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24"/>
  </p:notesMasterIdLst>
  <p:sldIdLst>
    <p:sldId id="256" r:id="rId2"/>
    <p:sldId id="347" r:id="rId3"/>
    <p:sldId id="348" r:id="rId4"/>
    <p:sldId id="349" r:id="rId5"/>
    <p:sldId id="352" r:id="rId6"/>
    <p:sldId id="353" r:id="rId7"/>
    <p:sldId id="354" r:id="rId8"/>
    <p:sldId id="357" r:id="rId9"/>
    <p:sldId id="356" r:id="rId10"/>
    <p:sldId id="358" r:id="rId11"/>
    <p:sldId id="361" r:id="rId12"/>
    <p:sldId id="360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</p:sldIdLst>
  <p:sldSz cx="9144000" cy="5143500" type="screen16x9"/>
  <p:notesSz cx="6858000" cy="9144000"/>
  <p:embeddedFontLst>
    <p:embeddedFont>
      <p:font typeface="Didact Gothic" panose="020B0604020202020204" charset="0"/>
      <p:regular r:id="rId25"/>
    </p:embeddedFont>
    <p:embeddedFont>
      <p:font typeface="Julius Sans One" panose="020B0604020202020204" charset="0"/>
      <p:regular r:id="rId26"/>
    </p:embeddedFont>
    <p:embeddedFont>
      <p:font typeface="Questrial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13A3A7-3F9F-414A-A0DC-8A363116C066}">
  <a:tblStyle styleId="{DE13A3A7-3F9F-414A-A0DC-8A363116C0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56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554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7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932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330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552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47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541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174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05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475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15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1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32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11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15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57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86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249ffc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249ffc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9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4" r:id="rId4"/>
    <p:sldLayoutId id="2147483666" r:id="rId5"/>
    <p:sldLayoutId id="2147483685" r:id="rId6"/>
    <p:sldLayoutId id="2147483690" r:id="rId7"/>
    <p:sldLayoutId id="2147483695" r:id="rId8"/>
    <p:sldLayoutId id="2147483703" r:id="rId9"/>
    <p:sldLayoutId id="2147483704" r:id="rId10"/>
    <p:sldLayoutId id="214748370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REVERSE ENGINEERING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stack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880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/>
              <a:t>Allocato dal </a:t>
            </a:r>
            <a:r>
              <a:rPr lang="it-IT" dirty="0"/>
              <a:t>SO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Quando una funzione viene chiamata, viene creato uno </a:t>
            </a:r>
            <a:r>
              <a:rPr lang="it-IT" b="1" dirty="0"/>
              <a:t>stack frame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Ogni stack frame contiene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Parametri della funzione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Variabili locali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Valori dei registri che devono essere ripristinati</a:t>
            </a:r>
            <a:endParaRPr lang="it-IT" b="1" baseline="-25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b="1" dirty="0"/>
              <a:t>Return </a:t>
            </a:r>
            <a:r>
              <a:rPr lang="it-IT" b="1" dirty="0" err="1"/>
              <a:t>address</a:t>
            </a:r>
            <a:r>
              <a:rPr lang="it-IT" b="1" dirty="0"/>
              <a:t> + frame pointer precedente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93B10501-FE0C-430F-9CA0-1BD91984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092" y="753270"/>
            <a:ext cx="3130845" cy="363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228508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/>
              <a:t>Rappr</a:t>
            </a:r>
            <a:r>
              <a:rPr lang="it-IT" b="1" dirty="0"/>
              <a:t>. Di interi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97284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AD699629-DE2E-4657-8F88-D8CACA6D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7" y="1287028"/>
            <a:ext cx="7506086" cy="325136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9D0FCF-D3A4-488A-A972-051ABDBF7440}"/>
              </a:ext>
            </a:extLst>
          </p:cNvPr>
          <p:cNvSpPr txBox="1"/>
          <p:nvPr/>
        </p:nvSpPr>
        <p:spPr>
          <a:xfrm>
            <a:off x="0" y="4404836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Didact Gothic" panose="020B0604020202020204" charset="0"/>
              </a:rPr>
              <a:t>Credits</a:t>
            </a:r>
          </a:p>
          <a:p>
            <a:r>
              <a:rPr lang="it-IT" u="sng" dirty="0">
                <a:latin typeface="Didact Gothic" panose="020B0604020202020204" charset="0"/>
              </a:rPr>
              <a:t>https://training.olicyber.it/api/file/4833bd63-fcc1-40f5-a0e4-6137ef8602bb/Software%20Security%201%20-%20Intro%20Reversing.pdf</a:t>
            </a:r>
          </a:p>
        </p:txBody>
      </p:sp>
    </p:spTree>
    <p:extLst>
      <p:ext uri="{BB962C8B-B14F-4D97-AF65-F5344CB8AC3E}">
        <p14:creationId xmlns:p14="http://schemas.microsoft.com/office/powerpoint/2010/main" val="105049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Assembly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880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Registri</a:t>
            </a:r>
            <a:r>
              <a:rPr lang="it-IT" dirty="0"/>
              <a:t>: Meccanismo più rapido per manipolare dei dati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Ogni istruzione assembly ha degli operandi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Registri</a:t>
            </a:r>
            <a:r>
              <a:rPr lang="it-IT" dirty="0"/>
              <a:t>: </a:t>
            </a:r>
            <a:r>
              <a:rPr lang="it-IT" b="1" dirty="0" err="1"/>
              <a:t>rax</a:t>
            </a:r>
            <a:r>
              <a:rPr lang="it-IT" b="1" dirty="0"/>
              <a:t>, </a:t>
            </a:r>
            <a:r>
              <a:rPr lang="it-IT" b="1" dirty="0" err="1"/>
              <a:t>rbx</a:t>
            </a:r>
            <a:r>
              <a:rPr lang="it-IT" b="1" dirty="0"/>
              <a:t>, </a:t>
            </a:r>
            <a:r>
              <a:rPr lang="it-IT" b="1" dirty="0" err="1"/>
              <a:t>rdi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Memoria: [rax+4]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267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228508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Registri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97284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21C899-4E31-4DC5-B09D-C4C66B40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8725"/>
            <a:ext cx="76200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9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228508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Registri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97284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88D19F99-3C2F-45CE-A7B3-FB20DB88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01" y="1806186"/>
            <a:ext cx="6512397" cy="15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9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228508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SINTASSI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97284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70F991-9457-412D-8D33-DA9E208643E8}"/>
              </a:ext>
            </a:extLst>
          </p:cNvPr>
          <p:cNvSpPr txBox="1"/>
          <p:nvPr/>
        </p:nvSpPr>
        <p:spPr>
          <a:xfrm>
            <a:off x="3560394" y="2371695"/>
            <a:ext cx="20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Didact Gothic" panose="020B0604020202020204" charset="0"/>
              </a:rPr>
              <a:t>OPCODE </a:t>
            </a:r>
            <a:r>
              <a:rPr lang="it-IT" sz="2000" dirty="0" err="1">
                <a:latin typeface="Didact Gothic" panose="020B0604020202020204" charset="0"/>
              </a:rPr>
              <a:t>dst</a:t>
            </a:r>
            <a:r>
              <a:rPr lang="it-IT" sz="2000" dirty="0">
                <a:latin typeface="Didact Gothic" panose="020B0604020202020204" charset="0"/>
              </a:rPr>
              <a:t>, </a:t>
            </a:r>
            <a:r>
              <a:rPr lang="it-IT" sz="2000" dirty="0" err="1">
                <a:latin typeface="Didact Gothic" panose="020B0604020202020204" charset="0"/>
              </a:rPr>
              <a:t>src</a:t>
            </a:r>
            <a:endParaRPr lang="it-IT" sz="2000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4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228508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ISTRUZIONI BASE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97284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AA53EA-FCA3-4337-B074-FD57F98CAE75}"/>
              </a:ext>
            </a:extLst>
          </p:cNvPr>
          <p:cNvSpPr txBox="1"/>
          <p:nvPr/>
        </p:nvSpPr>
        <p:spPr>
          <a:xfrm>
            <a:off x="774232" y="1412223"/>
            <a:ext cx="7215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Didact Gothic" panose="020B0604020202020204" charset="0"/>
              </a:rPr>
              <a:t>MOV </a:t>
            </a:r>
            <a:r>
              <a:rPr lang="it-IT" sz="2000" dirty="0" err="1">
                <a:latin typeface="Didact Gothic" panose="020B0604020202020204" charset="0"/>
              </a:rPr>
              <a:t>dst</a:t>
            </a:r>
            <a:r>
              <a:rPr lang="it-IT" sz="2000" dirty="0">
                <a:latin typeface="Didact Gothic" panose="020B0604020202020204" charset="0"/>
              </a:rPr>
              <a:t>, </a:t>
            </a:r>
            <a:r>
              <a:rPr lang="it-IT" sz="2000" dirty="0" err="1">
                <a:latin typeface="Didact Gothic" panose="020B0604020202020204" charset="0"/>
              </a:rPr>
              <a:t>src</a:t>
            </a:r>
            <a:endParaRPr lang="it-IT" sz="2000" dirty="0">
              <a:latin typeface="Didact Gothic" panose="020B0604020202020204" charset="0"/>
            </a:endParaRPr>
          </a:p>
          <a:p>
            <a:r>
              <a:rPr lang="it-IT" sz="2000" dirty="0">
                <a:latin typeface="Didact Gothic" panose="020B0604020202020204" charset="0"/>
              </a:rPr>
              <a:t>PUSH </a:t>
            </a:r>
            <a:r>
              <a:rPr lang="it-IT" sz="2000" dirty="0" err="1">
                <a:latin typeface="Didact Gothic" panose="020B0604020202020204" charset="0"/>
              </a:rPr>
              <a:t>src</a:t>
            </a:r>
            <a:endParaRPr lang="it-IT" sz="2000" dirty="0">
              <a:latin typeface="Didact Gothic" panose="020B0604020202020204" charset="0"/>
            </a:endParaRPr>
          </a:p>
          <a:p>
            <a:r>
              <a:rPr lang="it-IT" sz="2000" dirty="0">
                <a:latin typeface="Didact Gothic" panose="020B0604020202020204" charset="0"/>
              </a:rPr>
              <a:t>POP </a:t>
            </a:r>
            <a:r>
              <a:rPr lang="it-IT" sz="2000" dirty="0" err="1">
                <a:latin typeface="Didact Gothic" panose="020B0604020202020204" charset="0"/>
              </a:rPr>
              <a:t>dst</a:t>
            </a:r>
            <a:endParaRPr lang="it-IT" sz="2000" dirty="0">
              <a:latin typeface="Didact Gothic" panose="020B0604020202020204" charset="0"/>
            </a:endParaRPr>
          </a:p>
          <a:p>
            <a:r>
              <a:rPr lang="it-IT" sz="2000" dirty="0">
                <a:latin typeface="Didact Gothic" panose="020B0604020202020204" charset="0"/>
              </a:rPr>
              <a:t>ADD/SUB </a:t>
            </a:r>
            <a:r>
              <a:rPr lang="it-IT" sz="2000" dirty="0" err="1">
                <a:latin typeface="Didact Gothic" panose="020B0604020202020204" charset="0"/>
              </a:rPr>
              <a:t>dst</a:t>
            </a:r>
            <a:r>
              <a:rPr lang="it-IT" sz="2000" dirty="0">
                <a:latin typeface="Didact Gothic" panose="020B0604020202020204" charset="0"/>
              </a:rPr>
              <a:t>, </a:t>
            </a:r>
            <a:r>
              <a:rPr lang="it-IT" sz="2000" dirty="0" err="1">
                <a:latin typeface="Didact Gothic" panose="020B0604020202020204" charset="0"/>
              </a:rPr>
              <a:t>src</a:t>
            </a:r>
            <a:endParaRPr lang="it-IT" sz="2000" dirty="0">
              <a:latin typeface="Didact Gothic" panose="020B0604020202020204" charset="0"/>
            </a:endParaRPr>
          </a:p>
          <a:p>
            <a:r>
              <a:rPr lang="it-IT" sz="2000" dirty="0">
                <a:latin typeface="Didact Gothic" panose="020B0604020202020204" charset="0"/>
              </a:rPr>
              <a:t>CALL </a:t>
            </a:r>
            <a:r>
              <a:rPr lang="it-IT" sz="2000" dirty="0" err="1">
                <a:latin typeface="Didact Gothic" panose="020B0604020202020204" charset="0"/>
              </a:rPr>
              <a:t>addr</a:t>
            </a:r>
            <a:endParaRPr lang="it-IT" sz="2000" dirty="0">
              <a:latin typeface="Didact Gothic" panose="020B0604020202020204" charset="0"/>
            </a:endParaRPr>
          </a:p>
          <a:p>
            <a:r>
              <a:rPr lang="it-IT" sz="2000" dirty="0">
                <a:latin typeface="Didact Gothic" panose="020B0604020202020204" charset="0"/>
              </a:rPr>
              <a:t>RET</a:t>
            </a:r>
          </a:p>
          <a:p>
            <a:r>
              <a:rPr lang="it-IT" sz="2000" dirty="0">
                <a:latin typeface="Didact Gothic" panose="020B0604020202020204" charset="0"/>
              </a:rPr>
              <a:t>JMP </a:t>
            </a:r>
            <a:r>
              <a:rPr lang="it-IT" sz="2000" dirty="0" err="1">
                <a:latin typeface="Didact Gothic" panose="020B0604020202020204" charset="0"/>
              </a:rPr>
              <a:t>addr</a:t>
            </a:r>
            <a:endParaRPr lang="it-IT" sz="2000" dirty="0">
              <a:latin typeface="Didact Gothic" panose="020B0604020202020204" charset="0"/>
            </a:endParaRPr>
          </a:p>
          <a:p>
            <a:r>
              <a:rPr lang="it-IT" sz="2000" dirty="0">
                <a:latin typeface="Didact Gothic" panose="020B0604020202020204" charset="0"/>
              </a:rPr>
              <a:t>NOP</a:t>
            </a:r>
          </a:p>
        </p:txBody>
      </p:sp>
      <p:sp>
        <p:nvSpPr>
          <p:cNvPr id="9" name="Google Shape;601;p79">
            <a:extLst>
              <a:ext uri="{FF2B5EF4-FFF2-40B4-BE49-F238E27FC236}">
                <a16:creationId xmlns:a16="http://schemas.microsoft.com/office/drawing/2014/main" id="{5F54C29B-A74C-4FA6-9690-FD5A88135F62}"/>
              </a:ext>
            </a:extLst>
          </p:cNvPr>
          <p:cNvSpPr txBox="1">
            <a:spLocks/>
          </p:cNvSpPr>
          <p:nvPr/>
        </p:nvSpPr>
        <p:spPr>
          <a:xfrm rot="1778528">
            <a:off x="3622615" y="2070222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dirty="0"/>
              <a:t>Cosa fanno?</a:t>
            </a:r>
          </a:p>
        </p:txBody>
      </p:sp>
    </p:spTree>
    <p:extLst>
      <p:ext uri="{BB962C8B-B14F-4D97-AF65-F5344CB8AC3E}">
        <p14:creationId xmlns:p14="http://schemas.microsoft.com/office/powerpoint/2010/main" val="384503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228508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ISTRUZIONI BASE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97284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3A379E-90CE-4E06-99E2-6D8832FF48A5}"/>
              </a:ext>
            </a:extLst>
          </p:cNvPr>
          <p:cNvSpPr txBox="1"/>
          <p:nvPr/>
        </p:nvSpPr>
        <p:spPr>
          <a:xfrm>
            <a:off x="774232" y="1412223"/>
            <a:ext cx="7215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Didact Gothic" panose="020B0604020202020204" charset="0"/>
              </a:rPr>
              <a:t>CMP op1, op2 -&gt; Confronta i due valori e setta delle flag</a:t>
            </a:r>
          </a:p>
          <a:p>
            <a:endParaRPr lang="it-IT" sz="2000" dirty="0">
              <a:latin typeface="Didact Gothic" panose="020B0604020202020204" charset="0"/>
            </a:endParaRPr>
          </a:p>
          <a:p>
            <a:r>
              <a:rPr lang="it-IT" sz="2000" dirty="0">
                <a:latin typeface="Didact Gothic" panose="020B0604020202020204" charset="0"/>
              </a:rPr>
              <a:t>Salti condizionali</a:t>
            </a:r>
          </a:p>
          <a:p>
            <a:r>
              <a:rPr lang="it-IT" sz="2000" dirty="0">
                <a:latin typeface="Didact Gothic" panose="020B0604020202020204" charset="0"/>
              </a:rPr>
              <a:t>JNE </a:t>
            </a:r>
            <a:r>
              <a:rPr lang="it-IT" sz="2000" dirty="0" err="1">
                <a:latin typeface="Didact Gothic" panose="020B0604020202020204" charset="0"/>
              </a:rPr>
              <a:t>addr</a:t>
            </a:r>
            <a:r>
              <a:rPr lang="it-IT" sz="2000" dirty="0">
                <a:latin typeface="Didact Gothic" panose="020B0604020202020204" charset="0"/>
              </a:rPr>
              <a:t> -&gt; salto ad «</a:t>
            </a:r>
            <a:r>
              <a:rPr lang="it-IT" sz="2000" dirty="0" err="1">
                <a:latin typeface="Didact Gothic" panose="020B0604020202020204" charset="0"/>
              </a:rPr>
              <a:t>addr</a:t>
            </a:r>
            <a:r>
              <a:rPr lang="it-IT" sz="2000" dirty="0">
                <a:latin typeface="Didact Gothic" panose="020B0604020202020204" charset="0"/>
              </a:rPr>
              <a:t>» se i valori sono diversi tra loro</a:t>
            </a:r>
          </a:p>
          <a:p>
            <a:r>
              <a:rPr lang="it-IT" sz="2000" dirty="0">
                <a:latin typeface="Didact Gothic" panose="020B0604020202020204" charset="0"/>
              </a:rPr>
              <a:t>JE </a:t>
            </a:r>
            <a:r>
              <a:rPr lang="it-IT" sz="2000" dirty="0" err="1">
                <a:latin typeface="Didact Gothic" panose="020B0604020202020204" charset="0"/>
              </a:rPr>
              <a:t>addr</a:t>
            </a:r>
            <a:r>
              <a:rPr lang="it-IT" sz="2000" dirty="0">
                <a:latin typeface="Didact Gothic" panose="020B0604020202020204" charset="0"/>
              </a:rPr>
              <a:t> -&gt; salto ad «</a:t>
            </a:r>
            <a:r>
              <a:rPr lang="it-IT" sz="2000" dirty="0" err="1">
                <a:latin typeface="Didact Gothic" panose="020B0604020202020204" charset="0"/>
              </a:rPr>
              <a:t>addr</a:t>
            </a:r>
            <a:r>
              <a:rPr lang="it-IT" sz="2000" dirty="0">
                <a:latin typeface="Didact Gothic" panose="020B0604020202020204" charset="0"/>
              </a:rPr>
              <a:t>» se i valori sono uguali tra loro</a:t>
            </a:r>
          </a:p>
          <a:p>
            <a:r>
              <a:rPr lang="it-IT" sz="2000" dirty="0">
                <a:latin typeface="Didact Gothic" panose="020B0604020202020204" charset="0"/>
              </a:rPr>
              <a:t>JG -&gt; salto ad «</a:t>
            </a:r>
            <a:r>
              <a:rPr lang="it-IT" sz="2000" dirty="0" err="1">
                <a:latin typeface="Didact Gothic" panose="020B0604020202020204" charset="0"/>
              </a:rPr>
              <a:t>addr</a:t>
            </a:r>
            <a:r>
              <a:rPr lang="it-IT" sz="2000" dirty="0">
                <a:latin typeface="Didact Gothic" panose="020B0604020202020204" charset="0"/>
              </a:rPr>
              <a:t>» se il primo valore è maggiore del secondo</a:t>
            </a:r>
          </a:p>
        </p:txBody>
      </p:sp>
    </p:spTree>
    <p:extLst>
      <p:ext uri="{BB962C8B-B14F-4D97-AF65-F5344CB8AC3E}">
        <p14:creationId xmlns:p14="http://schemas.microsoft.com/office/powerpoint/2010/main" val="3223749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Fine?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015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228508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????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97284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E4B54BEC-FBC8-45F7-9F12-AC650C4C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0" y="1168328"/>
            <a:ext cx="2336920" cy="280684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78D12C-3204-4BE4-884E-4A109409115C}"/>
              </a:ext>
            </a:extLst>
          </p:cNvPr>
          <p:cNvSpPr txBox="1"/>
          <p:nvPr/>
        </p:nvSpPr>
        <p:spPr>
          <a:xfrm>
            <a:off x="3339201" y="1162457"/>
            <a:ext cx="528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Didact Gothic" panose="020B0604020202020204" charset="0"/>
              </a:rPr>
              <a:t>Dopo che f1 viene eseguita, come faccio a capire cosa verrà eseguito dopo?</a:t>
            </a:r>
          </a:p>
        </p:txBody>
      </p:sp>
    </p:spTree>
    <p:extLst>
      <p:ext uri="{BB962C8B-B14F-4D97-AF65-F5344CB8AC3E}">
        <p14:creationId xmlns:p14="http://schemas.microsoft.com/office/powerpoint/2010/main" val="399569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120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196561" y="254630"/>
            <a:ext cx="6750877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Tecniche di rev. engineering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97284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1;p79">
            <a:extLst>
              <a:ext uri="{FF2B5EF4-FFF2-40B4-BE49-F238E27FC236}">
                <a16:creationId xmlns:a16="http://schemas.microsoft.com/office/drawing/2014/main" id="{1BC16792-D6F0-4039-8649-50EC75846F98}"/>
              </a:ext>
            </a:extLst>
          </p:cNvPr>
          <p:cNvSpPr txBox="1">
            <a:spLocks/>
          </p:cNvSpPr>
          <p:nvPr/>
        </p:nvSpPr>
        <p:spPr>
          <a:xfrm>
            <a:off x="6112716" y="3457321"/>
            <a:ext cx="1907656" cy="81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sz="1800" dirty="0"/>
              <a:t>Analisi dinamica</a:t>
            </a:r>
          </a:p>
        </p:txBody>
      </p:sp>
      <p:sp>
        <p:nvSpPr>
          <p:cNvPr id="8" name="Google Shape;601;p79">
            <a:extLst>
              <a:ext uri="{FF2B5EF4-FFF2-40B4-BE49-F238E27FC236}">
                <a16:creationId xmlns:a16="http://schemas.microsoft.com/office/drawing/2014/main" id="{6786B91E-87EA-4110-8BE8-91E9AA91AC1C}"/>
              </a:ext>
            </a:extLst>
          </p:cNvPr>
          <p:cNvSpPr txBox="1">
            <a:spLocks/>
          </p:cNvSpPr>
          <p:nvPr/>
        </p:nvSpPr>
        <p:spPr>
          <a:xfrm>
            <a:off x="941448" y="3457320"/>
            <a:ext cx="1907656" cy="81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t-IT" sz="1800" dirty="0"/>
              <a:t>Analisi statica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B02AEE-93A7-4B4D-BC58-A9A5F50D2B72}"/>
              </a:ext>
            </a:extLst>
          </p:cNvPr>
          <p:cNvSpPr txBox="1"/>
          <p:nvPr/>
        </p:nvSpPr>
        <p:spPr>
          <a:xfrm>
            <a:off x="592267" y="4157737"/>
            <a:ext cx="26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>
                <a:latin typeface="Didact Gothic" panose="020B0604020202020204" charset="0"/>
              </a:rPr>
              <a:t>Ghidra</a:t>
            </a:r>
            <a:r>
              <a:rPr lang="it-IT" sz="1200" dirty="0">
                <a:latin typeface="Didact Gothic" panose="020B0604020202020204" charset="0"/>
              </a:rPr>
              <a:t>, IDA, </a:t>
            </a:r>
            <a:r>
              <a:rPr lang="it-IT" sz="1200" dirty="0" err="1">
                <a:latin typeface="Didact Gothic" panose="020B0604020202020204" charset="0"/>
              </a:rPr>
              <a:t>jadx</a:t>
            </a:r>
            <a:r>
              <a:rPr lang="it-IT" sz="1200" dirty="0">
                <a:latin typeface="Didact Gothic" panose="020B0604020202020204" charset="0"/>
              </a:rPr>
              <a:t>, </a:t>
            </a:r>
            <a:r>
              <a:rPr lang="it-IT" sz="1200" dirty="0" err="1">
                <a:latin typeface="Didact Gothic" panose="020B0604020202020204" charset="0"/>
              </a:rPr>
              <a:t>dotPeek</a:t>
            </a:r>
            <a:r>
              <a:rPr lang="it-IT" sz="1200" dirty="0">
                <a:latin typeface="Didact Gothic" panose="020B0604020202020204" charset="0"/>
              </a:rPr>
              <a:t>, </a:t>
            </a:r>
            <a:r>
              <a:rPr lang="it-IT" sz="1200" dirty="0" err="1">
                <a:latin typeface="Didact Gothic" panose="020B0604020202020204" charset="0"/>
              </a:rPr>
              <a:t>pycdc</a:t>
            </a:r>
            <a:r>
              <a:rPr lang="it-IT" sz="1200" dirty="0">
                <a:latin typeface="Didact Gothic" panose="020B0604020202020204" charset="0"/>
              </a:rPr>
              <a:t>, uncompyle6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B167D0-94D5-43AF-B1E4-E63BE2113153}"/>
              </a:ext>
            </a:extLst>
          </p:cNvPr>
          <p:cNvSpPr txBox="1"/>
          <p:nvPr/>
        </p:nvSpPr>
        <p:spPr>
          <a:xfrm>
            <a:off x="5763535" y="4157736"/>
            <a:ext cx="260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>
                <a:latin typeface="Didact Gothic" panose="020B0604020202020204" charset="0"/>
              </a:rPr>
              <a:t>Gdb</a:t>
            </a:r>
            <a:r>
              <a:rPr lang="it-IT" sz="1200" dirty="0">
                <a:latin typeface="Didact Gothic" panose="020B0604020202020204" charset="0"/>
              </a:rPr>
              <a:t>, </a:t>
            </a:r>
            <a:r>
              <a:rPr lang="it-IT" sz="1200" dirty="0" err="1">
                <a:latin typeface="Didact Gothic" panose="020B0604020202020204" charset="0"/>
              </a:rPr>
              <a:t>gef</a:t>
            </a:r>
            <a:r>
              <a:rPr lang="it-IT" sz="1200" dirty="0">
                <a:latin typeface="Didact Gothic" panose="020B0604020202020204" charset="0"/>
              </a:rPr>
              <a:t>, </a:t>
            </a:r>
            <a:r>
              <a:rPr lang="it-IT" sz="1200" dirty="0" err="1">
                <a:latin typeface="Didact Gothic" panose="020B0604020202020204" charset="0"/>
              </a:rPr>
              <a:t>pwndbg</a:t>
            </a:r>
            <a:r>
              <a:rPr lang="it-IT" sz="1200" dirty="0">
                <a:latin typeface="Didact Gothic" panose="020B0604020202020204" charset="0"/>
              </a:rPr>
              <a:t>, </a:t>
            </a:r>
            <a:r>
              <a:rPr lang="it-IT" sz="1200" dirty="0" err="1">
                <a:latin typeface="Didact Gothic" panose="020B0604020202020204" charset="0"/>
              </a:rPr>
              <a:t>strace</a:t>
            </a:r>
            <a:r>
              <a:rPr lang="it-IT" sz="1200" dirty="0">
                <a:latin typeface="Didact Gothic" panose="020B0604020202020204" charset="0"/>
              </a:rPr>
              <a:t>, </a:t>
            </a:r>
            <a:r>
              <a:rPr lang="it-IT" sz="1200" dirty="0" err="1">
                <a:latin typeface="Didact Gothic" panose="020B0604020202020204" charset="0"/>
              </a:rPr>
              <a:t>ltrace</a:t>
            </a:r>
            <a:endParaRPr lang="it-IT" sz="1200" dirty="0">
              <a:latin typeface="Didact Gothic" panose="020B0604020202020204" charset="0"/>
            </a:endParaRPr>
          </a:p>
        </p:txBody>
      </p:sp>
      <p:pic>
        <p:nvPicPr>
          <p:cNvPr id="3074" name="Picture 2" descr="movement Icon">
            <a:extLst>
              <a:ext uri="{FF2B5EF4-FFF2-40B4-BE49-F238E27FC236}">
                <a16:creationId xmlns:a16="http://schemas.microsoft.com/office/drawing/2014/main" id="{7C099C66-C245-474E-A30E-2E6782B2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627" y="2038834"/>
            <a:ext cx="1065831" cy="10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able, freeze, column, regular Icon">
            <a:extLst>
              <a:ext uri="{FF2B5EF4-FFF2-40B4-BE49-F238E27FC236}">
                <a16:creationId xmlns:a16="http://schemas.microsoft.com/office/drawing/2014/main" id="{E0C5739F-DA1C-47A4-AD28-069EC1CB5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56" y="1935330"/>
            <a:ext cx="1272837" cy="127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9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/>
              <a:t>Prima di terminare....</a:t>
            </a:r>
            <a:endParaRPr sz="5400" dirty="0"/>
          </a:p>
        </p:txBody>
      </p:sp>
      <p:cxnSp>
        <p:nvCxnSpPr>
          <p:cNvPr id="682" name="Google Shape;682;p88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78;p69">
            <a:extLst>
              <a:ext uri="{FF2B5EF4-FFF2-40B4-BE49-F238E27FC236}">
                <a16:creationId xmlns:a16="http://schemas.microsoft.com/office/drawing/2014/main" id="{D08C41F2-1F0B-429C-BCA5-DF1B207F13B6}"/>
              </a:ext>
            </a:extLst>
          </p:cNvPr>
          <p:cNvSpPr txBox="1">
            <a:spLocks/>
          </p:cNvSpPr>
          <p:nvPr/>
        </p:nvSpPr>
        <p:spPr>
          <a:xfrm>
            <a:off x="2434275" y="3133238"/>
            <a:ext cx="4275300" cy="1818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Alcuni</a:t>
            </a:r>
            <a:r>
              <a:rPr lang="en-US" sz="1600" b="1" dirty="0">
                <a:solidFill>
                  <a:schemeClr val="bg1"/>
                </a:solidFill>
              </a:rPr>
              <a:t> trick per </a:t>
            </a:r>
            <a:r>
              <a:rPr lang="en-US" sz="1600" b="1" dirty="0" err="1">
                <a:solidFill>
                  <a:schemeClr val="bg1"/>
                </a:solidFill>
              </a:rPr>
              <a:t>risolvere</a:t>
            </a:r>
            <a:r>
              <a:rPr lang="en-US" sz="1600" b="1" dirty="0">
                <a:solidFill>
                  <a:schemeClr val="bg1"/>
                </a:solidFill>
              </a:rPr>
              <a:t> le </a:t>
            </a:r>
            <a:r>
              <a:rPr lang="en-US" sz="1600" b="1" dirty="0" err="1">
                <a:solidFill>
                  <a:schemeClr val="bg1"/>
                </a:solidFill>
              </a:rPr>
              <a:t>chall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più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facilmente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Secure Gate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Flag vault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trulySecureGate</a:t>
            </a:r>
            <a:r>
              <a:rPr lang="en-US" dirty="0">
                <a:solidFill>
                  <a:schemeClr val="bg1"/>
                </a:solidFill>
              </a:rPr>
              <a:t> (!!!)</a:t>
            </a:r>
          </a:p>
          <a:p>
            <a:pPr algn="ctr"/>
            <a:r>
              <a:rPr lang="it-IT" dirty="0" err="1">
                <a:solidFill>
                  <a:schemeClr val="bg1"/>
                </a:solidFill>
              </a:rPr>
              <a:t>Rererererererecursive</a:t>
            </a:r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Per chi si sente forte: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chemeClr val="bg1"/>
                </a:solidFill>
              </a:rPr>
              <a:t>ASMR, </a:t>
            </a:r>
            <a:r>
              <a:rPr lang="it-IT" b="1" dirty="0" err="1">
                <a:solidFill>
                  <a:schemeClr val="bg1"/>
                </a:solidFill>
              </a:rPr>
              <a:t>ObscureSecurity,ASR</a:t>
            </a:r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26"/>
          <p:cNvSpPr txBox="1">
            <a:spLocks noGrp="1"/>
          </p:cNvSpPr>
          <p:nvPr>
            <p:ph type="subTitle" idx="5"/>
          </p:nvPr>
        </p:nvSpPr>
        <p:spPr>
          <a:xfrm>
            <a:off x="3015375" y="3987218"/>
            <a:ext cx="3304541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5"/>
                </a:solidFill>
              </a:rPr>
              <a:t>salvatore.abello2005@gmail.com</a:t>
            </a:r>
          </a:p>
          <a:p>
            <a:pPr marL="0" lvl="0" indent="0"/>
            <a:r>
              <a:rPr lang="it-IT" dirty="0">
                <a:solidFill>
                  <a:schemeClr val="accent5"/>
                </a:solidFill>
              </a:rPr>
              <a:t>https://github.com/salvatore-abello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2932FA2-21E1-406D-AB68-C11B30D92A6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1974300" y="1778850"/>
            <a:ext cx="5195400" cy="1034092"/>
          </a:xfrm>
        </p:spPr>
        <p:txBody>
          <a:bodyPr/>
          <a:lstStyle/>
          <a:p>
            <a:r>
              <a:rPr lang="it-IT" sz="5400" dirty="0"/>
              <a:t>FINE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D243A67-8D3E-4A6C-8F89-55E9ED41FE46}"/>
              </a:ext>
            </a:extLst>
          </p:cNvPr>
          <p:cNvSpPr txBox="1"/>
          <p:nvPr/>
        </p:nvSpPr>
        <p:spPr>
          <a:xfrm>
            <a:off x="2919728" y="2912191"/>
            <a:ext cx="329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Salvatore Abello, 5IB</a:t>
            </a:r>
          </a:p>
        </p:txBody>
      </p:sp>
      <p:cxnSp>
        <p:nvCxnSpPr>
          <p:cNvPr id="31" name="Google Shape;465;p67">
            <a:extLst>
              <a:ext uri="{FF2B5EF4-FFF2-40B4-BE49-F238E27FC236}">
                <a16:creationId xmlns:a16="http://schemas.microsoft.com/office/drawing/2014/main" id="{F9A2559F-1056-43B5-8188-7318F00827FF}"/>
              </a:ext>
            </a:extLst>
          </p:cNvPr>
          <p:cNvCxnSpPr>
            <a:cxnSpLocks/>
          </p:cNvCxnSpPr>
          <p:nvPr/>
        </p:nvCxnSpPr>
        <p:spPr>
          <a:xfrm>
            <a:off x="3111024" y="2780148"/>
            <a:ext cx="311324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INtroduzione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13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Nelle challenge di reverse engineering viene dato spesso un </a:t>
            </a:r>
            <a:r>
              <a:rPr lang="it-IT" b="1" dirty="0"/>
              <a:t>eseguibile nativo.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Eseguibili con dentro del codice macchina + varie informazioni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Rappresentati da un formato speciale...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ELF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13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ELF</a:t>
            </a:r>
            <a:r>
              <a:rPr lang="it-IT" dirty="0"/>
              <a:t> (</a:t>
            </a:r>
            <a:r>
              <a:rPr lang="it-IT" dirty="0" err="1"/>
              <a:t>Executable</a:t>
            </a:r>
            <a:r>
              <a:rPr lang="it-IT" dirty="0"/>
              <a:t> and </a:t>
            </a:r>
            <a:r>
              <a:rPr lang="it-IT" dirty="0" err="1"/>
              <a:t>Linkable</a:t>
            </a:r>
            <a:r>
              <a:rPr lang="it-IT" dirty="0"/>
              <a:t> Format) è un formato utilizzato per rappresentare eseguibili e librerie condivise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Utilizzato nei sistemi Linux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359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Cosa è la memoria?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49CACA-8E8C-4E7C-9648-E3447CD2E753}"/>
              </a:ext>
            </a:extLst>
          </p:cNvPr>
          <p:cNvSpPr txBox="1"/>
          <p:nvPr/>
        </p:nvSpPr>
        <p:spPr>
          <a:xfrm>
            <a:off x="0" y="4404836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Didact Gothic" panose="020B0604020202020204" charset="0"/>
              </a:rPr>
              <a:t>Credits</a:t>
            </a:r>
          </a:p>
          <a:p>
            <a:r>
              <a:rPr lang="it-IT" u="sng" dirty="0">
                <a:latin typeface="Didact Gothic" panose="020B0604020202020204" charset="0"/>
              </a:rPr>
              <a:t>https://training.olicyber.it/api/file/4833bd63-fcc1-40f5-a0e4-6137ef8602bb/Software%20Security%201%20-%20Intro%20Reversing.pdf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5EE9A4-6699-42A1-8713-F6AF01AA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81" y="1370132"/>
            <a:ext cx="7391238" cy="29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Cosa è la memoria?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49CACA-8E8C-4E7C-9648-E3447CD2E753}"/>
              </a:ext>
            </a:extLst>
          </p:cNvPr>
          <p:cNvSpPr txBox="1"/>
          <p:nvPr/>
        </p:nvSpPr>
        <p:spPr>
          <a:xfrm>
            <a:off x="0" y="4404836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Didact Gothic" panose="020B0604020202020204" charset="0"/>
              </a:rPr>
              <a:t>Credits</a:t>
            </a:r>
          </a:p>
          <a:p>
            <a:r>
              <a:rPr lang="it-IT" u="sng" dirty="0">
                <a:latin typeface="Didact Gothic" panose="020B0604020202020204" charset="0"/>
              </a:rPr>
              <a:t>https://training.olicyber.it/api/file/4833bd63-fcc1-40f5-a0e4-6137ef8602bb/Software%20Security%201%20-%20Intro%20Reversing.pdf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95A31C-9E20-4ED4-B93A-26E39F320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63" y="1318577"/>
            <a:ext cx="7252073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Memoria virtuale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13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Spazio virtuale di dimensione fissata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Le aree possono avere delle flag di protezione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Read, </a:t>
            </a:r>
            <a:r>
              <a:rPr lang="it-IT" dirty="0" err="1"/>
              <a:t>write</a:t>
            </a:r>
            <a:r>
              <a:rPr lang="it-IT" dirty="0"/>
              <a:t>, </a:t>
            </a:r>
            <a:r>
              <a:rPr lang="it-IT" dirty="0" err="1"/>
              <a:t>execute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209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sezioni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2263299"/>
            <a:ext cx="3400800" cy="213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Gli ELF sono composti da varie sezioni (quelle che iniziano con un 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Esempi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.data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.</a:t>
            </a:r>
            <a:r>
              <a:rPr lang="it-IT" dirty="0" err="1"/>
              <a:t>bss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.text (contiene il codice eseguibile)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071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 idx="6"/>
          </p:nvPr>
        </p:nvSpPr>
        <p:spPr>
          <a:xfrm>
            <a:off x="1687950" y="228508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STACK</a:t>
            </a:r>
            <a:endParaRPr b="1" dirty="0"/>
          </a:p>
        </p:txBody>
      </p:sp>
      <p:cxnSp>
        <p:nvCxnSpPr>
          <p:cNvPr id="605" name="Google Shape;605;p79"/>
          <p:cNvCxnSpPr/>
          <p:nvPr/>
        </p:nvCxnSpPr>
        <p:spPr>
          <a:xfrm>
            <a:off x="4248450" y="97284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04FF51E-1A05-4D31-82AA-47E01AAF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029" y="972843"/>
            <a:ext cx="1975941" cy="40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58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451</Words>
  <Application>Microsoft Office PowerPoint</Application>
  <PresentationFormat>Presentazione su schermo (16:9)</PresentationFormat>
  <Paragraphs>82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Julius Sans One</vt:lpstr>
      <vt:lpstr>Questrial</vt:lpstr>
      <vt:lpstr>Didact Gothic</vt:lpstr>
      <vt:lpstr>Arial</vt:lpstr>
      <vt:lpstr>Minimalist Grayscale Pitch Deck XL by Slidesgo</vt:lpstr>
      <vt:lpstr>REVERSE ENGINEERING</vt:lpstr>
      <vt:lpstr>INTRODUZIONE</vt:lpstr>
      <vt:lpstr>INtroduzione</vt:lpstr>
      <vt:lpstr>ELF</vt:lpstr>
      <vt:lpstr>Cosa è la memoria?</vt:lpstr>
      <vt:lpstr>Cosa è la memoria?</vt:lpstr>
      <vt:lpstr>Memoria virtuale</vt:lpstr>
      <vt:lpstr>sezioni</vt:lpstr>
      <vt:lpstr>STACK</vt:lpstr>
      <vt:lpstr>stack</vt:lpstr>
      <vt:lpstr>Rappr. Di interi</vt:lpstr>
      <vt:lpstr>Assembly</vt:lpstr>
      <vt:lpstr>Registri</vt:lpstr>
      <vt:lpstr>Registri</vt:lpstr>
      <vt:lpstr>SINTASSI</vt:lpstr>
      <vt:lpstr>ISTRUZIONI BASE</vt:lpstr>
      <vt:lpstr>ISTRUZIONI BASE</vt:lpstr>
      <vt:lpstr>Fine?</vt:lpstr>
      <vt:lpstr>????</vt:lpstr>
      <vt:lpstr>Tecniche di rev. engineering</vt:lpstr>
      <vt:lpstr>Prima di terminare....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</dc:title>
  <cp:lastModifiedBy>2Ac a.</cp:lastModifiedBy>
  <cp:revision>4</cp:revision>
  <dcterms:modified xsi:type="dcterms:W3CDTF">2024-02-27T13:07:58Z</dcterms:modified>
</cp:coreProperties>
</file>