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31"/>
  </p:notesMasterIdLst>
  <p:sldIdLst>
    <p:sldId id="256" r:id="rId2"/>
    <p:sldId id="347" r:id="rId3"/>
    <p:sldId id="262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60" r:id="rId16"/>
    <p:sldId id="361" r:id="rId17"/>
    <p:sldId id="359" r:id="rId18"/>
    <p:sldId id="362" r:id="rId19"/>
    <p:sldId id="363" r:id="rId20"/>
    <p:sldId id="364" r:id="rId21"/>
    <p:sldId id="365" r:id="rId22"/>
    <p:sldId id="377" r:id="rId23"/>
    <p:sldId id="378" r:id="rId24"/>
    <p:sldId id="380" r:id="rId25"/>
    <p:sldId id="381" r:id="rId26"/>
    <p:sldId id="379" r:id="rId27"/>
    <p:sldId id="382" r:id="rId28"/>
    <p:sldId id="383" r:id="rId29"/>
    <p:sldId id="315" r:id="rId30"/>
  </p:sldIdLst>
  <p:sldSz cx="9144000" cy="5143500" type="screen16x9"/>
  <p:notesSz cx="6858000" cy="9144000"/>
  <p:embeddedFontLst>
    <p:embeddedFont>
      <p:font typeface="Didact Gothic" panose="020B0604020202020204" charset="0"/>
      <p:regular r:id="rId32"/>
    </p:embeddedFont>
    <p:embeddedFont>
      <p:font typeface="Julius Sans One" panose="020B0604020202020204" charset="0"/>
      <p:regular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Questrial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13A3A7-3F9F-414A-A0DC-8A363116C066}">
  <a:tblStyle styleId="{DE13A3A7-3F9F-414A-A0DC-8A363116C0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891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38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965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765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882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351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789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537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571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72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31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369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073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21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864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926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22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034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992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99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15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640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641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057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29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4" r:id="rId4"/>
    <p:sldLayoutId id="2147483665" r:id="rId5"/>
    <p:sldLayoutId id="2147483666" r:id="rId6"/>
    <p:sldLayoutId id="2147483685" r:id="rId7"/>
    <p:sldLayoutId id="2147483690" r:id="rId8"/>
    <p:sldLayoutId id="2147483695" r:id="rId9"/>
    <p:sldLayoutId id="2147483703" r:id="rId10"/>
    <p:sldLayoutId id="2147483704" r:id="rId11"/>
    <p:sldLayoutId id="214748370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</a:t>
            </a:r>
            <a:r>
              <a:rPr lang="en" dirty="0"/>
              <a:t>rittografia</a:t>
            </a:r>
            <a:br>
              <a:rPr lang="en" dirty="0"/>
            </a:br>
            <a:r>
              <a:rPr lang="en" dirty="0"/>
              <a:t>simmetrica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CIFRATURA o CODIFICA?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5ACED20C-AC54-43F1-96D6-713033987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1781175"/>
            <a:ext cx="4686300" cy="15811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C9AB0CD-11BA-4159-BB76-9426619CE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02114">
            <a:off x="5491700" y="2768149"/>
            <a:ext cx="2551396" cy="10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1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358854"/>
            <a:ext cx="7533900" cy="2120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PRIMA DI CONTINUARE…</a:t>
            </a:r>
            <a:endParaRPr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26483" y="3552928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597;p79">
            <a:extLst>
              <a:ext uri="{FF2B5EF4-FFF2-40B4-BE49-F238E27FC236}">
                <a16:creationId xmlns:a16="http://schemas.microsoft.com/office/drawing/2014/main" id="{6F429151-42C5-474F-8A89-8252A335D25A}"/>
              </a:ext>
            </a:extLst>
          </p:cNvPr>
          <p:cNvSpPr txBox="1">
            <a:spLocks/>
          </p:cNvSpPr>
          <p:nvPr/>
        </p:nvSpPr>
        <p:spPr>
          <a:xfrm>
            <a:off x="3142883" y="3828664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 err="1">
                <a:solidFill>
                  <a:schemeClr val="bg1"/>
                </a:solidFill>
              </a:rPr>
              <a:t>Crypto</a:t>
            </a:r>
            <a:r>
              <a:rPr lang="it-IT" dirty="0">
                <a:solidFill>
                  <a:schemeClr val="bg1"/>
                </a:solidFill>
              </a:rPr>
              <a:t> 02, Crypto03, </a:t>
            </a:r>
            <a:r>
              <a:rPr lang="it-IT" b="1" dirty="0">
                <a:solidFill>
                  <a:schemeClr val="bg1"/>
                </a:solidFill>
              </a:rPr>
              <a:t>Base Party</a:t>
            </a:r>
          </a:p>
        </p:txBody>
      </p:sp>
    </p:spTree>
    <p:extLst>
      <p:ext uri="{BB962C8B-B14F-4D97-AF65-F5344CB8AC3E}">
        <p14:creationId xmlns:p14="http://schemas.microsoft.com/office/powerpoint/2010/main" val="195557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Bisogna assumere che il «</a:t>
            </a:r>
            <a:r>
              <a:rPr lang="it-IT" b="1" dirty="0"/>
              <a:t>nemico</a:t>
            </a:r>
            <a:r>
              <a:rPr lang="it-IT" dirty="0"/>
              <a:t>» riesca a </a:t>
            </a:r>
            <a:r>
              <a:rPr lang="it-IT" b="1" dirty="0"/>
              <a:t>recuperare l’algoritmo</a:t>
            </a:r>
            <a:r>
              <a:rPr lang="it-IT" dirty="0"/>
              <a:t> cifrante: la sicurezza quindi deve stare nella segretezza della chiave, non nella segretezza dell’algoritmo.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NO ALLA SECURITY THROUGH OBSCURITY</a:t>
            </a:r>
            <a:endParaRPr b="1" dirty="0"/>
          </a:p>
        </p:txBody>
      </p:sp>
      <p:sp>
        <p:nvSpPr>
          <p:cNvPr id="551" name="Google Shape;551;p7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PRINCIPIO DI KERCKHOFFS</a:t>
            </a:r>
            <a:endParaRPr b="1" dirty="0"/>
          </a:p>
        </p:txBody>
      </p:sp>
      <p:cxnSp>
        <p:nvCxnSpPr>
          <p:cNvPr id="552" name="Google Shape;552;p75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47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Cifrario perfetto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299"/>
            <a:ext cx="3400800" cy="2771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Cifrario dove la chiave di cifratura è lunga quanto il testo e non è riutilizzabile. Chiamato anche </a:t>
            </a:r>
            <a:r>
              <a:rPr lang="it-IT" b="1" dirty="0"/>
              <a:t>OTP (One Time Pad, </a:t>
            </a:r>
            <a:r>
              <a:rPr lang="it-IT" dirty="0"/>
              <a:t>‘taccuino monouso’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Non viene utilizzato perché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La chiave deve essere in qualche modo trasmessa alla persona interessata in </a:t>
            </a:r>
            <a:r>
              <a:rPr lang="it-IT" b="1" dirty="0"/>
              <a:t>MODO SICURO!!!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La chiave deve essere generata in modo completamente causale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7B309350-D6DD-42C6-8A15-28B2E86FF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64" y="2168032"/>
            <a:ext cx="3090809" cy="7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15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358854"/>
            <a:ext cx="7533900" cy="2120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PRIMA DI CONTINUARE…</a:t>
            </a:r>
            <a:endParaRPr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26483" y="3552928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597;p79">
            <a:extLst>
              <a:ext uri="{FF2B5EF4-FFF2-40B4-BE49-F238E27FC236}">
                <a16:creationId xmlns:a16="http://schemas.microsoft.com/office/drawing/2014/main" id="{6F429151-42C5-474F-8A89-8252A335D25A}"/>
              </a:ext>
            </a:extLst>
          </p:cNvPr>
          <p:cNvSpPr txBox="1">
            <a:spLocks/>
          </p:cNvSpPr>
          <p:nvPr/>
        </p:nvSpPr>
        <p:spPr>
          <a:xfrm>
            <a:off x="3142883" y="3828664"/>
            <a:ext cx="2639700" cy="1177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 err="1">
                <a:solidFill>
                  <a:schemeClr val="bg1"/>
                </a:solidFill>
              </a:rPr>
              <a:t>Crypto</a:t>
            </a:r>
            <a:r>
              <a:rPr lang="it-IT" dirty="0">
                <a:solidFill>
                  <a:schemeClr val="bg1"/>
                </a:solidFill>
              </a:rPr>
              <a:t> 06, </a:t>
            </a:r>
            <a:r>
              <a:rPr lang="it-IT" dirty="0" err="1">
                <a:solidFill>
                  <a:schemeClr val="bg1"/>
                </a:solidFill>
              </a:rPr>
              <a:t>Crypto</a:t>
            </a:r>
            <a:r>
              <a:rPr lang="it-IT" dirty="0">
                <a:solidFill>
                  <a:schemeClr val="bg1"/>
                </a:solidFill>
              </a:rPr>
              <a:t> 05, </a:t>
            </a:r>
            <a:r>
              <a:rPr lang="it-IT" dirty="0" err="1">
                <a:solidFill>
                  <a:schemeClr val="bg1"/>
                </a:solidFill>
              </a:rPr>
              <a:t>Crypto</a:t>
            </a:r>
            <a:r>
              <a:rPr lang="it-IT" dirty="0">
                <a:solidFill>
                  <a:schemeClr val="bg1"/>
                </a:solidFill>
              </a:rPr>
              <a:t> 06?</a:t>
            </a:r>
          </a:p>
          <a:p>
            <a:pPr algn="ctr"/>
            <a:endParaRPr lang="it-IT" dirty="0">
              <a:solidFill>
                <a:schemeClr val="bg1"/>
              </a:solidFill>
            </a:endParaRPr>
          </a:p>
          <a:p>
            <a:pPr algn="ctr"/>
            <a:r>
              <a:rPr lang="it-IT" b="1" dirty="0" err="1">
                <a:solidFill>
                  <a:schemeClr val="bg1"/>
                </a:solidFill>
              </a:rPr>
              <a:t>Abcon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(utilizzare https://dcode.fr/)</a:t>
            </a:r>
          </a:p>
        </p:txBody>
      </p:sp>
    </p:spTree>
    <p:extLst>
      <p:ext uri="{BB962C8B-B14F-4D97-AF65-F5344CB8AC3E}">
        <p14:creationId xmlns:p14="http://schemas.microsoft.com/office/powerpoint/2010/main" val="196296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2517450" y="2677424"/>
            <a:ext cx="4109100" cy="763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Molti dei cifrari usati oggi sono </a:t>
            </a:r>
            <a:r>
              <a:rPr lang="it-IT" b="1" dirty="0"/>
              <a:t>sicuri. </a:t>
            </a:r>
            <a:r>
              <a:rPr lang="it-IT" dirty="0"/>
              <a:t>Il problema è come vengono usati...</a:t>
            </a:r>
            <a:endParaRPr b="1" dirty="0"/>
          </a:p>
        </p:txBody>
      </p:sp>
      <p:sp>
        <p:nvSpPr>
          <p:cNvPr id="551" name="Google Shape;551;p75"/>
          <p:cNvSpPr txBox="1">
            <a:spLocks noGrp="1"/>
          </p:cNvSpPr>
          <p:nvPr>
            <p:ph type="title"/>
          </p:nvPr>
        </p:nvSpPr>
        <p:spPr>
          <a:xfrm>
            <a:off x="1687925" y="1846789"/>
            <a:ext cx="5768100" cy="63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Attenzione!</a:t>
            </a:r>
            <a:endParaRPr b="1" dirty="0"/>
          </a:p>
        </p:txBody>
      </p:sp>
      <p:cxnSp>
        <p:nvCxnSpPr>
          <p:cNvPr id="552" name="Google Shape;552;p75"/>
          <p:cNvCxnSpPr>
            <a:cxnSpLocks/>
          </p:cNvCxnSpPr>
          <p:nvPr/>
        </p:nvCxnSpPr>
        <p:spPr>
          <a:xfrm>
            <a:off x="4248425" y="258048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7206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2517450" y="2677424"/>
            <a:ext cx="4109100" cy="763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D’ora in poi si parlerà di </a:t>
            </a:r>
            <a:r>
              <a:rPr lang="it-IT" b="1" dirty="0" err="1"/>
              <a:t>plaintext</a:t>
            </a:r>
            <a:r>
              <a:rPr lang="it-IT" dirty="0"/>
              <a:t> e </a:t>
            </a:r>
            <a:r>
              <a:rPr lang="it-IT" b="1" dirty="0" err="1"/>
              <a:t>ciphertext</a:t>
            </a:r>
            <a:endParaRPr lang="it-IT" b="1" dirty="0"/>
          </a:p>
          <a:p>
            <a:pPr marL="285750" indent="-285750"/>
            <a:r>
              <a:rPr lang="it-IT" b="1" dirty="0" err="1"/>
              <a:t>Plaintext</a:t>
            </a:r>
            <a:r>
              <a:rPr lang="it-IT" b="1" dirty="0"/>
              <a:t> = testo in chiaro</a:t>
            </a:r>
          </a:p>
          <a:p>
            <a:pPr marL="285750" indent="-285750"/>
            <a:r>
              <a:rPr lang="it-IT" b="1" dirty="0" err="1"/>
              <a:t>Ciphertext</a:t>
            </a:r>
            <a:r>
              <a:rPr lang="it-IT" b="1" dirty="0"/>
              <a:t> = testo cifrato</a:t>
            </a:r>
          </a:p>
        </p:txBody>
      </p:sp>
      <p:sp>
        <p:nvSpPr>
          <p:cNvPr id="551" name="Google Shape;551;p75"/>
          <p:cNvSpPr txBox="1">
            <a:spLocks noGrp="1"/>
          </p:cNvSpPr>
          <p:nvPr>
            <p:ph type="title"/>
          </p:nvPr>
        </p:nvSpPr>
        <p:spPr>
          <a:xfrm>
            <a:off x="1687925" y="1846789"/>
            <a:ext cx="5768100" cy="63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Attenzione!</a:t>
            </a:r>
            <a:endParaRPr b="1" dirty="0"/>
          </a:p>
        </p:txBody>
      </p:sp>
      <p:cxnSp>
        <p:nvCxnSpPr>
          <p:cNvPr id="552" name="Google Shape;552;p75"/>
          <p:cNvCxnSpPr>
            <a:cxnSpLocks/>
          </p:cNvCxnSpPr>
          <p:nvPr/>
        </p:nvCxnSpPr>
        <p:spPr>
          <a:xfrm>
            <a:off x="4248425" y="258048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993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Tipi di cifrari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2603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 cifrari simmetrici possono essere suddivisi in base al loro tipo di funzionamento: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Stream </a:t>
            </a:r>
            <a:r>
              <a:rPr lang="it-IT" b="1" dirty="0" err="1"/>
              <a:t>ciphers</a:t>
            </a:r>
            <a:r>
              <a:rPr lang="it-IT" b="1" dirty="0"/>
              <a:t>: </a:t>
            </a:r>
            <a:r>
              <a:rPr lang="it-IT" dirty="0"/>
              <a:t>il </a:t>
            </a:r>
            <a:r>
              <a:rPr lang="it-IT" dirty="0" err="1"/>
              <a:t>plaintext</a:t>
            </a:r>
            <a:r>
              <a:rPr lang="it-IT" dirty="0"/>
              <a:t> viene cifrato «bit by bit» (</a:t>
            </a:r>
            <a:r>
              <a:rPr lang="it-IT" dirty="0" err="1"/>
              <a:t>eg</a:t>
            </a:r>
            <a:r>
              <a:rPr lang="it-IT" dirty="0"/>
              <a:t>. RC4, Salsa20)</a:t>
            </a:r>
            <a:endParaRPr lang="it-I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/>
              <a:t>Block</a:t>
            </a:r>
            <a:r>
              <a:rPr lang="it-IT" b="1" dirty="0"/>
              <a:t> </a:t>
            </a:r>
            <a:r>
              <a:rPr lang="it-IT" b="1" dirty="0" err="1"/>
              <a:t>ciphers</a:t>
            </a:r>
            <a:r>
              <a:rPr lang="it-IT" b="1" dirty="0"/>
              <a:t>: </a:t>
            </a:r>
            <a:r>
              <a:rPr lang="it-IT" dirty="0"/>
              <a:t>il </a:t>
            </a:r>
            <a:r>
              <a:rPr lang="it-IT" dirty="0" err="1"/>
              <a:t>plaintext</a:t>
            </a:r>
            <a:r>
              <a:rPr lang="it-IT" dirty="0"/>
              <a:t> viene cifrato n bit per volta (</a:t>
            </a:r>
            <a:r>
              <a:rPr lang="it-IT" dirty="0" err="1"/>
              <a:t>eg</a:t>
            </a:r>
            <a:r>
              <a:rPr lang="it-IT" dirty="0"/>
              <a:t>. DES, AES, </a:t>
            </a:r>
            <a:r>
              <a:rPr lang="it-IT" dirty="0" err="1"/>
              <a:t>Blowfish</a:t>
            </a:r>
            <a:r>
              <a:rPr lang="it-IT" dirty="0"/>
              <a:t>)</a:t>
            </a:r>
            <a:endParaRPr lang="it-IT" b="1" dirty="0"/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9A97AE4D-88EF-4549-B146-8627C382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432" y="1704500"/>
            <a:ext cx="2754343" cy="169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4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DES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2068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DES (Data </a:t>
            </a:r>
            <a:r>
              <a:rPr lang="it-IT" b="1" dirty="0" err="1"/>
              <a:t>Encryption</a:t>
            </a:r>
            <a:r>
              <a:rPr lang="it-IT" b="1" dirty="0"/>
              <a:t> Standard) </a:t>
            </a:r>
            <a:r>
              <a:rPr lang="it-IT" dirty="0"/>
              <a:t>è stato uno dei primi cifrari a chiave simmetrica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Lunghezza chiave: </a:t>
            </a:r>
            <a:r>
              <a:rPr lang="it-IT" dirty="0"/>
              <a:t>56 bit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È un cifrario a blocchi, dove essi sono lunghi 64 bit ciascuno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È stato bucato quindi non viene utilizzato più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9A97AE4D-88EF-4549-B146-8627C382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432" y="1704500"/>
            <a:ext cx="2754343" cy="169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5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3DES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2068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«Upgrade» di 3DES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3 chiavi da 56 bit ciascuna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Da dicembre 2023 è deprecato (il suo uso è sconsigliato)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8" name="Picture 2" descr="Triple DES - Wikipedia">
            <a:extLst>
              <a:ext uri="{FF2B5EF4-FFF2-40B4-BE49-F238E27FC236}">
                <a16:creationId xmlns:a16="http://schemas.microsoft.com/office/drawing/2014/main" id="{CD73C0BC-9466-4B1A-A128-C3DB5C9F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526" y="1285499"/>
            <a:ext cx="2713037" cy="257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8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endParaRPr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1021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AES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2068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AES (Advanced </a:t>
            </a:r>
            <a:r>
              <a:rPr lang="it-IT" b="1" dirty="0" err="1"/>
              <a:t>Encryption</a:t>
            </a:r>
            <a:r>
              <a:rPr lang="it-IT" b="1" dirty="0"/>
              <a:t> Standard)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Lunghezza chiave: 128, 192, 256 bit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Cifrario a blocchi, lunghi 128 bit ciascuno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Attualmente è uno dei cifrari a blocchi più sicuri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Estremamente veloce e facile da implementare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Advanced Encryption Standard - Wikipedia">
            <a:extLst>
              <a:ext uri="{FF2B5EF4-FFF2-40B4-BE49-F238E27FC236}">
                <a16:creationId xmlns:a16="http://schemas.microsoft.com/office/drawing/2014/main" id="{A91DD716-AE17-4EEA-8426-AE8385D96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677" y="1832741"/>
            <a:ext cx="2851098" cy="14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13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2517450" y="2762665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Serie di procedimenti precisi comuni in tutti i cifrari a blocchi</a:t>
            </a:r>
            <a:endParaRPr dirty="0"/>
          </a:p>
        </p:txBody>
      </p:sp>
      <p:sp>
        <p:nvSpPr>
          <p:cNvPr id="551" name="Google Shape;551;p75"/>
          <p:cNvSpPr txBox="1">
            <a:spLocks noGrp="1"/>
          </p:cNvSpPr>
          <p:nvPr>
            <p:ph type="title"/>
          </p:nvPr>
        </p:nvSpPr>
        <p:spPr>
          <a:xfrm>
            <a:off x="1687925" y="1932030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MODES OF OPERATION</a:t>
            </a:r>
            <a:endParaRPr b="1" dirty="0"/>
          </a:p>
        </p:txBody>
      </p:sp>
      <p:cxnSp>
        <p:nvCxnSpPr>
          <p:cNvPr id="552" name="Google Shape;552;p75"/>
          <p:cNvCxnSpPr/>
          <p:nvPr/>
        </p:nvCxnSpPr>
        <p:spPr>
          <a:xfrm>
            <a:off x="4248425" y="266572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75210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ECB (</a:t>
            </a:r>
            <a:r>
              <a:rPr lang="it-IT" b="1" dirty="0" err="1"/>
              <a:t>Eletroni</a:t>
            </a:r>
            <a:r>
              <a:rPr lang="it-IT" dirty="0" err="1"/>
              <a:t>c</a:t>
            </a:r>
            <a:r>
              <a:rPr lang="it-IT" dirty="0"/>
              <a:t> code book)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F5F44A30-B942-45FE-9C9D-075983DA4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50" y="1637660"/>
            <a:ext cx="5626100" cy="2279650"/>
          </a:xfrm>
          <a:prstGeom prst="rect">
            <a:avLst/>
          </a:prstGeom>
        </p:spPr>
      </p:pic>
      <p:sp>
        <p:nvSpPr>
          <p:cNvPr id="10" name="Google Shape;550;p75">
            <a:extLst>
              <a:ext uri="{FF2B5EF4-FFF2-40B4-BE49-F238E27FC236}">
                <a16:creationId xmlns:a16="http://schemas.microsoft.com/office/drawing/2014/main" id="{4FB8EAEB-53C9-467F-8970-84A0BF5F2843}"/>
              </a:ext>
            </a:extLst>
          </p:cNvPr>
          <p:cNvSpPr txBox="1">
            <a:spLocks/>
          </p:cNvSpPr>
          <p:nvPr/>
        </p:nvSpPr>
        <p:spPr>
          <a:xfrm>
            <a:off x="2572206" y="3950455"/>
            <a:ext cx="3999587" cy="80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it-IT" b="1" dirty="0"/>
              <a:t>Non garantisce l’integrità</a:t>
            </a:r>
          </a:p>
          <a:p>
            <a:pPr marL="0" indent="0"/>
            <a:r>
              <a:rPr lang="it-IT" b="1" dirty="0"/>
              <a:t>Blocchi di </a:t>
            </a:r>
            <a:r>
              <a:rPr lang="it-IT" b="1" dirty="0" err="1"/>
              <a:t>plaintext</a:t>
            </a:r>
            <a:r>
              <a:rPr lang="it-IT" b="1" dirty="0"/>
              <a:t> uguali -&gt; blocchi di </a:t>
            </a:r>
            <a:r>
              <a:rPr lang="it-IT" b="1" dirty="0" err="1"/>
              <a:t>ciphertext</a:t>
            </a:r>
            <a:r>
              <a:rPr lang="it-IT" b="1" dirty="0"/>
              <a:t> uguali</a:t>
            </a:r>
          </a:p>
        </p:txBody>
      </p:sp>
    </p:spTree>
    <p:extLst>
      <p:ext uri="{BB962C8B-B14F-4D97-AF65-F5344CB8AC3E}">
        <p14:creationId xmlns:p14="http://schemas.microsoft.com/office/powerpoint/2010/main" val="3868490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251488" y="561722"/>
            <a:ext cx="6641023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CBC (</a:t>
            </a:r>
            <a:r>
              <a:rPr lang="it-IT" b="1" dirty="0" err="1"/>
              <a:t>Cipher</a:t>
            </a:r>
            <a:r>
              <a:rPr lang="it-IT" b="1" dirty="0"/>
              <a:t> </a:t>
            </a:r>
            <a:r>
              <a:rPr lang="it-IT" b="1" dirty="0" err="1"/>
              <a:t>block</a:t>
            </a:r>
            <a:r>
              <a:rPr lang="it-IT" b="1" dirty="0"/>
              <a:t> </a:t>
            </a:r>
            <a:r>
              <a:rPr lang="it-IT" b="1" dirty="0" err="1"/>
              <a:t>chaining</a:t>
            </a:r>
            <a:r>
              <a:rPr lang="it-IT" dirty="0"/>
              <a:t>)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3682732-EDC9-48FE-A072-8DFC113B0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74" y="1689855"/>
            <a:ext cx="5607050" cy="2260600"/>
          </a:xfrm>
          <a:prstGeom prst="rect">
            <a:avLst/>
          </a:prstGeom>
        </p:spPr>
      </p:pic>
      <p:sp>
        <p:nvSpPr>
          <p:cNvPr id="6" name="Google Shape;550;p75">
            <a:extLst>
              <a:ext uri="{FF2B5EF4-FFF2-40B4-BE49-F238E27FC236}">
                <a16:creationId xmlns:a16="http://schemas.microsoft.com/office/drawing/2014/main" id="{C2F43AB7-34EE-42B0-BFA4-E0B6EC9CBD5E}"/>
              </a:ext>
            </a:extLst>
          </p:cNvPr>
          <p:cNvSpPr txBox="1">
            <a:spLocks/>
          </p:cNvSpPr>
          <p:nvPr/>
        </p:nvSpPr>
        <p:spPr>
          <a:xfrm>
            <a:off x="2572206" y="3950455"/>
            <a:ext cx="3999587" cy="91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it-IT" b="1" dirty="0"/>
              <a:t>L’IV non deve essere riutilizzato</a:t>
            </a:r>
          </a:p>
          <a:p>
            <a:pPr marL="0" indent="0"/>
            <a:r>
              <a:rPr lang="it-IT" b="1" dirty="0"/>
              <a:t>Il valore dell’IV non deve essere prevedibile</a:t>
            </a:r>
          </a:p>
          <a:p>
            <a:pPr marL="0" indent="0"/>
            <a:r>
              <a:rPr lang="it-IT" b="1" dirty="0"/>
              <a:t>Se hai controllo dell’IV puoi fare «robe»</a:t>
            </a:r>
          </a:p>
        </p:txBody>
      </p:sp>
    </p:spTree>
    <p:extLst>
      <p:ext uri="{BB962C8B-B14F-4D97-AF65-F5344CB8AC3E}">
        <p14:creationId xmlns:p14="http://schemas.microsoft.com/office/powerpoint/2010/main" val="1877541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251488" y="561722"/>
            <a:ext cx="6641023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Utilizzando ECB...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119F7D-DAE3-4F78-8855-6C18AF85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96" y="1667036"/>
            <a:ext cx="2708008" cy="298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14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251488" y="561722"/>
            <a:ext cx="6641023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Utilizzando CBC...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 descr="Tux-cbc">
            <a:extLst>
              <a:ext uri="{FF2B5EF4-FFF2-40B4-BE49-F238E27FC236}">
                <a16:creationId xmlns:a16="http://schemas.microsoft.com/office/drawing/2014/main" id="{6C40D588-0E74-409A-B9BD-C792299C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6" y="1719504"/>
            <a:ext cx="25241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9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358854"/>
            <a:ext cx="7533900" cy="2120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Siamo vicini alla fine….</a:t>
            </a:r>
            <a:endParaRPr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26483" y="3552928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597;p79">
            <a:extLst>
              <a:ext uri="{FF2B5EF4-FFF2-40B4-BE49-F238E27FC236}">
                <a16:creationId xmlns:a16="http://schemas.microsoft.com/office/drawing/2014/main" id="{6F429151-42C5-474F-8A89-8252A335D25A}"/>
              </a:ext>
            </a:extLst>
          </p:cNvPr>
          <p:cNvSpPr txBox="1">
            <a:spLocks/>
          </p:cNvSpPr>
          <p:nvPr/>
        </p:nvSpPr>
        <p:spPr>
          <a:xfrm>
            <a:off x="3142883" y="3828664"/>
            <a:ext cx="2639700" cy="1177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Piccolo accenno a...</a:t>
            </a:r>
          </a:p>
        </p:txBody>
      </p:sp>
    </p:spTree>
    <p:extLst>
      <p:ext uri="{BB962C8B-B14F-4D97-AF65-F5344CB8AC3E}">
        <p14:creationId xmlns:p14="http://schemas.microsoft.com/office/powerpoint/2010/main" val="426805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358854"/>
            <a:ext cx="7533900" cy="2120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PRIMA DI TERMINARE…</a:t>
            </a:r>
            <a:endParaRPr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26483" y="3552928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597;p79">
            <a:extLst>
              <a:ext uri="{FF2B5EF4-FFF2-40B4-BE49-F238E27FC236}">
                <a16:creationId xmlns:a16="http://schemas.microsoft.com/office/drawing/2014/main" id="{6F429151-42C5-474F-8A89-8252A335D25A}"/>
              </a:ext>
            </a:extLst>
          </p:cNvPr>
          <p:cNvSpPr txBox="1">
            <a:spLocks/>
          </p:cNvSpPr>
          <p:nvPr/>
        </p:nvSpPr>
        <p:spPr>
          <a:xfrm>
            <a:off x="2801319" y="3735675"/>
            <a:ext cx="3541361" cy="1177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Risolvere «La memoria di Bob», «Flip </a:t>
            </a:r>
            <a:r>
              <a:rPr lang="it-IT" dirty="0" err="1">
                <a:solidFill>
                  <a:schemeClr val="bg1"/>
                </a:solidFill>
              </a:rPr>
              <a:t>my</a:t>
            </a:r>
            <a:r>
              <a:rPr lang="it-IT" dirty="0">
                <a:solidFill>
                  <a:schemeClr val="bg1"/>
                </a:solidFill>
              </a:rPr>
              <a:t> words»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01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49" y="280142"/>
            <a:ext cx="7533900" cy="525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Potete provare a risolvere queste a casa</a:t>
            </a:r>
            <a:endParaRPr sz="2400"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801319" y="863972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597;p79">
            <a:extLst>
              <a:ext uri="{FF2B5EF4-FFF2-40B4-BE49-F238E27FC236}">
                <a16:creationId xmlns:a16="http://schemas.microsoft.com/office/drawing/2014/main" id="{6F429151-42C5-474F-8A89-8252A335D25A}"/>
              </a:ext>
            </a:extLst>
          </p:cNvPr>
          <p:cNvSpPr txBox="1">
            <a:spLocks/>
          </p:cNvSpPr>
          <p:nvPr/>
        </p:nvSpPr>
        <p:spPr>
          <a:xfrm>
            <a:off x="1232115" y="1201702"/>
            <a:ext cx="6695268" cy="1448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«A </a:t>
            </a:r>
            <a:r>
              <a:rPr lang="it-IT" dirty="0" err="1">
                <a:solidFill>
                  <a:schemeClr val="bg1"/>
                </a:solidFill>
              </a:rPr>
              <a:t>weird</a:t>
            </a:r>
            <a:r>
              <a:rPr lang="it-IT" dirty="0">
                <a:solidFill>
                  <a:schemeClr val="bg1"/>
                </a:solidFill>
              </a:rPr>
              <a:t> trip to Delphi»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«</a:t>
            </a:r>
            <a:r>
              <a:rPr lang="it-IT" dirty="0" err="1">
                <a:solidFill>
                  <a:schemeClr val="bg1"/>
                </a:solidFill>
              </a:rPr>
              <a:t>Modes</a:t>
            </a:r>
            <a:r>
              <a:rPr lang="it-IT" dirty="0">
                <a:solidFill>
                  <a:schemeClr val="bg1"/>
                </a:solidFill>
              </a:rPr>
              <a:t> Diff»</a:t>
            </a:r>
          </a:p>
          <a:p>
            <a:r>
              <a:rPr lang="it-IT" b="1" dirty="0">
                <a:solidFill>
                  <a:schemeClr val="bg1"/>
                </a:solidFill>
              </a:rPr>
              <a:t>E chi si sente forte, può risolvere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bg1"/>
                </a:solidFill>
              </a:rPr>
              <a:t>Berserker</a:t>
            </a:r>
            <a:r>
              <a:rPr lang="it-IT" b="1" dirty="0">
                <a:solidFill>
                  <a:schemeClr val="bg1"/>
                </a:solidFill>
              </a:rPr>
              <a:t> (iv </a:t>
            </a:r>
            <a:r>
              <a:rPr lang="it-IT" b="1" dirty="0" err="1">
                <a:solidFill>
                  <a:schemeClr val="bg1"/>
                </a:solidFill>
              </a:rPr>
              <a:t>prediction</a:t>
            </a:r>
            <a:r>
              <a:rPr lang="it-IT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Baby AES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Private IV (key == iv)</a:t>
            </a:r>
          </a:p>
        </p:txBody>
      </p:sp>
    </p:spTree>
    <p:extLst>
      <p:ext uri="{BB962C8B-B14F-4D97-AF65-F5344CB8AC3E}">
        <p14:creationId xmlns:p14="http://schemas.microsoft.com/office/powerpoint/2010/main" val="2411936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126"/>
          <p:cNvSpPr txBox="1">
            <a:spLocks noGrp="1"/>
          </p:cNvSpPr>
          <p:nvPr>
            <p:ph type="subTitle" idx="5"/>
          </p:nvPr>
        </p:nvSpPr>
        <p:spPr>
          <a:xfrm>
            <a:off x="3015375" y="3987218"/>
            <a:ext cx="3304541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5"/>
                </a:solidFill>
              </a:rPr>
              <a:t>salvatore.abello2005@gmail.com</a:t>
            </a:r>
          </a:p>
          <a:p>
            <a:pPr marL="0" lvl="0" indent="0"/>
            <a:r>
              <a:rPr lang="it-IT" dirty="0">
                <a:solidFill>
                  <a:schemeClr val="accent5"/>
                </a:solidFill>
              </a:rPr>
              <a:t>https://github.com/salvatore-abello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2932FA2-21E1-406D-AB68-C11B30D92A6D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1974300" y="1778850"/>
            <a:ext cx="5195400" cy="1034092"/>
          </a:xfrm>
        </p:spPr>
        <p:txBody>
          <a:bodyPr/>
          <a:lstStyle/>
          <a:p>
            <a:r>
              <a:rPr lang="it-IT" sz="5400" dirty="0"/>
              <a:t>FINE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D243A67-8D3E-4A6C-8F89-55E9ED41FE46}"/>
              </a:ext>
            </a:extLst>
          </p:cNvPr>
          <p:cNvSpPr txBox="1"/>
          <p:nvPr/>
        </p:nvSpPr>
        <p:spPr>
          <a:xfrm>
            <a:off x="2919728" y="2912191"/>
            <a:ext cx="329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Salvatore Abello, 5IB</a:t>
            </a:r>
          </a:p>
        </p:txBody>
      </p:sp>
      <p:cxnSp>
        <p:nvCxnSpPr>
          <p:cNvPr id="31" name="Google Shape;465;p67">
            <a:extLst>
              <a:ext uri="{FF2B5EF4-FFF2-40B4-BE49-F238E27FC236}">
                <a16:creationId xmlns:a16="http://schemas.microsoft.com/office/drawing/2014/main" id="{F9A2559F-1056-43B5-8188-7318F00827FF}"/>
              </a:ext>
            </a:extLst>
          </p:cNvPr>
          <p:cNvCxnSpPr>
            <a:cxnSpLocks/>
          </p:cNvCxnSpPr>
          <p:nvPr/>
        </p:nvCxnSpPr>
        <p:spPr>
          <a:xfrm>
            <a:off x="3111024" y="2780148"/>
            <a:ext cx="311324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Crittografia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527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 b="1" dirty="0"/>
              <a:t>crittografia</a:t>
            </a:r>
            <a:r>
              <a:rPr lang="it-IT" dirty="0"/>
              <a:t> si occupa dei metodi per rendere un messaggio non comprensibile a persone non autorizzate a leggerlo.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Utilizzata dappertutto!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Icona la crittografia">
            <a:extLst>
              <a:ext uri="{FF2B5EF4-FFF2-40B4-BE49-F238E27FC236}">
                <a16:creationId xmlns:a16="http://schemas.microsoft.com/office/drawing/2014/main" id="{55651096-5F87-4F2A-8329-3E78E9518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25" y="1352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PROPRIETà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20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Segretezza</a:t>
            </a:r>
            <a:r>
              <a:rPr lang="it-IT" dirty="0"/>
              <a:t>: le informazioni sono leggibili e comprensibili solo da chi ne ha i diritti.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Autenticazione</a:t>
            </a:r>
            <a:r>
              <a:rPr lang="it-IT" dirty="0"/>
              <a:t>: verificare e accertare l’identità di un utente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Integrità</a:t>
            </a:r>
            <a:r>
              <a:rPr lang="it-IT" dirty="0"/>
              <a:t>: Le informazioni non sono modificabili da persone non autorizzate.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Icona la crittografia">
            <a:extLst>
              <a:ext uri="{FF2B5EF4-FFF2-40B4-BE49-F238E27FC236}">
                <a16:creationId xmlns:a16="http://schemas.microsoft.com/office/drawing/2014/main" id="{55651096-5F87-4F2A-8329-3E78E9518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25" y="1352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9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Alcuni schemi di cifratura garantiscono solo confidenzialità, altri </a:t>
            </a:r>
            <a:r>
              <a:rPr lang="it-IT" b="1" dirty="0"/>
              <a:t>confidenzialità</a:t>
            </a:r>
            <a:r>
              <a:rPr lang="it-IT" dirty="0"/>
              <a:t>, </a:t>
            </a:r>
            <a:r>
              <a:rPr lang="it-IT" b="1" dirty="0"/>
              <a:t>integrità</a:t>
            </a:r>
            <a:r>
              <a:rPr lang="it-IT" dirty="0"/>
              <a:t> ed </a:t>
            </a:r>
            <a:r>
              <a:rPr lang="it-IT" b="1" dirty="0"/>
              <a:t>eventualmente</a:t>
            </a:r>
            <a:r>
              <a:rPr lang="it-IT" dirty="0"/>
              <a:t> autenticazione.</a:t>
            </a:r>
            <a:endParaRPr dirty="0"/>
          </a:p>
        </p:txBody>
      </p:sp>
      <p:sp>
        <p:nvSpPr>
          <p:cNvPr id="551" name="Google Shape;551;p7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PROPRIETà</a:t>
            </a:r>
            <a:endParaRPr b="1" dirty="0"/>
          </a:p>
        </p:txBody>
      </p:sp>
      <p:cxnSp>
        <p:nvCxnSpPr>
          <p:cNvPr id="552" name="Google Shape;552;p75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2591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358854"/>
            <a:ext cx="7533900" cy="2120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PRIMA DI CONTINUARE…</a:t>
            </a:r>
            <a:endParaRPr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26483" y="3552928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5126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9"/>
          <p:cNvSpPr txBox="1">
            <a:spLocks noGrp="1"/>
          </p:cNvSpPr>
          <p:nvPr>
            <p:ph type="title"/>
          </p:nvPr>
        </p:nvSpPr>
        <p:spPr>
          <a:xfrm>
            <a:off x="1402787" y="2334272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CIFRATURA</a:t>
            </a:r>
            <a:endParaRPr dirty="0"/>
          </a:p>
        </p:txBody>
      </p:sp>
      <p:sp>
        <p:nvSpPr>
          <p:cNvPr id="597" name="Google Shape;597;p79"/>
          <p:cNvSpPr txBox="1">
            <a:spLocks noGrp="1"/>
          </p:cNvSpPr>
          <p:nvPr>
            <p:ph type="subTitle" idx="1"/>
          </p:nvPr>
        </p:nvSpPr>
        <p:spPr>
          <a:xfrm>
            <a:off x="964787" y="2575597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Serie di operazioni per rendere un messaggio incomprensibile.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(solo se fatta bene)</a:t>
            </a:r>
            <a:endParaRPr b="1" dirty="0"/>
          </a:p>
        </p:txBody>
      </p:sp>
      <p:sp>
        <p:nvSpPr>
          <p:cNvPr id="598" name="Google Shape;598;p79"/>
          <p:cNvSpPr txBox="1">
            <a:spLocks noGrp="1"/>
          </p:cNvSpPr>
          <p:nvPr>
            <p:ph type="title" idx="2"/>
          </p:nvPr>
        </p:nvSpPr>
        <p:spPr>
          <a:xfrm>
            <a:off x="5977513" y="2334272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CODIFICA</a:t>
            </a:r>
            <a:endParaRPr dirty="0"/>
          </a:p>
        </p:txBody>
      </p:sp>
      <p:sp>
        <p:nvSpPr>
          <p:cNvPr id="599" name="Google Shape;599;p79"/>
          <p:cNvSpPr txBox="1">
            <a:spLocks noGrp="1"/>
          </p:cNvSpPr>
          <p:nvPr>
            <p:ph type="subTitle" idx="3"/>
          </p:nvPr>
        </p:nvSpPr>
        <p:spPr>
          <a:xfrm>
            <a:off x="5539509" y="2575597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Modo di rappresentare un informazione. (</a:t>
            </a:r>
            <a:r>
              <a:rPr lang="it-IT" dirty="0" err="1"/>
              <a:t>eg</a:t>
            </a:r>
            <a:r>
              <a:rPr lang="it-IT" dirty="0"/>
              <a:t>. base64, base32, rot13)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NON NASCONDE IL MESSAGGIO</a:t>
            </a:r>
          </a:p>
        </p:txBody>
      </p:sp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CIFRATURA E CODIFICA???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6788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CIFRATURA o CODIFICA?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DBA639D1-0936-42F8-B093-26695848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1781175"/>
            <a:ext cx="46863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4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CIFRATURA o CODIFICA?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CBC821E4-FAA7-46C4-ACE0-FC76F5F59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838325"/>
            <a:ext cx="7562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1422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613</Words>
  <Application>Microsoft Office PowerPoint</Application>
  <PresentationFormat>Presentazione su schermo (16:9)</PresentationFormat>
  <Paragraphs>88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Montserrat</vt:lpstr>
      <vt:lpstr>Julius Sans One</vt:lpstr>
      <vt:lpstr>Arial</vt:lpstr>
      <vt:lpstr>Didact Gothic</vt:lpstr>
      <vt:lpstr>Questrial</vt:lpstr>
      <vt:lpstr>Minimalist Grayscale Pitch Deck XL by Slidesgo</vt:lpstr>
      <vt:lpstr>Crittografia simmetrica</vt:lpstr>
      <vt:lpstr>INTRODUZIONE</vt:lpstr>
      <vt:lpstr>Crittografia</vt:lpstr>
      <vt:lpstr>PROPRIETà</vt:lpstr>
      <vt:lpstr>PROPRIETà</vt:lpstr>
      <vt:lpstr>PRIMA DI CONTINUARE…</vt:lpstr>
      <vt:lpstr>CIFRATURA</vt:lpstr>
      <vt:lpstr>CIFRATURA o CODIFICA?</vt:lpstr>
      <vt:lpstr>CIFRATURA o CODIFICA?</vt:lpstr>
      <vt:lpstr>CIFRATURA o CODIFICA?</vt:lpstr>
      <vt:lpstr>PRIMA DI CONTINUARE…</vt:lpstr>
      <vt:lpstr>PRINCIPIO DI KERCKHOFFS</vt:lpstr>
      <vt:lpstr>Cifrario perfetto</vt:lpstr>
      <vt:lpstr>PRIMA DI CONTINUARE…</vt:lpstr>
      <vt:lpstr>Attenzione!</vt:lpstr>
      <vt:lpstr>Attenzione!</vt:lpstr>
      <vt:lpstr>Tipi di cifrari</vt:lpstr>
      <vt:lpstr>DES</vt:lpstr>
      <vt:lpstr>3DES</vt:lpstr>
      <vt:lpstr>AES</vt:lpstr>
      <vt:lpstr>MODES OF OPERATION</vt:lpstr>
      <vt:lpstr>ECB (Eletronic code book)</vt:lpstr>
      <vt:lpstr>CBC (Cipher block chaining)</vt:lpstr>
      <vt:lpstr>Utilizzando ECB...</vt:lpstr>
      <vt:lpstr>Utilizzando CBC...</vt:lpstr>
      <vt:lpstr>Siamo vicini alla fine….</vt:lpstr>
      <vt:lpstr>PRIMA DI TERMINARE…</vt:lpstr>
      <vt:lpstr>Potete provare a risolvere queste a casa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Crittografia simmetrica</dc:title>
  <dc:creator>salvatore a.</dc:creator>
  <cp:lastModifiedBy>2Ac a.</cp:lastModifiedBy>
  <cp:revision>3</cp:revision>
  <dcterms:modified xsi:type="dcterms:W3CDTF">2024-02-19T21:18:35Z</dcterms:modified>
</cp:coreProperties>
</file>