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</p:sldMasterIdLst>
  <p:notesMasterIdLst>
    <p:notesMasterId r:id="rId53"/>
  </p:notesMasterIdLst>
  <p:sldIdLst>
    <p:sldId id="256" r:id="rId2"/>
    <p:sldId id="380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61" r:id="rId14"/>
    <p:sldId id="358" r:id="rId15"/>
    <p:sldId id="359" r:id="rId16"/>
    <p:sldId id="360" r:id="rId17"/>
    <p:sldId id="362" r:id="rId18"/>
    <p:sldId id="363" r:id="rId19"/>
    <p:sldId id="364" r:id="rId20"/>
    <p:sldId id="365" r:id="rId21"/>
    <p:sldId id="370" r:id="rId22"/>
    <p:sldId id="371" r:id="rId23"/>
    <p:sldId id="366" r:id="rId24"/>
    <p:sldId id="367" r:id="rId25"/>
    <p:sldId id="368" r:id="rId26"/>
    <p:sldId id="369" r:id="rId27"/>
    <p:sldId id="372" r:id="rId28"/>
    <p:sldId id="373" r:id="rId29"/>
    <p:sldId id="375" r:id="rId30"/>
    <p:sldId id="376" r:id="rId31"/>
    <p:sldId id="377" r:id="rId32"/>
    <p:sldId id="378" r:id="rId33"/>
    <p:sldId id="379" r:id="rId34"/>
    <p:sldId id="381" r:id="rId35"/>
    <p:sldId id="382" r:id="rId36"/>
    <p:sldId id="383" r:id="rId37"/>
    <p:sldId id="384" r:id="rId38"/>
    <p:sldId id="385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393" r:id="rId47"/>
    <p:sldId id="394" r:id="rId48"/>
    <p:sldId id="395" r:id="rId49"/>
    <p:sldId id="396" r:id="rId50"/>
    <p:sldId id="397" r:id="rId51"/>
    <p:sldId id="315" r:id="rId52"/>
  </p:sldIdLst>
  <p:sldSz cx="9144000" cy="5143500" type="screen16x9"/>
  <p:notesSz cx="6858000" cy="9144000"/>
  <p:embeddedFontLst>
    <p:embeddedFont>
      <p:font typeface="Didact Gothic" panose="020B0604020202020204" charset="0"/>
      <p:regular r:id="rId54"/>
    </p:embeddedFont>
    <p:embeddedFont>
      <p:font typeface="Julius Sans One" panose="020B0604020202020204" charset="0"/>
      <p:regular r:id="rId55"/>
    </p:embeddedFont>
    <p:embeddedFont>
      <p:font typeface="Questrial" panose="020B0604020202020204" charset="0"/>
      <p:regular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13A3A7-3F9F-414A-A0DC-8A363116C066}">
  <a:tblStyle styleId="{DE13A3A7-3F9F-414A-A0DC-8A363116C0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36" y="52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680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840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445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83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747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674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172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079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823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727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6352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544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3610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077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4296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2426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8565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2502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2052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5092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956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2276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6556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8680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6142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98943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1488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8955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26858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7823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9255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0888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4058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1255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6693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91709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3946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4351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2007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6101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25991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979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b02797fa4_2_1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b02797fa4_2_1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6760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6875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a1249ffcf0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a1249ffcf0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b02797fa4_2_1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b02797fa4_2_1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398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b02797fa4_2_1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b02797fa4_2_1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767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b02797fa4_2_1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b02797fa4_2_1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0142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b02797fa4_2_1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b02797fa4_2_1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329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5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35_1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6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5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bg>
      <p:bgPr>
        <a:solidFill>
          <a:schemeClr val="accent5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 idx="2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3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 idx="4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5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9_1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8" r:id="rId4"/>
    <p:sldLayoutId id="2147483659" r:id="rId5"/>
    <p:sldLayoutId id="2147483664" r:id="rId6"/>
    <p:sldLayoutId id="2147483666" r:id="rId7"/>
    <p:sldLayoutId id="2147483685" r:id="rId8"/>
    <p:sldLayoutId id="2147483690" r:id="rId9"/>
    <p:sldLayoutId id="2147483695" r:id="rId10"/>
    <p:sldLayoutId id="2147483703" r:id="rId11"/>
    <p:sldLayoutId id="2147483704" r:id="rId12"/>
    <p:sldLayoutId id="214748370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hook.site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HTTP/Method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SECURITY</a:t>
            </a:r>
            <a:endParaRPr dirty="0"/>
          </a:p>
        </p:txBody>
      </p:sp>
      <p:cxnSp>
        <p:nvCxnSpPr>
          <p:cNvPr id="465" name="Google Shape;465;p67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8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Pagine web</a:t>
            </a:r>
            <a:endParaRPr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24" y="2263300"/>
            <a:ext cx="3858775" cy="1642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it-IT" dirty="0"/>
              <a:t>Le pagine web possono includere vari tipi di risorse!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Immagini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Video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CSS (per definire lo stile della pagina)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JavaScript (per rendere una pagina dinamica)</a:t>
            </a:r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5F632D3E-0137-4C64-A0F3-0090418C5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559" y="675866"/>
            <a:ext cx="3951660" cy="379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42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8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JavaSCRIPT</a:t>
            </a:r>
            <a:endParaRPr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24" y="2263300"/>
            <a:ext cx="3858775" cy="1642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it-IT" dirty="0"/>
              <a:t>Un linguaggio di programmazione dinamicamente tipizzato. Nato per essere usato nelle pagine web ma (al giorno d’oggi) viene utilizzato anche altrove.</a:t>
            </a:r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E6D7FC-6869-42B3-889C-9186CE4C5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318" y="1499461"/>
            <a:ext cx="2144578" cy="214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022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8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Cookies</a:t>
            </a:r>
            <a:endParaRPr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24" y="2263300"/>
            <a:ext cx="3858775" cy="1642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Utilizzati per identificare uno specifico utente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Vengono gestiti tramite gli </a:t>
            </a:r>
            <a:r>
              <a:rPr lang="it-IT" dirty="0" err="1"/>
              <a:t>header</a:t>
            </a:r>
            <a:r>
              <a:rPr lang="it-IT" dirty="0"/>
              <a:t> </a:t>
            </a:r>
            <a:r>
              <a:rPr lang="it-IT" b="1" dirty="0"/>
              <a:t>Cookie:</a:t>
            </a:r>
            <a:r>
              <a:rPr lang="it-IT" dirty="0"/>
              <a:t> (Client) e </a:t>
            </a:r>
            <a:r>
              <a:rPr lang="it-IT" b="1" dirty="0"/>
              <a:t>Set-Cookie: </a:t>
            </a:r>
            <a:r>
              <a:rPr lang="it-IT" dirty="0"/>
              <a:t>(Server)</a:t>
            </a:r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4" name="Picture 6" descr="Cookie PNG transparent image download, size: 1024x768px">
            <a:extLst>
              <a:ext uri="{FF2B5EF4-FFF2-40B4-BE49-F238E27FC236}">
                <a16:creationId xmlns:a16="http://schemas.microsoft.com/office/drawing/2014/main" id="{E1E26B5B-3002-493B-AB0B-6F1B9D212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899" y="1211600"/>
            <a:ext cx="2956533" cy="221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900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0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Prima di continuare…</a:t>
            </a:r>
            <a:endParaRPr sz="4400" dirty="0"/>
          </a:p>
        </p:txBody>
      </p:sp>
      <p:cxnSp>
        <p:nvCxnSpPr>
          <p:cNvPr id="682" name="Google Shape;682;p88"/>
          <p:cNvCxnSpPr/>
          <p:nvPr/>
        </p:nvCxnSpPr>
        <p:spPr>
          <a:xfrm>
            <a:off x="2785750" y="3053395"/>
            <a:ext cx="347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557;p76">
            <a:extLst>
              <a:ext uri="{FF2B5EF4-FFF2-40B4-BE49-F238E27FC236}">
                <a16:creationId xmlns:a16="http://schemas.microsoft.com/office/drawing/2014/main" id="{6DE59C1A-07A4-49BB-A8D7-220F9F90C80D}"/>
              </a:ext>
            </a:extLst>
          </p:cNvPr>
          <p:cNvSpPr txBox="1">
            <a:spLocks/>
          </p:cNvSpPr>
          <p:nvPr/>
        </p:nvSpPr>
        <p:spPr>
          <a:xfrm>
            <a:off x="2835750" y="3198491"/>
            <a:ext cx="3472500" cy="14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err="1">
                <a:solidFill>
                  <a:schemeClr val="bg1"/>
                </a:solidFill>
                <a:latin typeface="Didact Gothic" panose="020B0604020202020204" charset="0"/>
              </a:rPr>
              <a:t>Risoluzione</a:t>
            </a:r>
            <a:r>
              <a:rPr lang="en-US" b="1" dirty="0">
                <a:solidFill>
                  <a:schemeClr val="bg1"/>
                </a:solidFill>
                <a:latin typeface="Didact Gothic" panose="020B060402020202020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Didact Gothic" panose="020B0604020202020204" charset="0"/>
              </a:rPr>
              <a:t>delle</a:t>
            </a:r>
            <a:r>
              <a:rPr lang="en-US" b="1" dirty="0">
                <a:solidFill>
                  <a:schemeClr val="bg1"/>
                </a:solidFill>
                <a:latin typeface="Didact Gothic" panose="020B060402020202020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Didact Gothic" panose="020B0604020202020204" charset="0"/>
              </a:rPr>
              <a:t>seguenti</a:t>
            </a:r>
            <a:r>
              <a:rPr lang="en-US" b="1" dirty="0">
                <a:solidFill>
                  <a:schemeClr val="bg1"/>
                </a:solidFill>
                <a:latin typeface="Didact Gothic" panose="020B0604020202020204" charset="0"/>
              </a:rPr>
              <a:t> challenge</a:t>
            </a:r>
          </a:p>
          <a:p>
            <a:r>
              <a:rPr lang="en-US" dirty="0">
                <a:solidFill>
                  <a:schemeClr val="bg1"/>
                </a:solidFill>
                <a:latin typeface="Didact Gothic" panose="020B0604020202020204" charset="0"/>
              </a:rPr>
              <a:t>Web 01, Web 02, Web 03, Web 04, Web 08</a:t>
            </a:r>
          </a:p>
          <a:p>
            <a:endParaRPr lang="en-US" dirty="0">
              <a:solidFill>
                <a:schemeClr val="bg1"/>
              </a:solidFill>
              <a:latin typeface="Didact Gothic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Didact Gothic" panose="020B0604020202020204" charset="0"/>
              </a:rPr>
              <a:t>Web 05, Web 06, Web09</a:t>
            </a:r>
          </a:p>
        </p:txBody>
      </p:sp>
    </p:spTree>
    <p:extLst>
      <p:ext uri="{BB962C8B-B14F-4D97-AF65-F5344CB8AC3E}">
        <p14:creationId xmlns:p14="http://schemas.microsoft.com/office/powerpoint/2010/main" val="215004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Strumenti</a:t>
            </a:r>
            <a:endParaRPr dirty="0"/>
          </a:p>
        </p:txBody>
      </p:sp>
      <p:cxnSp>
        <p:nvCxnSpPr>
          <p:cNvPr id="682" name="Google Shape;682;p88"/>
          <p:cNvCxnSpPr/>
          <p:nvPr/>
        </p:nvCxnSpPr>
        <p:spPr>
          <a:xfrm>
            <a:off x="2785750" y="3053395"/>
            <a:ext cx="347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28203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8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Strumenti</a:t>
            </a:r>
            <a:endParaRPr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24" y="2263300"/>
            <a:ext cx="3858775" cy="1642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 err="1"/>
              <a:t>DevTools</a:t>
            </a:r>
            <a:r>
              <a:rPr lang="it-IT" dirty="0"/>
              <a:t> (Set di strumenti presenti di default su tutti i browser)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 err="1"/>
              <a:t>Requests</a:t>
            </a:r>
            <a:r>
              <a:rPr lang="it-IT" dirty="0"/>
              <a:t> (Libreria di </a:t>
            </a:r>
            <a:r>
              <a:rPr lang="it-IT" dirty="0" err="1"/>
              <a:t>python</a:t>
            </a:r>
            <a:r>
              <a:rPr lang="it-IT" dirty="0"/>
              <a:t>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b="1" dirty="0" err="1"/>
              <a:t>Burp</a:t>
            </a:r>
            <a:r>
              <a:rPr lang="it-IT" b="1" dirty="0"/>
              <a:t> Suite</a:t>
            </a:r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74" name="Picture 2" descr="Burp Suite (@Burp_Suite) / X">
            <a:extLst>
              <a:ext uri="{FF2B5EF4-FFF2-40B4-BE49-F238E27FC236}">
                <a16:creationId xmlns:a16="http://schemas.microsoft.com/office/drawing/2014/main" id="{4D971480-D98F-4835-A5B3-3CE0E8B6D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775" y="1588850"/>
            <a:ext cx="1965800" cy="196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633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687950" y="149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Burp suite</a:t>
            </a:r>
            <a:endParaRPr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894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531;p73">
            <a:extLst>
              <a:ext uri="{FF2B5EF4-FFF2-40B4-BE49-F238E27FC236}">
                <a16:creationId xmlns:a16="http://schemas.microsoft.com/office/drawing/2014/main" id="{3F923913-9570-4CEF-810A-DA10397114A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28312" y="4102981"/>
            <a:ext cx="4087376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it-IT" dirty="0"/>
              <a:t>https://portswigger.net/burp/communitydownload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FBD7395-5500-4925-94F8-00466F0BD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440" y="1493093"/>
            <a:ext cx="1795120" cy="1795120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A828DD7E-5094-49DF-8343-D5BCF4D953DF}"/>
              </a:ext>
            </a:extLst>
          </p:cNvPr>
          <p:cNvSpPr txBox="1">
            <a:spLocks/>
          </p:cNvSpPr>
          <p:nvPr/>
        </p:nvSpPr>
        <p:spPr>
          <a:xfrm>
            <a:off x="7315200" y="4618582"/>
            <a:ext cx="1828800" cy="524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it-IT" dirty="0"/>
              <a:t>FINE PARTE 1</a:t>
            </a:r>
          </a:p>
        </p:txBody>
      </p:sp>
    </p:spTree>
    <p:extLst>
      <p:ext uri="{BB962C8B-B14F-4D97-AF65-F5344CB8AC3E}">
        <p14:creationId xmlns:p14="http://schemas.microsoft.com/office/powerpoint/2010/main" val="2122490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0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Prima di continuare…</a:t>
            </a:r>
            <a:endParaRPr sz="4400" dirty="0"/>
          </a:p>
        </p:txBody>
      </p:sp>
      <p:cxnSp>
        <p:nvCxnSpPr>
          <p:cNvPr id="682" name="Google Shape;682;p88"/>
          <p:cNvCxnSpPr/>
          <p:nvPr/>
        </p:nvCxnSpPr>
        <p:spPr>
          <a:xfrm>
            <a:off x="2785750" y="2837495"/>
            <a:ext cx="347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557;p76">
            <a:extLst>
              <a:ext uri="{FF2B5EF4-FFF2-40B4-BE49-F238E27FC236}">
                <a16:creationId xmlns:a16="http://schemas.microsoft.com/office/drawing/2014/main" id="{6DE59C1A-07A4-49BB-A8D7-220F9F90C80D}"/>
              </a:ext>
            </a:extLst>
          </p:cNvPr>
          <p:cNvSpPr txBox="1">
            <a:spLocks/>
          </p:cNvSpPr>
          <p:nvPr/>
        </p:nvSpPr>
        <p:spPr>
          <a:xfrm>
            <a:off x="2785750" y="2961843"/>
            <a:ext cx="4358800" cy="1886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 err="1">
                <a:solidFill>
                  <a:schemeClr val="bg1"/>
                </a:solidFill>
                <a:latin typeface="Didact Gothic" panose="020B0604020202020204" charset="0"/>
              </a:rPr>
              <a:t>Risoluzione</a:t>
            </a:r>
            <a:r>
              <a:rPr lang="en-US" sz="1600" b="1" dirty="0">
                <a:solidFill>
                  <a:schemeClr val="bg1"/>
                </a:solidFill>
                <a:latin typeface="Didact Gothic" panose="020B060402020202020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Didact Gothic" panose="020B0604020202020204" charset="0"/>
              </a:rPr>
              <a:t>delle</a:t>
            </a:r>
            <a:r>
              <a:rPr lang="en-US" sz="1600" b="1" dirty="0">
                <a:solidFill>
                  <a:schemeClr val="bg1"/>
                </a:solidFill>
                <a:latin typeface="Didact Gothic" panose="020B060402020202020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Didact Gothic" panose="020B0604020202020204" charset="0"/>
              </a:rPr>
              <a:t>seguenti</a:t>
            </a:r>
            <a:r>
              <a:rPr lang="en-US" sz="1600" b="1" dirty="0">
                <a:solidFill>
                  <a:schemeClr val="bg1"/>
                </a:solidFill>
                <a:latin typeface="Didact Gothic" panose="020B0604020202020204" charset="0"/>
              </a:rPr>
              <a:t> challenge</a:t>
            </a:r>
          </a:p>
          <a:p>
            <a:endParaRPr lang="en-US" b="1" dirty="0">
              <a:solidFill>
                <a:schemeClr val="bg1"/>
              </a:solidFill>
              <a:latin typeface="Didact Gothic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Didact Gothic" panose="020B0604020202020204" charset="0"/>
              </a:rPr>
              <a:t>Web 01, Web 02, Web 03, Web 04, Web 08</a:t>
            </a:r>
          </a:p>
          <a:p>
            <a:r>
              <a:rPr lang="en-US" dirty="0">
                <a:solidFill>
                  <a:schemeClr val="bg1"/>
                </a:solidFill>
                <a:latin typeface="Didact Gothic" panose="020B0604020202020204" charset="0"/>
              </a:rPr>
              <a:t>Web 05, Web 06, Web09</a:t>
            </a:r>
          </a:p>
          <a:p>
            <a:r>
              <a:rPr lang="it-IT" b="1" dirty="0">
                <a:solidFill>
                  <a:schemeClr val="bg1"/>
                </a:solidFill>
              </a:rPr>
              <a:t>Cookie Monster Army</a:t>
            </a:r>
          </a:p>
          <a:p>
            <a:r>
              <a:rPr lang="it-IT" b="1" dirty="0">
                <a:solidFill>
                  <a:schemeClr val="bg1"/>
                </a:solidFill>
              </a:rPr>
              <a:t>Gabibbo </a:t>
            </a:r>
            <a:r>
              <a:rPr lang="it-IT" b="1" dirty="0" err="1">
                <a:solidFill>
                  <a:schemeClr val="bg1"/>
                </a:solidFill>
              </a:rPr>
              <a:t>Says</a:t>
            </a:r>
            <a:r>
              <a:rPr lang="it-IT" b="1" dirty="0">
                <a:solidFill>
                  <a:schemeClr val="bg1"/>
                </a:solidFill>
              </a:rPr>
              <a:t> – Training Camp 1</a:t>
            </a:r>
          </a:p>
          <a:p>
            <a:r>
              <a:rPr lang="it-IT" b="1" dirty="0">
                <a:solidFill>
                  <a:schemeClr val="bg1"/>
                </a:solidFill>
              </a:rPr>
              <a:t>MEME Shop – Training Camp 2</a:t>
            </a:r>
          </a:p>
          <a:p>
            <a:r>
              <a:rPr lang="it-IT" b="1" dirty="0">
                <a:solidFill>
                  <a:schemeClr val="bg1"/>
                </a:solidFill>
              </a:rPr>
              <a:t>solo una convenzione – Training Camp 3</a:t>
            </a:r>
          </a:p>
          <a:p>
            <a:r>
              <a:rPr lang="it-IT" b="1" dirty="0" err="1">
                <a:solidFill>
                  <a:schemeClr val="bg1"/>
                </a:solidFill>
              </a:rPr>
              <a:t>Gabibbo’s</a:t>
            </a:r>
            <a:r>
              <a:rPr lang="it-IT" b="1" dirty="0">
                <a:solidFill>
                  <a:schemeClr val="bg1"/>
                </a:solidFill>
              </a:rPr>
              <a:t> Friend</a:t>
            </a:r>
          </a:p>
          <a:p>
            <a:endParaRPr lang="it-IT" b="1" dirty="0">
              <a:solidFill>
                <a:schemeClr val="bg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3E2A726-0727-4610-B30E-7340CF0B3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02114">
            <a:off x="163832" y="4738268"/>
            <a:ext cx="549394" cy="22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6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687950" y="149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Cosa c’è che non va?</a:t>
            </a:r>
            <a:endParaRPr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894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D339CA8C-5756-42BB-9CE3-AE315CF3B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317" y="989310"/>
            <a:ext cx="472536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20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687950" y="149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Cosa c’è che non va?</a:t>
            </a:r>
            <a:endParaRPr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894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456EC2C4-B7EC-40EB-AA2B-DD2612912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875" y="1044076"/>
            <a:ext cx="4972250" cy="394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9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8"/>
          <p:cNvSpPr txBox="1">
            <a:spLocks noGrp="1"/>
          </p:cNvSpPr>
          <p:nvPr>
            <p:ph type="title"/>
          </p:nvPr>
        </p:nvSpPr>
        <p:spPr>
          <a:xfrm>
            <a:off x="724971" y="1840500"/>
            <a:ext cx="7694057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01 - introduzione</a:t>
            </a:r>
            <a:endParaRPr dirty="0"/>
          </a:p>
        </p:txBody>
      </p:sp>
      <p:cxnSp>
        <p:nvCxnSpPr>
          <p:cNvPr id="682" name="Google Shape;682;p88"/>
          <p:cNvCxnSpPr/>
          <p:nvPr/>
        </p:nvCxnSpPr>
        <p:spPr>
          <a:xfrm>
            <a:off x="2785750" y="3053395"/>
            <a:ext cx="347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05975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687950" y="149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Cosa c’è che non va?</a:t>
            </a:r>
            <a:endParaRPr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894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929D991B-B030-4B2A-B6E7-52DBA83BA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493" y="1771048"/>
            <a:ext cx="6591013" cy="204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60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02 - CLIENT sidE</a:t>
            </a:r>
            <a:endParaRPr dirty="0"/>
          </a:p>
        </p:txBody>
      </p:sp>
      <p:cxnSp>
        <p:nvCxnSpPr>
          <p:cNvPr id="682" name="Google Shape;682;p88"/>
          <p:cNvCxnSpPr/>
          <p:nvPr/>
        </p:nvCxnSpPr>
        <p:spPr>
          <a:xfrm>
            <a:off x="2785750" y="3053395"/>
            <a:ext cx="347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90193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8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Tips</a:t>
            </a:r>
            <a:endParaRPr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24" y="2263299"/>
            <a:ext cx="3858775" cy="2472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La flag si trova in un posto accessibile solamente da un determinato utente (oppure nei cookie)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L’utente viene simulato da uno script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b="1" dirty="0"/>
              <a:t>Se è presente quello script oppure un pulsante con scritto «Report» o «</a:t>
            </a:r>
            <a:r>
              <a:rPr lang="it-IT" b="1" dirty="0" err="1"/>
              <a:t>Visit</a:t>
            </a:r>
            <a:r>
              <a:rPr lang="it-IT" b="1" dirty="0"/>
              <a:t>», allora è una challenge client-side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b="1" dirty="0">
                <a:hlinkClick r:id="rId3"/>
              </a:rPr>
              <a:t>https://webhook.site/</a:t>
            </a:r>
            <a:r>
              <a:rPr lang="it-IT" b="1" dirty="0"/>
              <a:t> e </a:t>
            </a:r>
            <a:r>
              <a:rPr lang="it-IT" b="1" dirty="0" err="1"/>
              <a:t>ngrok</a:t>
            </a:r>
            <a:r>
              <a:rPr lang="it-IT" b="1" dirty="0"/>
              <a:t> vi tornerà utile</a:t>
            </a:r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0" name="Picture 2" descr="tips, bulb Icon">
            <a:extLst>
              <a:ext uri="{FF2B5EF4-FFF2-40B4-BE49-F238E27FC236}">
                <a16:creationId xmlns:a16="http://schemas.microsoft.com/office/drawing/2014/main" id="{6A49B415-D584-4587-822D-3D33F2491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131" y="1765958"/>
            <a:ext cx="1611583" cy="161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259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8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XSS</a:t>
            </a:r>
            <a:endParaRPr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24" y="2263300"/>
            <a:ext cx="3858775" cy="1642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XSS: (Cross Site Scripting)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b="1" dirty="0"/>
              <a:t>Una injection </a:t>
            </a:r>
            <a:r>
              <a:rPr lang="it-IT" dirty="0"/>
              <a:t>causata dalla gestione dell’input fatta male.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b="1" dirty="0"/>
              <a:t>Permette di eseguire script (</a:t>
            </a:r>
            <a:r>
              <a:rPr lang="it-IT" b="1" dirty="0" err="1"/>
              <a:t>js</a:t>
            </a:r>
            <a:r>
              <a:rPr lang="it-IT" b="1" dirty="0"/>
              <a:t>) arbitrari.</a:t>
            </a:r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74" name="Picture 2" descr="Burp Suite (@Burp_Suite) / X">
            <a:extLst>
              <a:ext uri="{FF2B5EF4-FFF2-40B4-BE49-F238E27FC236}">
                <a16:creationId xmlns:a16="http://schemas.microsoft.com/office/drawing/2014/main" id="{4D971480-D98F-4835-A5B3-3CE0E8B6D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775" y="1588850"/>
            <a:ext cx="1965800" cy="196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599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9"/>
          <p:cNvSpPr txBox="1">
            <a:spLocks noGrp="1"/>
          </p:cNvSpPr>
          <p:nvPr>
            <p:ph type="title" idx="4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STORED</a:t>
            </a:r>
            <a:endParaRPr dirty="0"/>
          </a:p>
        </p:txBody>
      </p:sp>
      <p:sp>
        <p:nvSpPr>
          <p:cNvPr id="596" name="Google Shape;596;p79"/>
          <p:cNvSpPr txBox="1">
            <a:spLocks noGrp="1"/>
          </p:cNvSpPr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REFLECTED</a:t>
            </a:r>
            <a:endParaRPr dirty="0"/>
          </a:p>
        </p:txBody>
      </p:sp>
      <p:sp>
        <p:nvSpPr>
          <p:cNvPr id="597" name="Google Shape;597;p79"/>
          <p:cNvSpPr txBox="1">
            <a:spLocks noGrp="1"/>
          </p:cNvSpPr>
          <p:nvPr>
            <p:ph type="subTitle" idx="1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Lo script malevolo proviene dalla richiesta HTTP appena fatta.</a:t>
            </a:r>
            <a:endParaRPr dirty="0"/>
          </a:p>
        </p:txBody>
      </p:sp>
      <p:sp>
        <p:nvSpPr>
          <p:cNvPr id="598" name="Google Shape;598;p79"/>
          <p:cNvSpPr txBox="1">
            <a:spLocks noGrp="1"/>
          </p:cNvSpPr>
          <p:nvPr>
            <p:ph type="title" idx="2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DOM-based</a:t>
            </a:r>
            <a:endParaRPr dirty="0"/>
          </a:p>
        </p:txBody>
      </p:sp>
      <p:sp>
        <p:nvSpPr>
          <p:cNvPr id="599" name="Google Shape;599;p79"/>
          <p:cNvSpPr txBox="1">
            <a:spLocks noGrp="1"/>
          </p:cNvSpPr>
          <p:nvPr>
            <p:ph type="subTitle" idx="3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Vulnerabilità in uno script client-side</a:t>
            </a:r>
            <a:endParaRPr dirty="0"/>
          </a:p>
        </p:txBody>
      </p:sp>
      <p:sp>
        <p:nvSpPr>
          <p:cNvPr id="600" name="Google Shape;600;p79"/>
          <p:cNvSpPr txBox="1">
            <a:spLocks noGrp="1"/>
          </p:cNvSpPr>
          <p:nvPr>
            <p:ph type="subTitle" idx="5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Lo script malevolo proviene dal database del server</a:t>
            </a:r>
            <a:endParaRPr dirty="0"/>
          </a:p>
        </p:txBody>
      </p:sp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TIPI DI XSS</a:t>
            </a:r>
            <a:endParaRPr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reflect, reflection, tool, transform, vertical Icon">
            <a:extLst>
              <a:ext uri="{FF2B5EF4-FFF2-40B4-BE49-F238E27FC236}">
                <a16:creationId xmlns:a16="http://schemas.microsoft.com/office/drawing/2014/main" id="{0CE0A363-0834-4DAF-8C4A-BCBAA0C23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66" y="1791251"/>
            <a:ext cx="1299967" cy="129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base, the application Icon">
            <a:extLst>
              <a:ext uri="{FF2B5EF4-FFF2-40B4-BE49-F238E27FC236}">
                <a16:creationId xmlns:a16="http://schemas.microsoft.com/office/drawing/2014/main" id="{0310FC30-920A-4D18-A79B-F7D575578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905" y="1801864"/>
            <a:ext cx="1438190" cy="143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script Icon">
            <a:extLst>
              <a:ext uri="{FF2B5EF4-FFF2-40B4-BE49-F238E27FC236}">
                <a16:creationId xmlns:a16="http://schemas.microsoft.com/office/drawing/2014/main" id="{C7D92755-7367-4909-9AAC-8FA6A245B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843" y="1791251"/>
            <a:ext cx="1438191" cy="143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284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REFLECTED XSS</a:t>
            </a:r>
            <a:endParaRPr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Immagine 14">
            <a:extLst>
              <a:ext uri="{FF2B5EF4-FFF2-40B4-BE49-F238E27FC236}">
                <a16:creationId xmlns:a16="http://schemas.microsoft.com/office/drawing/2014/main" id="{E6AF8958-8BD0-4A17-8C58-35D8FA0DD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2590"/>
            <a:ext cx="9144000" cy="1658319"/>
          </a:xfrm>
          <a:prstGeom prst="rect">
            <a:avLst/>
          </a:prstGeom>
        </p:spPr>
      </p:pic>
      <p:sp>
        <p:nvSpPr>
          <p:cNvPr id="29" name="Google Shape;597;p79">
            <a:extLst>
              <a:ext uri="{FF2B5EF4-FFF2-40B4-BE49-F238E27FC236}">
                <a16:creationId xmlns:a16="http://schemas.microsoft.com/office/drawing/2014/main" id="{8DB38CEF-1915-47D6-84A4-5100A6EB63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33850" y="3611620"/>
            <a:ext cx="3276300" cy="4725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Presente in uno dei precedenti esempi...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688696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DOM-BASED XSS</a:t>
            </a:r>
            <a:endParaRPr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D048A692-6B85-4C24-8B2F-BBA6CE0D9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03" y="1612522"/>
            <a:ext cx="7084194" cy="2255918"/>
          </a:xfrm>
          <a:prstGeom prst="rect">
            <a:avLst/>
          </a:prstGeom>
        </p:spPr>
      </p:pic>
      <p:sp>
        <p:nvSpPr>
          <p:cNvPr id="7" name="Google Shape;597;p79">
            <a:extLst>
              <a:ext uri="{FF2B5EF4-FFF2-40B4-BE49-F238E27FC236}">
                <a16:creationId xmlns:a16="http://schemas.microsoft.com/office/drawing/2014/main" id="{7B3448D8-4ED2-4D0A-BFB7-B9FBB7549D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29903" y="3868440"/>
            <a:ext cx="7084194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DOM (</a:t>
            </a:r>
            <a:r>
              <a:rPr lang="it-IT" b="1" dirty="0" err="1"/>
              <a:t>Document</a:t>
            </a:r>
            <a:r>
              <a:rPr lang="it-IT" b="1" dirty="0"/>
              <a:t> Object Model): </a:t>
            </a:r>
            <a:r>
              <a:rPr lang="it-IT" dirty="0"/>
              <a:t>Rappresentazione degli elementi di una pagina.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u="sng" dirty="0"/>
              <a:t>Mai passare ad </a:t>
            </a:r>
            <a:r>
              <a:rPr lang="it-IT" b="1" u="sng" dirty="0" err="1"/>
              <a:t>element.innerHTML</a:t>
            </a:r>
            <a:r>
              <a:rPr lang="it-IT" b="1" u="sng" dirty="0"/>
              <a:t> l’input dell’utente!</a:t>
            </a:r>
            <a:endParaRPr b="1" u="sng" dirty="0"/>
          </a:p>
        </p:txBody>
      </p:sp>
    </p:spTree>
    <p:extLst>
      <p:ext uri="{BB962C8B-B14F-4D97-AF65-F5344CB8AC3E}">
        <p14:creationId xmlns:p14="http://schemas.microsoft.com/office/powerpoint/2010/main" val="109230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0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Prima di continuare…</a:t>
            </a:r>
            <a:endParaRPr sz="4400" dirty="0"/>
          </a:p>
        </p:txBody>
      </p:sp>
      <p:cxnSp>
        <p:nvCxnSpPr>
          <p:cNvPr id="682" name="Google Shape;682;p88"/>
          <p:cNvCxnSpPr/>
          <p:nvPr/>
        </p:nvCxnSpPr>
        <p:spPr>
          <a:xfrm>
            <a:off x="2785750" y="2837495"/>
            <a:ext cx="347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557;p76">
            <a:extLst>
              <a:ext uri="{FF2B5EF4-FFF2-40B4-BE49-F238E27FC236}">
                <a16:creationId xmlns:a16="http://schemas.microsoft.com/office/drawing/2014/main" id="{6DE59C1A-07A4-49BB-A8D7-220F9F90C80D}"/>
              </a:ext>
            </a:extLst>
          </p:cNvPr>
          <p:cNvSpPr txBox="1">
            <a:spLocks/>
          </p:cNvSpPr>
          <p:nvPr/>
        </p:nvSpPr>
        <p:spPr>
          <a:xfrm>
            <a:off x="2785750" y="2961843"/>
            <a:ext cx="4358800" cy="1886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 err="1">
                <a:solidFill>
                  <a:schemeClr val="bg1"/>
                </a:solidFill>
                <a:latin typeface="Didact Gothic" panose="020B0604020202020204" charset="0"/>
              </a:rPr>
              <a:t>Risoluzione</a:t>
            </a:r>
            <a:r>
              <a:rPr lang="en-US" sz="1600" b="1" dirty="0">
                <a:solidFill>
                  <a:schemeClr val="bg1"/>
                </a:solidFill>
                <a:latin typeface="Didact Gothic" panose="020B060402020202020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Didact Gothic" panose="020B0604020202020204" charset="0"/>
              </a:rPr>
              <a:t>delle</a:t>
            </a:r>
            <a:r>
              <a:rPr lang="en-US" sz="1600" b="1" dirty="0">
                <a:solidFill>
                  <a:schemeClr val="bg1"/>
                </a:solidFill>
                <a:latin typeface="Didact Gothic" panose="020B060402020202020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Didact Gothic" panose="020B0604020202020204" charset="0"/>
              </a:rPr>
              <a:t>seguenti</a:t>
            </a:r>
            <a:r>
              <a:rPr lang="en-US" sz="1600" b="1" dirty="0">
                <a:solidFill>
                  <a:schemeClr val="bg1"/>
                </a:solidFill>
                <a:latin typeface="Didact Gothic" panose="020B0604020202020204" charset="0"/>
              </a:rPr>
              <a:t> challenge</a:t>
            </a:r>
          </a:p>
          <a:p>
            <a:endParaRPr lang="en-US" b="1" dirty="0">
              <a:solidFill>
                <a:schemeClr val="bg1"/>
              </a:solidFill>
              <a:latin typeface="Didact Gothic" panose="020B0604020202020204" charset="0"/>
            </a:endParaRPr>
          </a:p>
          <a:p>
            <a:r>
              <a:rPr lang="it-IT" b="1" dirty="0" err="1">
                <a:solidFill>
                  <a:schemeClr val="bg1"/>
                </a:solidFill>
              </a:rPr>
              <a:t>Curious</a:t>
            </a:r>
            <a:r>
              <a:rPr lang="it-IT" b="1" dirty="0">
                <a:solidFill>
                  <a:schemeClr val="bg1"/>
                </a:solidFill>
              </a:rPr>
              <a:t> George</a:t>
            </a:r>
          </a:p>
          <a:p>
            <a:r>
              <a:rPr lang="it-IT" b="1" u="sng" dirty="0" err="1">
                <a:solidFill>
                  <a:schemeClr val="bg1"/>
                </a:solidFill>
              </a:rPr>
              <a:t>EasyShop</a:t>
            </a:r>
            <a:endParaRPr lang="it-IT" b="1" u="sng" dirty="0">
              <a:solidFill>
                <a:schemeClr val="bg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3E2A726-0727-4610-B30E-7340CF0B3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02114">
            <a:off x="3696303" y="3794818"/>
            <a:ext cx="549394" cy="22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5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8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CSRF</a:t>
            </a:r>
            <a:endParaRPr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24" y="2263300"/>
            <a:ext cx="3858775" cy="1642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CSRF: (Cross Site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Forgery</a:t>
            </a:r>
            <a:r>
              <a:rPr lang="it-IT" dirty="0"/>
              <a:t>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Permette di eseguire delle azioni per conto di un altro utente (ad esempio transazioni, pubblicare post, etc...)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b="1" dirty="0"/>
              <a:t>Non serve nessun tipo di injection!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b="1" dirty="0"/>
              <a:t>Bypassa la SOP (</a:t>
            </a:r>
            <a:r>
              <a:rPr lang="it-IT" b="1" dirty="0" err="1"/>
              <a:t>Same</a:t>
            </a:r>
            <a:r>
              <a:rPr lang="it-IT" b="1" dirty="0"/>
              <a:t> </a:t>
            </a:r>
            <a:r>
              <a:rPr lang="it-IT" b="1" dirty="0" err="1"/>
              <a:t>Origin</a:t>
            </a:r>
            <a:r>
              <a:rPr lang="it-IT" b="1" dirty="0"/>
              <a:t> Policy)</a:t>
            </a:r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74" name="Picture 2" descr="Burp Suite (@Burp_Suite) / X">
            <a:extLst>
              <a:ext uri="{FF2B5EF4-FFF2-40B4-BE49-F238E27FC236}">
                <a16:creationId xmlns:a16="http://schemas.microsoft.com/office/drawing/2014/main" id="{4D971480-D98F-4835-A5B3-3CE0E8B6D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775" y="1588850"/>
            <a:ext cx="1965800" cy="196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266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0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Same origin policy</a:t>
            </a:r>
            <a:endParaRPr sz="4400" dirty="0"/>
          </a:p>
        </p:txBody>
      </p:sp>
      <p:cxnSp>
        <p:nvCxnSpPr>
          <p:cNvPr id="682" name="Google Shape;682;p88"/>
          <p:cNvCxnSpPr/>
          <p:nvPr/>
        </p:nvCxnSpPr>
        <p:spPr>
          <a:xfrm>
            <a:off x="2785750" y="2837495"/>
            <a:ext cx="347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557;p76">
            <a:extLst>
              <a:ext uri="{FF2B5EF4-FFF2-40B4-BE49-F238E27FC236}">
                <a16:creationId xmlns:a16="http://schemas.microsoft.com/office/drawing/2014/main" id="{6DE59C1A-07A4-49BB-A8D7-220F9F90C80D}"/>
              </a:ext>
            </a:extLst>
          </p:cNvPr>
          <p:cNvSpPr txBox="1">
            <a:spLocks/>
          </p:cNvSpPr>
          <p:nvPr/>
        </p:nvSpPr>
        <p:spPr>
          <a:xfrm>
            <a:off x="2509405" y="2961843"/>
            <a:ext cx="4125189" cy="8726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600" b="1" dirty="0">
                <a:solidFill>
                  <a:schemeClr val="bg1"/>
                </a:solidFill>
                <a:latin typeface="Didact Gothic" panose="020B0604020202020204" charset="0"/>
              </a:rPr>
              <a:t>Due URL hanno la stessa </a:t>
            </a:r>
            <a:r>
              <a:rPr lang="it-IT" sz="1600" b="1" dirty="0" err="1">
                <a:solidFill>
                  <a:schemeClr val="bg1"/>
                </a:solidFill>
                <a:latin typeface="Didact Gothic" panose="020B0604020202020204" charset="0"/>
              </a:rPr>
              <a:t>origin</a:t>
            </a:r>
            <a:r>
              <a:rPr lang="it-IT" sz="1600" b="1" dirty="0">
                <a:solidFill>
                  <a:schemeClr val="bg1"/>
                </a:solidFill>
                <a:latin typeface="Didact Gothic" panose="020B0604020202020204" charset="0"/>
              </a:rPr>
              <a:t> se il protocollo, la porta e </a:t>
            </a:r>
            <a:r>
              <a:rPr lang="it-IT" sz="1600" b="1" dirty="0" err="1">
                <a:solidFill>
                  <a:schemeClr val="bg1"/>
                </a:solidFill>
                <a:latin typeface="Didact Gothic" panose="020B0604020202020204" charset="0"/>
              </a:rPr>
              <a:t>l’host</a:t>
            </a:r>
            <a:r>
              <a:rPr lang="it-IT" sz="1600" b="1" dirty="0">
                <a:solidFill>
                  <a:schemeClr val="bg1"/>
                </a:solidFill>
                <a:latin typeface="Didact Gothic" panose="020B0604020202020204" charset="0"/>
              </a:rPr>
              <a:t> sono gli stessi.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3E2A726-0727-4610-B30E-7340CF0B3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02114">
            <a:off x="163832" y="4738268"/>
            <a:ext cx="549394" cy="22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6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World wide web</a:t>
            </a:r>
            <a:endParaRPr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24" y="2263299"/>
            <a:ext cx="3858775" cy="2696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Servizio utilizzato per la </a:t>
            </a:r>
            <a:r>
              <a:rPr lang="it-IT" b="1" dirty="0"/>
              <a:t>condivisione di informazioni </a:t>
            </a:r>
            <a:r>
              <a:rPr lang="it-IT" dirty="0"/>
              <a:t>(pagine web, immagini, etc...)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Componenti principali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HTTP</a:t>
            </a:r>
            <a:r>
              <a:rPr lang="it-IT" dirty="0"/>
              <a:t> (</a:t>
            </a:r>
            <a:r>
              <a:rPr lang="it-IT" dirty="0" err="1"/>
              <a:t>HyperText</a:t>
            </a:r>
            <a:r>
              <a:rPr lang="it-IT" dirty="0"/>
              <a:t> Transfer </a:t>
            </a:r>
            <a:r>
              <a:rPr lang="it-IT" dirty="0" err="1"/>
              <a:t>Protocol</a:t>
            </a:r>
            <a:r>
              <a:rPr lang="it-IT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HTML (</a:t>
            </a:r>
            <a:r>
              <a:rPr lang="it-IT" dirty="0" err="1"/>
              <a:t>HyperText</a:t>
            </a:r>
            <a:r>
              <a:rPr lang="it-IT" dirty="0"/>
              <a:t> Markup Language)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Client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Server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it-IT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it-IT" b="1" dirty="0"/>
              <a:t>Si basa sull’architettura </a:t>
            </a:r>
            <a:r>
              <a:rPr lang="it-IT" b="1" dirty="0" err="1"/>
              <a:t>client-server</a:t>
            </a:r>
            <a:r>
              <a:rPr lang="it-IT" b="1" dirty="0"/>
              <a:t>!</a:t>
            </a:r>
          </a:p>
          <a:p>
            <a:pPr marL="457200" lvl="1" indent="0"/>
            <a:endParaRPr lang="it-IT" b="1" dirty="0"/>
          </a:p>
          <a:p>
            <a:pPr marL="457200" lvl="1" indent="0"/>
            <a:endParaRPr lang="it-IT" b="1" dirty="0"/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793EC149-F71D-4FC1-B83E-607518CCD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02114">
            <a:off x="5864232" y="2058692"/>
            <a:ext cx="2551396" cy="102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59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 err="1"/>
              <a:t>Same</a:t>
            </a:r>
            <a:r>
              <a:rPr lang="it-IT" b="1" dirty="0"/>
              <a:t> </a:t>
            </a:r>
            <a:r>
              <a:rPr lang="it-IT" b="1" dirty="0" err="1"/>
              <a:t>Origin</a:t>
            </a:r>
            <a:r>
              <a:rPr lang="it-IT" b="1" dirty="0"/>
              <a:t> Policy</a:t>
            </a:r>
            <a:endParaRPr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596;p79">
            <a:extLst>
              <a:ext uri="{FF2B5EF4-FFF2-40B4-BE49-F238E27FC236}">
                <a16:creationId xmlns:a16="http://schemas.microsoft.com/office/drawing/2014/main" id="{E86C4331-6E87-43F7-B0A4-288B67FB47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90150" y="3714089"/>
            <a:ext cx="1763700" cy="7443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Stessa </a:t>
            </a:r>
            <a:r>
              <a:rPr lang="it-IT" dirty="0" err="1"/>
              <a:t>origin</a:t>
            </a:r>
            <a:endParaRPr dirty="0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C9370180-2A19-41A1-8BB7-D77F47410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767" y="2053937"/>
            <a:ext cx="6350466" cy="1409876"/>
          </a:xfrm>
          <a:prstGeom prst="rect">
            <a:avLst/>
          </a:prstGeom>
        </p:spPr>
      </p:pic>
      <p:pic>
        <p:nvPicPr>
          <p:cNvPr id="5122" name="Picture 2" descr="Icona utente, interfaccia, mano, gesto, come, ui, thumbsup">
            <a:extLst>
              <a:ext uri="{FF2B5EF4-FFF2-40B4-BE49-F238E27FC236}">
                <a16:creationId xmlns:a16="http://schemas.microsoft.com/office/drawing/2014/main" id="{41EB36B1-63AA-4FD7-9238-6FCC04D68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714" y="3612467"/>
            <a:ext cx="744336" cy="74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888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 err="1"/>
              <a:t>Same</a:t>
            </a:r>
            <a:r>
              <a:rPr lang="it-IT" b="1" dirty="0"/>
              <a:t> </a:t>
            </a:r>
            <a:r>
              <a:rPr lang="it-IT" b="1" dirty="0" err="1"/>
              <a:t>Origin</a:t>
            </a:r>
            <a:r>
              <a:rPr lang="it-IT" b="1" dirty="0"/>
              <a:t> Policy</a:t>
            </a:r>
            <a:endParaRPr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596;p79">
            <a:extLst>
              <a:ext uri="{FF2B5EF4-FFF2-40B4-BE49-F238E27FC236}">
                <a16:creationId xmlns:a16="http://schemas.microsoft.com/office/drawing/2014/main" id="{E86C4331-6E87-43F7-B0A4-288B67FB47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90150" y="3714089"/>
            <a:ext cx="1763700" cy="7443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Origin</a:t>
            </a:r>
            <a:r>
              <a:rPr lang="it-IT" dirty="0"/>
              <a:t> diversa</a:t>
            </a:r>
            <a:endParaRPr dirty="0"/>
          </a:p>
        </p:txBody>
      </p:sp>
      <p:pic>
        <p:nvPicPr>
          <p:cNvPr id="5122" name="Picture 2" descr="Icona utente, interfaccia, mano, gesto, come, ui, thumbsup">
            <a:extLst>
              <a:ext uri="{FF2B5EF4-FFF2-40B4-BE49-F238E27FC236}">
                <a16:creationId xmlns:a16="http://schemas.microsoft.com/office/drawing/2014/main" id="{41EB36B1-63AA-4FD7-9238-6FCC04D68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711714" y="3612467"/>
            <a:ext cx="744336" cy="74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AAB3568-981A-4977-A2FC-A64BA42A0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99" y="1715914"/>
            <a:ext cx="7709836" cy="171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90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23589CF2-FD1B-44EA-8FAB-1D37EDE675D4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5690650" y="1044000"/>
            <a:ext cx="3193800" cy="524918"/>
          </a:xfrm>
        </p:spPr>
        <p:txBody>
          <a:bodyPr/>
          <a:lstStyle/>
          <a:p>
            <a:r>
              <a:rPr lang="it-IT" dirty="0"/>
              <a:t>Content Security Policy (CSP)</a:t>
            </a:r>
          </a:p>
        </p:txBody>
      </p:sp>
      <p:sp>
        <p:nvSpPr>
          <p:cNvPr id="2" name="Sottotitolo 1">
            <a:extLst>
              <a:ext uri="{FF2B5EF4-FFF2-40B4-BE49-F238E27FC236}">
                <a16:creationId xmlns:a16="http://schemas.microsoft.com/office/drawing/2014/main" id="{F7C58DDA-41AF-472D-AEDF-A38482DC1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0649" y="1568918"/>
            <a:ext cx="2933587" cy="692133"/>
          </a:xfrm>
        </p:spPr>
        <p:txBody>
          <a:bodyPr/>
          <a:lstStyle/>
          <a:p>
            <a:r>
              <a:rPr lang="it-IT" dirty="0"/>
              <a:t>Protezione da XSS e altre injection</a:t>
            </a:r>
          </a:p>
        </p:txBody>
      </p:sp>
      <p:sp>
        <p:nvSpPr>
          <p:cNvPr id="13" name="Titolo 12">
            <a:extLst>
              <a:ext uri="{FF2B5EF4-FFF2-40B4-BE49-F238E27FC236}">
                <a16:creationId xmlns:a16="http://schemas.microsoft.com/office/drawing/2014/main" id="{EEEF02F7-444E-4AD6-902E-FE8E3F16F448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713225" y="2198800"/>
            <a:ext cx="3416400" cy="1083320"/>
          </a:xfrm>
        </p:spPr>
        <p:txBody>
          <a:bodyPr/>
          <a:lstStyle/>
          <a:p>
            <a:r>
              <a:rPr lang="it-IT" dirty="0"/>
              <a:t>Come proteggersi?</a:t>
            </a:r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Titolo 5">
            <a:extLst>
              <a:ext uri="{FF2B5EF4-FFF2-40B4-BE49-F238E27FC236}">
                <a16:creationId xmlns:a16="http://schemas.microsoft.com/office/drawing/2014/main" id="{1C72B3BA-0C73-48A8-97BF-C1DC05C3B10B}"/>
              </a:ext>
            </a:extLst>
          </p:cNvPr>
          <p:cNvSpPr txBox="1">
            <a:spLocks/>
          </p:cNvSpPr>
          <p:nvPr/>
        </p:nvSpPr>
        <p:spPr>
          <a:xfrm>
            <a:off x="5690650" y="2571750"/>
            <a:ext cx="3193800" cy="524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it-IT" dirty="0"/>
              <a:t>CSRF token</a:t>
            </a:r>
          </a:p>
        </p:txBody>
      </p:sp>
      <p:sp>
        <p:nvSpPr>
          <p:cNvPr id="21" name="Sottotitolo 1">
            <a:extLst>
              <a:ext uri="{FF2B5EF4-FFF2-40B4-BE49-F238E27FC236}">
                <a16:creationId xmlns:a16="http://schemas.microsoft.com/office/drawing/2014/main" id="{1D8BCBE4-C199-4418-9B4F-87C6CBCBE474}"/>
              </a:ext>
            </a:extLst>
          </p:cNvPr>
          <p:cNvSpPr txBox="1">
            <a:spLocks/>
          </p:cNvSpPr>
          <p:nvPr/>
        </p:nvSpPr>
        <p:spPr>
          <a:xfrm>
            <a:off x="5690648" y="3061300"/>
            <a:ext cx="2638375" cy="692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it-IT" dirty="0"/>
              <a:t>Rende impossibile fare CSRF</a:t>
            </a:r>
          </a:p>
        </p:txBody>
      </p:sp>
      <p:sp>
        <p:nvSpPr>
          <p:cNvPr id="22" name="Titolo 5">
            <a:extLst>
              <a:ext uri="{FF2B5EF4-FFF2-40B4-BE49-F238E27FC236}">
                <a16:creationId xmlns:a16="http://schemas.microsoft.com/office/drawing/2014/main" id="{01B5C5D0-D284-4805-965F-B59E9C9E30BE}"/>
              </a:ext>
            </a:extLst>
          </p:cNvPr>
          <p:cNvSpPr txBox="1">
            <a:spLocks/>
          </p:cNvSpPr>
          <p:nvPr/>
        </p:nvSpPr>
        <p:spPr>
          <a:xfrm>
            <a:off x="5690648" y="3896917"/>
            <a:ext cx="3193800" cy="524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it-IT" dirty="0"/>
              <a:t>E molto altro....</a:t>
            </a:r>
          </a:p>
        </p:txBody>
      </p:sp>
      <p:sp>
        <p:nvSpPr>
          <p:cNvPr id="23" name="Titolo 5">
            <a:extLst>
              <a:ext uri="{FF2B5EF4-FFF2-40B4-BE49-F238E27FC236}">
                <a16:creationId xmlns:a16="http://schemas.microsoft.com/office/drawing/2014/main" id="{629F4A99-494E-40F0-94F6-906EB50B1443}"/>
              </a:ext>
            </a:extLst>
          </p:cNvPr>
          <p:cNvSpPr txBox="1">
            <a:spLocks/>
          </p:cNvSpPr>
          <p:nvPr/>
        </p:nvSpPr>
        <p:spPr>
          <a:xfrm>
            <a:off x="7315200" y="4618582"/>
            <a:ext cx="1828800" cy="524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it-IT" dirty="0"/>
              <a:t>FINE PARTE 2</a:t>
            </a:r>
          </a:p>
        </p:txBody>
      </p:sp>
    </p:spTree>
    <p:extLst>
      <p:ext uri="{BB962C8B-B14F-4D97-AF65-F5344CB8AC3E}">
        <p14:creationId xmlns:p14="http://schemas.microsoft.com/office/powerpoint/2010/main" val="353769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03 - SERVER SIDE</a:t>
            </a:r>
            <a:endParaRPr dirty="0"/>
          </a:p>
        </p:txBody>
      </p:sp>
      <p:cxnSp>
        <p:nvCxnSpPr>
          <p:cNvPr id="682" name="Google Shape;682;p88"/>
          <p:cNvCxnSpPr/>
          <p:nvPr/>
        </p:nvCxnSpPr>
        <p:spPr>
          <a:xfrm>
            <a:off x="2785750" y="3053395"/>
            <a:ext cx="347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48992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Introduzione</a:t>
            </a:r>
            <a:endParaRPr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24" y="2263299"/>
            <a:ext cx="3858775" cy="2696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Di solito una </a:t>
            </a:r>
            <a:r>
              <a:rPr lang="it-IT" b="1" dirty="0"/>
              <a:t>Web Application</a:t>
            </a:r>
            <a:r>
              <a:rPr lang="it-IT" dirty="0"/>
              <a:t> è divisa in due (o più parti):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b="1" dirty="0" err="1"/>
              <a:t>Frontend</a:t>
            </a:r>
            <a:r>
              <a:rPr lang="it-IT" b="1" dirty="0"/>
              <a:t> </a:t>
            </a:r>
            <a:r>
              <a:rPr lang="it-IT" dirty="0"/>
              <a:t>(Client side)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b="1" dirty="0" err="1"/>
              <a:t>Backend</a:t>
            </a:r>
            <a:r>
              <a:rPr lang="it-IT" dirty="0"/>
              <a:t> (Server side)</a:t>
            </a:r>
          </a:p>
          <a:p>
            <a:pPr marL="0" indent="0"/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</a:t>
            </a:r>
            <a:r>
              <a:rPr lang="it-IT" b="1" dirty="0" err="1"/>
              <a:t>backend</a:t>
            </a:r>
            <a:r>
              <a:rPr lang="it-IT" dirty="0"/>
              <a:t> può essere scritto in vari </a:t>
            </a:r>
            <a:r>
              <a:rPr lang="it-IT" b="1" dirty="0"/>
              <a:t>linguaggi</a:t>
            </a:r>
            <a:r>
              <a:rPr lang="it-IT" dirty="0"/>
              <a:t> (Python, PHP, Java, etc...) e utilizzando vari </a:t>
            </a:r>
            <a:r>
              <a:rPr lang="it-IT" b="1" dirty="0"/>
              <a:t>framework</a:t>
            </a:r>
            <a:r>
              <a:rPr lang="it-IT" dirty="0"/>
              <a:t> (</a:t>
            </a:r>
            <a:r>
              <a:rPr lang="it-IT" dirty="0" err="1"/>
              <a:t>Flask</a:t>
            </a:r>
            <a:r>
              <a:rPr lang="it-IT" dirty="0"/>
              <a:t>, Spring, Django, etc..)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</a:t>
            </a:r>
            <a:r>
              <a:rPr lang="it-IT" b="1" dirty="0" err="1"/>
              <a:t>backend</a:t>
            </a:r>
            <a:r>
              <a:rPr lang="it-IT" dirty="0"/>
              <a:t> si occupa di </a:t>
            </a:r>
            <a:r>
              <a:rPr lang="it-IT" b="1" dirty="0"/>
              <a:t>elaborare e salvare i dati dell’utente</a:t>
            </a:r>
            <a:r>
              <a:rPr lang="it-IT" dirty="0"/>
              <a:t> (login, </a:t>
            </a:r>
            <a:r>
              <a:rPr lang="it-IT" dirty="0" err="1"/>
              <a:t>register</a:t>
            </a:r>
            <a:r>
              <a:rPr lang="it-IT" dirty="0"/>
              <a:t> e altro)</a:t>
            </a:r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170" name="Picture 2" descr="Backend - Free seo and web icons">
            <a:extLst>
              <a:ext uri="{FF2B5EF4-FFF2-40B4-BE49-F238E27FC236}">
                <a16:creationId xmlns:a16="http://schemas.microsoft.com/office/drawing/2014/main" id="{F22C8701-1D87-416C-AB3F-26395C0D8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122" y="1400676"/>
            <a:ext cx="2342147" cy="234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4539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8"/>
          <p:cNvSpPr txBox="1">
            <a:spLocks noGrp="1"/>
          </p:cNvSpPr>
          <p:nvPr>
            <p:ph type="title"/>
          </p:nvPr>
        </p:nvSpPr>
        <p:spPr>
          <a:xfrm>
            <a:off x="805050" y="1614371"/>
            <a:ext cx="7533900" cy="2245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400" dirty="0"/>
              <a:t>Come facciamo a salvare i dati di un utente?</a:t>
            </a:r>
            <a:endParaRPr sz="4400" dirty="0"/>
          </a:p>
        </p:txBody>
      </p:sp>
      <p:cxnSp>
        <p:nvCxnSpPr>
          <p:cNvPr id="682" name="Google Shape;682;p88"/>
          <p:cNvCxnSpPr>
            <a:cxnSpLocks/>
          </p:cNvCxnSpPr>
          <p:nvPr/>
        </p:nvCxnSpPr>
        <p:spPr>
          <a:xfrm>
            <a:off x="2870353" y="4156156"/>
            <a:ext cx="3403294" cy="195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03E2A726-0727-4610-B30E-7340CF0B3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02114">
            <a:off x="163832" y="4738268"/>
            <a:ext cx="549394" cy="220954"/>
          </a:xfrm>
          <a:prstGeom prst="rect">
            <a:avLst/>
          </a:prstGeom>
        </p:spPr>
      </p:pic>
      <p:sp>
        <p:nvSpPr>
          <p:cNvPr id="7" name="Google Shape;557;p76">
            <a:extLst>
              <a:ext uri="{FF2B5EF4-FFF2-40B4-BE49-F238E27FC236}">
                <a16:creationId xmlns:a16="http://schemas.microsoft.com/office/drawing/2014/main" id="{810D39E4-B18B-4BE0-BE3D-2035D48A1F25}"/>
              </a:ext>
            </a:extLst>
          </p:cNvPr>
          <p:cNvSpPr txBox="1">
            <a:spLocks/>
          </p:cNvSpPr>
          <p:nvPr/>
        </p:nvSpPr>
        <p:spPr>
          <a:xfrm>
            <a:off x="2509405" y="4240986"/>
            <a:ext cx="4125189" cy="416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600" b="1" dirty="0">
                <a:solidFill>
                  <a:schemeClr val="bg1"/>
                </a:solidFill>
                <a:latin typeface="Didact Gothic" panose="020B0604020202020204" charset="0"/>
              </a:rPr>
              <a:t>Sicuramente non dentro un .csv</a:t>
            </a:r>
          </a:p>
        </p:txBody>
      </p:sp>
    </p:spTree>
    <p:extLst>
      <p:ext uri="{BB962C8B-B14F-4D97-AF65-F5344CB8AC3E}">
        <p14:creationId xmlns:p14="http://schemas.microsoft.com/office/powerpoint/2010/main" val="50732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Database</a:t>
            </a:r>
            <a:endParaRPr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24" y="2263299"/>
            <a:ext cx="3858775" cy="2696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Ci permettono di salvare informazioni sugli utenti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Ottimizzati per le operazioni di lettura e scrittura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Le informazioni sono facili da recuperare</a:t>
            </a:r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170" name="Picture 2" descr="Backend - Free seo and web icons">
            <a:extLst>
              <a:ext uri="{FF2B5EF4-FFF2-40B4-BE49-F238E27FC236}">
                <a16:creationId xmlns:a16="http://schemas.microsoft.com/office/drawing/2014/main" id="{F22C8701-1D87-416C-AB3F-26395C0D8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122" y="1400676"/>
            <a:ext cx="2342147" cy="234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779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/>
              <a:t>Database relazionali</a:t>
            </a:r>
            <a:endParaRPr sz="2400"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24" y="2263299"/>
            <a:ext cx="3858775" cy="2696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Permettono la creazione di relazioni fra tipi di dato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Esempio: Database SQL (</a:t>
            </a:r>
            <a:r>
              <a:rPr lang="it-IT" dirty="0" err="1"/>
              <a:t>Structured</a:t>
            </a:r>
            <a:r>
              <a:rPr lang="it-IT" dirty="0"/>
              <a:t> Query Language)</a:t>
            </a:r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170" name="Picture 2" descr="Backend - Free seo and web icons">
            <a:extLst>
              <a:ext uri="{FF2B5EF4-FFF2-40B4-BE49-F238E27FC236}">
                <a16:creationId xmlns:a16="http://schemas.microsoft.com/office/drawing/2014/main" id="{F22C8701-1D87-416C-AB3F-26395C0D8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122" y="1400676"/>
            <a:ext cx="2342147" cy="234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02213C6-9EA1-4DE4-8ED0-FDD3FD9CC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949" y="3245058"/>
            <a:ext cx="3119324" cy="99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47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Esempio</a:t>
            </a:r>
            <a:endParaRPr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3AE5FF1E-83AA-49F5-9425-A4907718A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94" y="1872751"/>
            <a:ext cx="8001411" cy="2533780"/>
          </a:xfrm>
          <a:prstGeom prst="rect">
            <a:avLst/>
          </a:prstGeom>
        </p:spPr>
      </p:pic>
      <p:sp>
        <p:nvSpPr>
          <p:cNvPr id="10" name="Google Shape;596;p79">
            <a:extLst>
              <a:ext uri="{FF2B5EF4-FFF2-40B4-BE49-F238E27FC236}">
                <a16:creationId xmlns:a16="http://schemas.microsoft.com/office/drawing/2014/main" id="{809A5BE3-69D5-4347-9EAB-F1EB71B857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65460" y="1466719"/>
            <a:ext cx="1805874" cy="4060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Post</a:t>
            </a:r>
            <a:endParaRPr dirty="0"/>
          </a:p>
        </p:txBody>
      </p:sp>
      <p:sp>
        <p:nvSpPr>
          <p:cNvPr id="11" name="Google Shape;596;p79">
            <a:extLst>
              <a:ext uri="{FF2B5EF4-FFF2-40B4-BE49-F238E27FC236}">
                <a16:creationId xmlns:a16="http://schemas.microsoft.com/office/drawing/2014/main" id="{90DE9860-04F0-418C-B425-31717395900E}"/>
              </a:ext>
            </a:extLst>
          </p:cNvPr>
          <p:cNvSpPr txBox="1">
            <a:spLocks/>
          </p:cNvSpPr>
          <p:nvPr/>
        </p:nvSpPr>
        <p:spPr>
          <a:xfrm>
            <a:off x="1472666" y="1657015"/>
            <a:ext cx="1805874" cy="40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it-IT" dirty="0"/>
              <a:t>User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ED98AEF-36F9-4A67-937C-62437B8DFF1C}"/>
              </a:ext>
            </a:extLst>
          </p:cNvPr>
          <p:cNvSpPr txBox="1"/>
          <p:nvPr/>
        </p:nvSpPr>
        <p:spPr>
          <a:xfrm>
            <a:off x="1971340" y="4406531"/>
            <a:ext cx="56999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Didact Gothic" panose="020B0604020202020204" charset="0"/>
              </a:rPr>
              <a:t>I Database SQL salvano le informazioni dentro a delle tabelle</a:t>
            </a:r>
          </a:p>
        </p:txBody>
      </p:sp>
    </p:spTree>
    <p:extLst>
      <p:ext uri="{BB962C8B-B14F-4D97-AF65-F5344CB8AC3E}">
        <p14:creationId xmlns:p14="http://schemas.microsoft.com/office/powerpoint/2010/main" val="4617811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/>
              <a:t>Database relazionali</a:t>
            </a:r>
            <a:endParaRPr sz="2400"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24" y="2263299"/>
            <a:ext cx="3858775" cy="2696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contattare un database vengono utilizzate delle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Le query sono delle istruzioni inviate al database che fanno uso di un linguaggio specifico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database SQL utilizzano (appunto) SQL</a:t>
            </a:r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170" name="Picture 2" descr="Backend - Free seo and web icons">
            <a:extLst>
              <a:ext uri="{FF2B5EF4-FFF2-40B4-BE49-F238E27FC236}">
                <a16:creationId xmlns:a16="http://schemas.microsoft.com/office/drawing/2014/main" id="{F22C8701-1D87-416C-AB3F-26395C0D8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122" y="1400676"/>
            <a:ext cx="2342147" cy="234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15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HTTP</a:t>
            </a:r>
            <a:endParaRPr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24" y="2263300"/>
            <a:ext cx="3858775" cy="1642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Utilizza </a:t>
            </a:r>
            <a:r>
              <a:rPr lang="it-IT" b="1" dirty="0"/>
              <a:t>TCP </a:t>
            </a:r>
            <a:r>
              <a:rPr lang="it-IT" dirty="0"/>
              <a:t>(Transmission Control </a:t>
            </a:r>
            <a:r>
              <a:rPr lang="it-IT" dirty="0" err="1"/>
              <a:t>Protocol</a:t>
            </a:r>
            <a:r>
              <a:rPr lang="it-IT" dirty="0"/>
              <a:t>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Il principale protocollo utilizzato per lo scambio di informazioni nel web.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Ha diverse versioni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Definisce il modo in cui il client e il server comunicano tra di loro.</a:t>
            </a:r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793EC149-F71D-4FC1-B83E-607518CCD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02114">
            <a:off x="5864232" y="2058692"/>
            <a:ext cx="2551396" cy="102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564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3620863" y="453723"/>
            <a:ext cx="1902273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Esempio</a:t>
            </a:r>
            <a:endParaRPr b="1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ED98AEF-36F9-4A67-937C-62437B8DFF1C}"/>
              </a:ext>
            </a:extLst>
          </p:cNvPr>
          <p:cNvSpPr txBox="1"/>
          <p:nvPr/>
        </p:nvSpPr>
        <p:spPr>
          <a:xfrm>
            <a:off x="1722002" y="1413073"/>
            <a:ext cx="56999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latin typeface="Didact Gothic" panose="020B0604020202020204" charset="0"/>
              </a:rPr>
              <a:t>Recuperare la password dell’utente con username uguale ad «admin»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87F225D-B451-4E59-BFC8-66F93FC52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217" y="2341970"/>
            <a:ext cx="6767563" cy="143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775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3620863" y="453723"/>
            <a:ext cx="1902273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Esempio</a:t>
            </a:r>
            <a:endParaRPr b="1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ED98AEF-36F9-4A67-937C-62437B8DFF1C}"/>
              </a:ext>
            </a:extLst>
          </p:cNvPr>
          <p:cNvSpPr txBox="1"/>
          <p:nvPr/>
        </p:nvSpPr>
        <p:spPr>
          <a:xfrm>
            <a:off x="1722002" y="1413073"/>
            <a:ext cx="56999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latin typeface="Didact Gothic" panose="020B0604020202020204" charset="0"/>
              </a:rPr>
              <a:t>I </a:t>
            </a:r>
            <a:r>
              <a:rPr lang="it-IT" sz="1600" dirty="0" err="1">
                <a:latin typeface="Didact Gothic" panose="020B0604020202020204" charset="0"/>
              </a:rPr>
              <a:t>backend</a:t>
            </a:r>
            <a:r>
              <a:rPr lang="it-IT" sz="1600" dirty="0">
                <a:latin typeface="Didact Gothic" panose="020B0604020202020204" charset="0"/>
              </a:rPr>
              <a:t> utilizzano funzioni specifiche per interagire con i database...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FBAEB5-7111-4AC2-8DB5-76EC6124D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492" y="2223435"/>
            <a:ext cx="6591013" cy="204828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3EFBB7D-54F2-4E2C-96A1-DF11E3C8C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02114">
            <a:off x="6336411" y="3658376"/>
            <a:ext cx="2705192" cy="108796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8CAA49C-A86D-449F-A30B-6F4D02F6515A}"/>
              </a:ext>
            </a:extLst>
          </p:cNvPr>
          <p:cNvSpPr txBox="1"/>
          <p:nvPr/>
        </p:nvSpPr>
        <p:spPr>
          <a:xfrm>
            <a:off x="1276492" y="4271719"/>
            <a:ext cx="2977874" cy="338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latin typeface="Didact Gothic" panose="020B0604020202020204" charset="0"/>
              </a:rPr>
              <a:t>Qua c’è qualcosa che non va....</a:t>
            </a:r>
          </a:p>
        </p:txBody>
      </p:sp>
    </p:spTree>
    <p:extLst>
      <p:ext uri="{BB962C8B-B14F-4D97-AF65-F5344CB8AC3E}">
        <p14:creationId xmlns:p14="http://schemas.microsoft.com/office/powerpoint/2010/main" val="8495000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8"/>
          <p:cNvSpPr txBox="1">
            <a:spLocks noGrp="1"/>
          </p:cNvSpPr>
          <p:nvPr>
            <p:ph type="title"/>
          </p:nvPr>
        </p:nvSpPr>
        <p:spPr>
          <a:xfrm>
            <a:off x="805050" y="1912754"/>
            <a:ext cx="7533900" cy="1061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400" dirty="0"/>
              <a:t>CODE INJECTION</a:t>
            </a:r>
            <a:endParaRPr sz="4400" dirty="0"/>
          </a:p>
        </p:txBody>
      </p:sp>
      <p:cxnSp>
        <p:nvCxnSpPr>
          <p:cNvPr id="682" name="Google Shape;682;p88"/>
          <p:cNvCxnSpPr>
            <a:cxnSpLocks/>
          </p:cNvCxnSpPr>
          <p:nvPr/>
        </p:nvCxnSpPr>
        <p:spPr>
          <a:xfrm>
            <a:off x="2870353" y="2974206"/>
            <a:ext cx="3403294" cy="195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684603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/>
              <a:t>CODE INJECTION</a:t>
            </a:r>
            <a:endParaRPr sz="2400"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24" y="2263299"/>
            <a:ext cx="3858775" cy="2696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Causate dall’utilizzo di </a:t>
            </a:r>
            <a:r>
              <a:rPr lang="it-IT" dirty="0" err="1"/>
              <a:t>bad</a:t>
            </a:r>
            <a:r>
              <a:rPr lang="it-IT" dirty="0"/>
              <a:t> </a:t>
            </a:r>
            <a:r>
              <a:rPr lang="it-IT" dirty="0" err="1"/>
              <a:t>practices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Capitano quando c’è di mezzo l’input di un utente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Esistono TANTISSIMI tipi di injection</a:t>
            </a:r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218" name="Picture 2" descr="Icona iniezione, medico, siringa">
            <a:extLst>
              <a:ext uri="{FF2B5EF4-FFF2-40B4-BE49-F238E27FC236}">
                <a16:creationId xmlns:a16="http://schemas.microsoft.com/office/drawing/2014/main" id="{590BE3C0-E102-4624-9AC5-86A32ED13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316" y="1010853"/>
            <a:ext cx="3121794" cy="312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7700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810429" y="500667"/>
            <a:ext cx="5523137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SQL injection- esempio</a:t>
            </a:r>
            <a:endParaRPr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8CAA49C-A86D-449F-A30B-6F4D02F6515A}"/>
              </a:ext>
            </a:extLst>
          </p:cNvPr>
          <p:cNvSpPr txBox="1"/>
          <p:nvPr/>
        </p:nvSpPr>
        <p:spPr>
          <a:xfrm>
            <a:off x="3009040" y="1162759"/>
            <a:ext cx="2977874" cy="338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600" dirty="0">
                <a:latin typeface="Didact Gothic" panose="020B0604020202020204" charset="0"/>
              </a:rPr>
              <a:t>file sqli-example.py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85283A6-9488-4094-A250-456B73D40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" y="2202689"/>
            <a:ext cx="9144000" cy="1431449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2C97E81-7490-4A88-ABC5-27E137D812CB}"/>
              </a:ext>
            </a:extLst>
          </p:cNvPr>
          <p:cNvSpPr txBox="1"/>
          <p:nvPr/>
        </p:nvSpPr>
        <p:spPr>
          <a:xfrm>
            <a:off x="3083060" y="1652060"/>
            <a:ext cx="29778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b="1" dirty="0">
                <a:latin typeface="Didact Gothic" panose="020B0604020202020204" charset="0"/>
              </a:rPr>
              <a:t>Esempio di login</a:t>
            </a:r>
          </a:p>
        </p:txBody>
      </p:sp>
    </p:spTree>
    <p:extLst>
      <p:ext uri="{BB962C8B-B14F-4D97-AF65-F5344CB8AC3E}">
        <p14:creationId xmlns:p14="http://schemas.microsoft.com/office/powerpoint/2010/main" val="32521291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/>
              <a:t>SQL INJECTION</a:t>
            </a:r>
            <a:endParaRPr sz="2400"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87" y="2168032"/>
            <a:ext cx="3858775" cy="2696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miglior modo di trovarne una è inserire apici in tutti gli input processati dal </a:t>
            </a:r>
            <a:r>
              <a:rPr lang="it-IT" dirty="0" err="1"/>
              <a:t>backend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Osservando la risposta, si può intuire (a volte) se il database ha restituito un errore per la query non corretta oppure no: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Pagina bianca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Status code 500 (</a:t>
            </a:r>
            <a:r>
              <a:rPr lang="it-IT" dirty="0" err="1"/>
              <a:t>Internal</a:t>
            </a:r>
            <a:r>
              <a:rPr lang="it-IT" dirty="0"/>
              <a:t> Server </a:t>
            </a:r>
            <a:r>
              <a:rPr lang="it-IT" dirty="0" err="1"/>
              <a:t>Error</a:t>
            </a:r>
            <a:r>
              <a:rPr lang="it-IT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(</a:t>
            </a:r>
            <a:r>
              <a:rPr lang="it-IT" i="1" dirty="0"/>
              <a:t>raramente</a:t>
            </a:r>
            <a:r>
              <a:rPr lang="it-IT" dirty="0"/>
              <a:t>) il messaggio di errore del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base al tipo di risposta, le SQL injection vengono chiamate in vari modi</a:t>
            </a:r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218" name="Picture 2" descr="Icona iniezione, medico, siringa">
            <a:extLst>
              <a:ext uri="{FF2B5EF4-FFF2-40B4-BE49-F238E27FC236}">
                <a16:creationId xmlns:a16="http://schemas.microsoft.com/office/drawing/2014/main" id="{590BE3C0-E102-4624-9AC5-86A32ED13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316" y="1010853"/>
            <a:ext cx="3121794" cy="312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28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9"/>
          <p:cNvSpPr txBox="1">
            <a:spLocks noGrp="1"/>
          </p:cNvSpPr>
          <p:nvPr>
            <p:ph type="title" idx="4"/>
          </p:nvPr>
        </p:nvSpPr>
        <p:spPr>
          <a:xfrm>
            <a:off x="3670900" y="1735368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BLIND SQLI</a:t>
            </a:r>
            <a:endParaRPr dirty="0"/>
          </a:p>
        </p:txBody>
      </p:sp>
      <p:sp>
        <p:nvSpPr>
          <p:cNvPr id="596" name="Google Shape;596;p79"/>
          <p:cNvSpPr txBox="1">
            <a:spLocks noGrp="1"/>
          </p:cNvSpPr>
          <p:nvPr>
            <p:ph type="title"/>
          </p:nvPr>
        </p:nvSpPr>
        <p:spPr>
          <a:xfrm>
            <a:off x="843200" y="1735368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Logic SQLI</a:t>
            </a:r>
            <a:endParaRPr dirty="0"/>
          </a:p>
        </p:txBody>
      </p:sp>
      <p:sp>
        <p:nvSpPr>
          <p:cNvPr id="598" name="Google Shape;598;p79"/>
          <p:cNvSpPr txBox="1">
            <a:spLocks noGrp="1"/>
          </p:cNvSpPr>
          <p:nvPr>
            <p:ph type="title" idx="2"/>
          </p:nvPr>
        </p:nvSpPr>
        <p:spPr>
          <a:xfrm>
            <a:off x="6179420" y="1735368"/>
            <a:ext cx="2198382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BASED SQLI</a:t>
            </a:r>
            <a:endParaRPr dirty="0"/>
          </a:p>
        </p:txBody>
      </p:sp>
      <p:sp>
        <p:nvSpPr>
          <p:cNvPr id="599" name="Google Shape;599;p79"/>
          <p:cNvSpPr txBox="1">
            <a:spLocks noGrp="1"/>
          </p:cNvSpPr>
          <p:nvPr>
            <p:ph type="subTitle" idx="3"/>
          </p:nvPr>
        </p:nvSpPr>
        <p:spPr>
          <a:xfrm>
            <a:off x="5958761" y="3334768"/>
            <a:ext cx="26397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i="1" dirty="0"/>
              <a:t>Molto noiose</a:t>
            </a:r>
            <a:endParaRPr i="1" dirty="0"/>
          </a:p>
        </p:txBody>
      </p:sp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TIPI DI SQLI</a:t>
            </a:r>
            <a:endParaRPr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599;p79">
            <a:extLst>
              <a:ext uri="{FF2B5EF4-FFF2-40B4-BE49-F238E27FC236}">
                <a16:creationId xmlns:a16="http://schemas.microsoft.com/office/drawing/2014/main" id="{B21445E7-43A6-4F93-9184-438685CEE4C9}"/>
              </a:ext>
            </a:extLst>
          </p:cNvPr>
          <p:cNvSpPr txBox="1">
            <a:spLocks/>
          </p:cNvSpPr>
          <p:nvPr/>
        </p:nvSpPr>
        <p:spPr>
          <a:xfrm>
            <a:off x="405200" y="2044068"/>
            <a:ext cx="26397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it-IT" b="1" dirty="0"/>
              <a:t>Cambiare la logica del </a:t>
            </a:r>
            <a:r>
              <a:rPr lang="it-IT" b="1" dirty="0" err="1"/>
              <a:t>backend</a:t>
            </a:r>
            <a:r>
              <a:rPr lang="it-IT" b="1" dirty="0"/>
              <a:t> </a:t>
            </a:r>
          </a:p>
        </p:txBody>
      </p:sp>
      <p:sp>
        <p:nvSpPr>
          <p:cNvPr id="25" name="Google Shape;599;p79">
            <a:extLst>
              <a:ext uri="{FF2B5EF4-FFF2-40B4-BE49-F238E27FC236}">
                <a16:creationId xmlns:a16="http://schemas.microsoft.com/office/drawing/2014/main" id="{B64B8AA4-905F-4A99-A606-4F62E30C659F}"/>
              </a:ext>
            </a:extLst>
          </p:cNvPr>
          <p:cNvSpPr txBox="1">
            <a:spLocks/>
          </p:cNvSpPr>
          <p:nvPr/>
        </p:nvSpPr>
        <p:spPr>
          <a:xfrm>
            <a:off x="3232900" y="2044068"/>
            <a:ext cx="2639700" cy="1055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just"/>
            <a:r>
              <a:rPr lang="it-IT" b="1" dirty="0"/>
              <a:t>Non viene restituito nulla, </a:t>
            </a:r>
            <a:r>
              <a:rPr lang="it-IT" dirty="0"/>
              <a:t>in base agli errori si può capire se la query è andata a buon fine o no</a:t>
            </a:r>
          </a:p>
        </p:txBody>
      </p:sp>
      <p:sp>
        <p:nvSpPr>
          <p:cNvPr id="28" name="Google Shape;599;p79">
            <a:extLst>
              <a:ext uri="{FF2B5EF4-FFF2-40B4-BE49-F238E27FC236}">
                <a16:creationId xmlns:a16="http://schemas.microsoft.com/office/drawing/2014/main" id="{178E924B-5C37-4840-9934-B7CC5C6A5E31}"/>
              </a:ext>
            </a:extLst>
          </p:cNvPr>
          <p:cNvSpPr txBox="1">
            <a:spLocks/>
          </p:cNvSpPr>
          <p:nvPr/>
        </p:nvSpPr>
        <p:spPr>
          <a:xfrm>
            <a:off x="6022464" y="2044068"/>
            <a:ext cx="2639700" cy="1055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just"/>
            <a:r>
              <a:rPr lang="it-IT" b="1" dirty="0"/>
              <a:t>Nessun tipo di output</a:t>
            </a:r>
            <a:r>
              <a:rPr lang="it-IT" dirty="0"/>
              <a:t>, utilizzando query particolari è possibile capire se la query è andata a buon fine basandoci sul tempo di risposta del server</a:t>
            </a:r>
          </a:p>
        </p:txBody>
      </p:sp>
      <p:sp>
        <p:nvSpPr>
          <p:cNvPr id="29" name="Google Shape;595;p79">
            <a:extLst>
              <a:ext uri="{FF2B5EF4-FFF2-40B4-BE49-F238E27FC236}">
                <a16:creationId xmlns:a16="http://schemas.microsoft.com/office/drawing/2014/main" id="{14BF5F0C-B856-4187-9776-D66C8E957A0A}"/>
              </a:ext>
            </a:extLst>
          </p:cNvPr>
          <p:cNvSpPr txBox="1">
            <a:spLocks/>
          </p:cNvSpPr>
          <p:nvPr/>
        </p:nvSpPr>
        <p:spPr>
          <a:xfrm>
            <a:off x="3670900" y="3334768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it-IT" dirty="0"/>
              <a:t>UNION SQLI</a:t>
            </a:r>
          </a:p>
        </p:txBody>
      </p:sp>
      <p:sp>
        <p:nvSpPr>
          <p:cNvPr id="30" name="Google Shape;599;p79">
            <a:extLst>
              <a:ext uri="{FF2B5EF4-FFF2-40B4-BE49-F238E27FC236}">
                <a16:creationId xmlns:a16="http://schemas.microsoft.com/office/drawing/2014/main" id="{B34FF880-E020-4981-9762-672C02274370}"/>
              </a:ext>
            </a:extLst>
          </p:cNvPr>
          <p:cNvSpPr txBox="1">
            <a:spLocks/>
          </p:cNvSpPr>
          <p:nvPr/>
        </p:nvSpPr>
        <p:spPr>
          <a:xfrm>
            <a:off x="3185240" y="3753418"/>
            <a:ext cx="2639700" cy="1055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just"/>
            <a:r>
              <a:rPr lang="it-IT" dirty="0"/>
              <a:t>Recuperare informazioni da altre tabelle</a:t>
            </a:r>
          </a:p>
        </p:txBody>
      </p:sp>
    </p:spTree>
    <p:extLst>
      <p:ext uri="{BB962C8B-B14F-4D97-AF65-F5344CB8AC3E}">
        <p14:creationId xmlns:p14="http://schemas.microsoft.com/office/powerpoint/2010/main" val="31623598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0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Prima di continuare…</a:t>
            </a:r>
            <a:endParaRPr sz="4400" dirty="0"/>
          </a:p>
        </p:txBody>
      </p:sp>
      <p:cxnSp>
        <p:nvCxnSpPr>
          <p:cNvPr id="682" name="Google Shape;682;p88"/>
          <p:cNvCxnSpPr/>
          <p:nvPr/>
        </p:nvCxnSpPr>
        <p:spPr>
          <a:xfrm>
            <a:off x="2785750" y="2837495"/>
            <a:ext cx="347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557;p76">
            <a:extLst>
              <a:ext uri="{FF2B5EF4-FFF2-40B4-BE49-F238E27FC236}">
                <a16:creationId xmlns:a16="http://schemas.microsoft.com/office/drawing/2014/main" id="{6DE59C1A-07A4-49BB-A8D7-220F9F90C80D}"/>
              </a:ext>
            </a:extLst>
          </p:cNvPr>
          <p:cNvSpPr txBox="1">
            <a:spLocks/>
          </p:cNvSpPr>
          <p:nvPr/>
        </p:nvSpPr>
        <p:spPr>
          <a:xfrm>
            <a:off x="2785750" y="2961843"/>
            <a:ext cx="4358800" cy="1886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 err="1">
                <a:solidFill>
                  <a:schemeClr val="bg1"/>
                </a:solidFill>
                <a:latin typeface="Didact Gothic" panose="020B0604020202020204" charset="0"/>
              </a:rPr>
              <a:t>Risoluzione</a:t>
            </a:r>
            <a:r>
              <a:rPr lang="en-US" sz="1600" b="1" dirty="0">
                <a:solidFill>
                  <a:schemeClr val="bg1"/>
                </a:solidFill>
                <a:latin typeface="Didact Gothic" panose="020B060402020202020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Didact Gothic" panose="020B0604020202020204" charset="0"/>
              </a:rPr>
              <a:t>delle</a:t>
            </a:r>
            <a:r>
              <a:rPr lang="en-US" sz="1600" b="1" dirty="0">
                <a:solidFill>
                  <a:schemeClr val="bg1"/>
                </a:solidFill>
                <a:latin typeface="Didact Gothic" panose="020B060402020202020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Didact Gothic" panose="020B0604020202020204" charset="0"/>
              </a:rPr>
              <a:t>seguenti</a:t>
            </a:r>
            <a:r>
              <a:rPr lang="en-US" sz="1600" b="1" dirty="0">
                <a:solidFill>
                  <a:schemeClr val="bg1"/>
                </a:solidFill>
                <a:latin typeface="Didact Gothic" panose="020B0604020202020204" charset="0"/>
              </a:rPr>
              <a:t> challenge</a:t>
            </a:r>
          </a:p>
          <a:p>
            <a:endParaRPr lang="en-US" b="1" dirty="0">
              <a:solidFill>
                <a:schemeClr val="bg1"/>
              </a:solidFill>
              <a:latin typeface="Didact Gothic" panose="020B060402020202020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Didact Gothic" panose="020B0604020202020204" charset="0"/>
              </a:rPr>
              <a:t>Web 18, Web 19, Web 20</a:t>
            </a:r>
          </a:p>
        </p:txBody>
      </p:sp>
    </p:spTree>
    <p:extLst>
      <p:ext uri="{BB962C8B-B14F-4D97-AF65-F5344CB8AC3E}">
        <p14:creationId xmlns:p14="http://schemas.microsoft.com/office/powerpoint/2010/main" val="216622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/>
              <a:t>COMMAND INJECTION</a:t>
            </a:r>
            <a:endParaRPr sz="2400"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87" y="2168032"/>
            <a:ext cx="3858775" cy="2696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Oltre ai database, i back-end hanno la necessità di interagire co altri programmi (per utilizzare funzioni di determinati programmi, ad esempio </a:t>
            </a:r>
            <a:r>
              <a:rPr lang="it-IT" b="1" dirty="0" err="1"/>
              <a:t>ping</a:t>
            </a:r>
            <a:r>
              <a:rPr lang="it-IT" dirty="0"/>
              <a:t>)</a:t>
            </a:r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218" name="Picture 2" descr="Icona iniezione, medico, siringa">
            <a:extLst>
              <a:ext uri="{FF2B5EF4-FFF2-40B4-BE49-F238E27FC236}">
                <a16:creationId xmlns:a16="http://schemas.microsoft.com/office/drawing/2014/main" id="{590BE3C0-E102-4624-9AC5-86A32ED13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316" y="1010853"/>
            <a:ext cx="3121794" cy="312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CD32F60-6F87-4ADE-9971-A5A61C187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25" y="3412941"/>
            <a:ext cx="3362652" cy="14512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5792C21-CE6E-44BB-A71E-24E3273EDD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502114">
            <a:off x="3380892" y="4336712"/>
            <a:ext cx="1389970" cy="55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112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490885" y="483640"/>
            <a:ext cx="8162223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 err="1"/>
              <a:t>Command</a:t>
            </a:r>
            <a:r>
              <a:rPr lang="it-IT" b="1" dirty="0"/>
              <a:t> injection – altro esempio</a:t>
            </a:r>
            <a:endParaRPr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C0FBC14-A154-4B2A-A2B2-BA990F949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284" y="1808521"/>
            <a:ext cx="6641432" cy="152645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03025C6-5F8B-44EC-89EC-748AFA4CD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02114">
            <a:off x="6336411" y="2646136"/>
            <a:ext cx="2705192" cy="108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7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7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Richiesta HTTP</a:t>
            </a:r>
            <a:endParaRPr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BEE9561-6197-43EB-A6D6-CA5806DD1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93" y="1557515"/>
            <a:ext cx="6986014" cy="2952492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12C4A93F-B61A-4CB2-A6C0-C57EDD6C8937}"/>
              </a:ext>
            </a:extLst>
          </p:cNvPr>
          <p:cNvSpPr/>
          <p:nvPr/>
        </p:nvSpPr>
        <p:spPr>
          <a:xfrm>
            <a:off x="1078992" y="1544325"/>
            <a:ext cx="6398940" cy="47986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BB0056F-0E89-4965-8357-504CF3594BF1}"/>
              </a:ext>
            </a:extLst>
          </p:cNvPr>
          <p:cNvSpPr/>
          <p:nvPr/>
        </p:nvSpPr>
        <p:spPr>
          <a:xfrm>
            <a:off x="1078991" y="1993777"/>
            <a:ext cx="6986014" cy="129186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E149606-6081-4A32-98A3-AEC0C9DE8824}"/>
              </a:ext>
            </a:extLst>
          </p:cNvPr>
          <p:cNvSpPr/>
          <p:nvPr/>
        </p:nvSpPr>
        <p:spPr>
          <a:xfrm>
            <a:off x="1078991" y="3293052"/>
            <a:ext cx="6986014" cy="76750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B19022B-2434-4AB4-B4BD-8A9FE40562BB}"/>
              </a:ext>
            </a:extLst>
          </p:cNvPr>
          <p:cNvSpPr txBox="1"/>
          <p:nvPr/>
        </p:nvSpPr>
        <p:spPr>
          <a:xfrm>
            <a:off x="5414797" y="1568931"/>
            <a:ext cx="1766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chemeClr val="bg1"/>
                </a:solidFill>
                <a:latin typeface="Didact Gothic" panose="020B0604020202020204" charset="0"/>
              </a:rPr>
              <a:t>Request</a:t>
            </a:r>
            <a:r>
              <a:rPr lang="it-IT" sz="2000" b="1" dirty="0">
                <a:solidFill>
                  <a:schemeClr val="bg1"/>
                </a:solidFill>
                <a:latin typeface="Didact Gothic" panose="020B0604020202020204" charset="0"/>
              </a:rPr>
              <a:t> line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801587A-FA6F-4DE0-9B35-18DAE4ABBDEF}"/>
              </a:ext>
            </a:extLst>
          </p:cNvPr>
          <p:cNvSpPr txBox="1"/>
          <p:nvPr/>
        </p:nvSpPr>
        <p:spPr>
          <a:xfrm>
            <a:off x="5414797" y="2886347"/>
            <a:ext cx="1766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chemeClr val="bg1"/>
                </a:solidFill>
                <a:latin typeface="Didact Gothic" panose="020B0604020202020204" charset="0"/>
              </a:rPr>
              <a:t>Headers</a:t>
            </a:r>
            <a:endParaRPr lang="it-IT" sz="2000" b="1" dirty="0">
              <a:solidFill>
                <a:schemeClr val="bg1"/>
              </a:solidFill>
              <a:latin typeface="Didact Gothic" panose="020B060402020202020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604FD00-7E9A-4A39-AC80-88C5C4D81928}"/>
              </a:ext>
            </a:extLst>
          </p:cNvPr>
          <p:cNvSpPr txBox="1"/>
          <p:nvPr/>
        </p:nvSpPr>
        <p:spPr>
          <a:xfrm>
            <a:off x="6086390" y="3476749"/>
            <a:ext cx="1766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Didact Gothic" panose="020B0604020202020204" charset="0"/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90651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3" grpId="0"/>
      <p:bldP spid="18" grpId="0"/>
      <p:bldP spid="1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0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Prima di TERMINARE…</a:t>
            </a:r>
            <a:endParaRPr sz="4400" dirty="0"/>
          </a:p>
        </p:txBody>
      </p:sp>
      <p:cxnSp>
        <p:nvCxnSpPr>
          <p:cNvPr id="682" name="Google Shape;682;p88"/>
          <p:cNvCxnSpPr/>
          <p:nvPr/>
        </p:nvCxnSpPr>
        <p:spPr>
          <a:xfrm>
            <a:off x="2785750" y="2837495"/>
            <a:ext cx="347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557;p76">
            <a:extLst>
              <a:ext uri="{FF2B5EF4-FFF2-40B4-BE49-F238E27FC236}">
                <a16:creationId xmlns:a16="http://schemas.microsoft.com/office/drawing/2014/main" id="{6DE59C1A-07A4-49BB-A8D7-220F9F90C80D}"/>
              </a:ext>
            </a:extLst>
          </p:cNvPr>
          <p:cNvSpPr txBox="1">
            <a:spLocks/>
          </p:cNvSpPr>
          <p:nvPr/>
        </p:nvSpPr>
        <p:spPr>
          <a:xfrm>
            <a:off x="2785750" y="2961843"/>
            <a:ext cx="4358800" cy="1215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err="1">
                <a:solidFill>
                  <a:schemeClr val="bg1"/>
                </a:solidFill>
                <a:latin typeface="Didact Gothic" panose="020B0604020202020204" charset="0"/>
              </a:rPr>
              <a:t>Esistono</a:t>
            </a:r>
            <a:r>
              <a:rPr lang="en-US" b="1" dirty="0">
                <a:solidFill>
                  <a:schemeClr val="bg1"/>
                </a:solidFill>
                <a:latin typeface="Didact Gothic" panose="020B060402020202020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Didact Gothic" panose="020B0604020202020204" charset="0"/>
              </a:rPr>
              <a:t>tantissime</a:t>
            </a:r>
            <a:r>
              <a:rPr lang="en-US" b="1" dirty="0">
                <a:solidFill>
                  <a:schemeClr val="bg1"/>
                </a:solidFill>
                <a:latin typeface="Didact Gothic" panose="020B060402020202020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Didact Gothic" panose="020B0604020202020204" charset="0"/>
              </a:rPr>
              <a:t>altre</a:t>
            </a:r>
            <a:r>
              <a:rPr lang="en-US" b="1" dirty="0">
                <a:solidFill>
                  <a:schemeClr val="bg1"/>
                </a:solidFill>
                <a:latin typeface="Didact Gothic" panose="020B060402020202020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Didact Gothic" panose="020B0604020202020204" charset="0"/>
              </a:rPr>
              <a:t>vulnerabilità</a:t>
            </a:r>
            <a:r>
              <a:rPr lang="en-US" b="1" dirty="0">
                <a:solidFill>
                  <a:schemeClr val="bg1"/>
                </a:solidFill>
                <a:latin typeface="Didact Gothic" panose="020B0604020202020204" charset="0"/>
              </a:rPr>
              <a:t> (</a:t>
            </a:r>
            <a:r>
              <a:rPr lang="en-US" b="1" dirty="0" err="1">
                <a:solidFill>
                  <a:schemeClr val="bg1"/>
                </a:solidFill>
                <a:latin typeface="Didact Gothic" panose="020B0604020202020204" charset="0"/>
              </a:rPr>
              <a:t>sia</a:t>
            </a:r>
            <a:r>
              <a:rPr lang="en-US" b="1" dirty="0">
                <a:solidFill>
                  <a:schemeClr val="bg1"/>
                </a:solidFill>
                <a:latin typeface="Didact Gothic" panose="020B0604020202020204" charset="0"/>
              </a:rPr>
              <a:t> server side, </a:t>
            </a:r>
            <a:r>
              <a:rPr lang="en-US" b="1" dirty="0" err="1">
                <a:solidFill>
                  <a:schemeClr val="bg1"/>
                </a:solidFill>
                <a:latin typeface="Didact Gothic" panose="020B0604020202020204" charset="0"/>
              </a:rPr>
              <a:t>sia</a:t>
            </a:r>
            <a:r>
              <a:rPr lang="en-US" b="1" dirty="0">
                <a:solidFill>
                  <a:schemeClr val="bg1"/>
                </a:solidFill>
                <a:latin typeface="Didact Gothic" panose="020B0604020202020204" charset="0"/>
              </a:rPr>
              <a:t> client side).</a:t>
            </a:r>
          </a:p>
          <a:p>
            <a:endParaRPr lang="en-US" b="1" dirty="0">
              <a:solidFill>
                <a:schemeClr val="bg1"/>
              </a:solidFill>
              <a:latin typeface="Didact Gothic" panose="020B060402020202020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Didact Gothic" panose="020B0604020202020204" charset="0"/>
              </a:rPr>
              <a:t>Ci </a:t>
            </a:r>
            <a:r>
              <a:rPr lang="en-US" b="1" dirty="0" err="1">
                <a:solidFill>
                  <a:schemeClr val="bg1"/>
                </a:solidFill>
                <a:latin typeface="Didact Gothic" panose="020B0604020202020204" charset="0"/>
              </a:rPr>
              <a:t>vorrebbe</a:t>
            </a:r>
            <a:r>
              <a:rPr lang="en-US" b="1" dirty="0">
                <a:solidFill>
                  <a:schemeClr val="bg1"/>
                </a:solidFill>
                <a:latin typeface="Didact Gothic" panose="020B060402020202020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Didact Gothic" panose="020B0604020202020204" charset="0"/>
              </a:rPr>
              <a:t>troppo</a:t>
            </a:r>
            <a:r>
              <a:rPr lang="en-US" b="1" dirty="0">
                <a:solidFill>
                  <a:schemeClr val="bg1"/>
                </a:solidFill>
                <a:latin typeface="Didact Gothic" panose="020B0604020202020204" charset="0"/>
              </a:rPr>
              <a:t> tempo per </a:t>
            </a:r>
            <a:r>
              <a:rPr lang="en-US" b="1" dirty="0" err="1">
                <a:solidFill>
                  <a:schemeClr val="bg1"/>
                </a:solidFill>
                <a:latin typeface="Didact Gothic" panose="020B0604020202020204" charset="0"/>
              </a:rPr>
              <a:t>vederle</a:t>
            </a:r>
            <a:r>
              <a:rPr lang="en-US" b="1" dirty="0">
                <a:solidFill>
                  <a:schemeClr val="bg1"/>
                </a:solidFill>
                <a:latin typeface="Didact Gothic" panose="020B060402020202020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Didact Gothic" panose="020B0604020202020204" charset="0"/>
              </a:rPr>
              <a:t>tutte</a:t>
            </a:r>
            <a:r>
              <a:rPr lang="en-US" b="1" dirty="0">
                <a:solidFill>
                  <a:schemeClr val="bg1"/>
                </a:solidFill>
                <a:latin typeface="Didact Gothic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388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126"/>
          <p:cNvSpPr txBox="1">
            <a:spLocks noGrp="1"/>
          </p:cNvSpPr>
          <p:nvPr>
            <p:ph type="subTitle" idx="5"/>
          </p:nvPr>
        </p:nvSpPr>
        <p:spPr>
          <a:xfrm>
            <a:off x="3015375" y="3987218"/>
            <a:ext cx="3304541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5"/>
                </a:solidFill>
              </a:rPr>
              <a:t>salvatore.abello2005@gmail.com</a:t>
            </a:r>
          </a:p>
          <a:p>
            <a:pPr marL="0" lvl="0" indent="0"/>
            <a:r>
              <a:rPr lang="it-IT" dirty="0">
                <a:solidFill>
                  <a:schemeClr val="accent5"/>
                </a:solidFill>
              </a:rPr>
              <a:t>https://github.com/salvatore-abello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5"/>
              </a:solidFill>
            </a:endParaRP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12932FA2-21E1-406D-AB68-C11B30D92A6D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1974300" y="1778850"/>
            <a:ext cx="5195400" cy="1034092"/>
          </a:xfrm>
        </p:spPr>
        <p:txBody>
          <a:bodyPr/>
          <a:lstStyle/>
          <a:p>
            <a:r>
              <a:rPr lang="it-IT" sz="5400" dirty="0"/>
              <a:t>FINE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D243A67-8D3E-4A6C-8F89-55E9ED41FE46}"/>
              </a:ext>
            </a:extLst>
          </p:cNvPr>
          <p:cNvSpPr txBox="1"/>
          <p:nvPr/>
        </p:nvSpPr>
        <p:spPr>
          <a:xfrm>
            <a:off x="2919728" y="2912191"/>
            <a:ext cx="329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Salvatore Abello, 5IB</a:t>
            </a:r>
          </a:p>
        </p:txBody>
      </p:sp>
      <p:cxnSp>
        <p:nvCxnSpPr>
          <p:cNvPr id="31" name="Google Shape;465;p67">
            <a:extLst>
              <a:ext uri="{FF2B5EF4-FFF2-40B4-BE49-F238E27FC236}">
                <a16:creationId xmlns:a16="http://schemas.microsoft.com/office/drawing/2014/main" id="{F9A2559F-1056-43B5-8188-7318F00827FF}"/>
              </a:ext>
            </a:extLst>
          </p:cNvPr>
          <p:cNvCxnSpPr>
            <a:cxnSpLocks/>
          </p:cNvCxnSpPr>
          <p:nvPr/>
        </p:nvCxnSpPr>
        <p:spPr>
          <a:xfrm>
            <a:off x="3111024" y="2780148"/>
            <a:ext cx="3113245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7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Richiesta HTTP</a:t>
            </a:r>
            <a:endParaRPr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1783DCF-55C2-4296-9436-E129846D5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26" y="1583213"/>
            <a:ext cx="7408748" cy="2629270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15C0DE34-9F7E-4A31-95D2-9E8ADE79090E}"/>
              </a:ext>
            </a:extLst>
          </p:cNvPr>
          <p:cNvSpPr/>
          <p:nvPr/>
        </p:nvSpPr>
        <p:spPr>
          <a:xfrm>
            <a:off x="1078991" y="3293052"/>
            <a:ext cx="6986014" cy="76750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9C67C4D-5187-4338-931C-19D15A69921D}"/>
              </a:ext>
            </a:extLst>
          </p:cNvPr>
          <p:cNvSpPr txBox="1"/>
          <p:nvPr/>
        </p:nvSpPr>
        <p:spPr>
          <a:xfrm>
            <a:off x="6086390" y="3476749"/>
            <a:ext cx="1766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Didact Gothic" panose="020B0604020202020204" charset="0"/>
              </a:rPr>
              <a:t>Body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FED8580-80D7-418D-85F6-E165DFCB95CA}"/>
              </a:ext>
            </a:extLst>
          </p:cNvPr>
          <p:cNvSpPr/>
          <p:nvPr/>
        </p:nvSpPr>
        <p:spPr>
          <a:xfrm>
            <a:off x="1078991" y="2921224"/>
            <a:ext cx="6986014" cy="36037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5759944-D69F-4682-BA9D-D679F541691A}"/>
              </a:ext>
            </a:extLst>
          </p:cNvPr>
          <p:cNvSpPr txBox="1"/>
          <p:nvPr/>
        </p:nvSpPr>
        <p:spPr>
          <a:xfrm>
            <a:off x="5853306" y="2901356"/>
            <a:ext cx="221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Didact Gothic" panose="020B0604020202020204" charset="0"/>
              </a:rPr>
              <a:t>A cosa serve?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E96A7C25-C691-4019-B81A-430634A5A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02114">
            <a:off x="7775449" y="2960619"/>
            <a:ext cx="579113" cy="23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0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7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7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Richiesta HTTP</a:t>
            </a:r>
            <a:endParaRPr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B5A066B-D03E-4AE9-9E33-C8DDA746B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11" y="2184269"/>
            <a:ext cx="7328445" cy="774962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E4C7E80E-7019-49C3-B4FB-DC4E25B1417C}"/>
              </a:ext>
            </a:extLst>
          </p:cNvPr>
          <p:cNvSpPr/>
          <p:nvPr/>
        </p:nvSpPr>
        <p:spPr>
          <a:xfrm>
            <a:off x="827311" y="2176474"/>
            <a:ext cx="1028778" cy="11213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B7F2086-8D13-4624-BF80-B7743E8BAC96}"/>
              </a:ext>
            </a:extLst>
          </p:cNvPr>
          <p:cNvSpPr txBox="1"/>
          <p:nvPr/>
        </p:nvSpPr>
        <p:spPr>
          <a:xfrm>
            <a:off x="892050" y="2959231"/>
            <a:ext cx="964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Didact Gothic" panose="020B0604020202020204" charset="0"/>
              </a:rPr>
              <a:t>Metodo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624BE476-C516-43D4-ABBF-196F63723657}"/>
              </a:ext>
            </a:extLst>
          </p:cNvPr>
          <p:cNvSpPr/>
          <p:nvPr/>
        </p:nvSpPr>
        <p:spPr>
          <a:xfrm>
            <a:off x="1856089" y="2172853"/>
            <a:ext cx="3351342" cy="11213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3AF450C-1CCD-4E31-94E3-F283AFD3E637}"/>
              </a:ext>
            </a:extLst>
          </p:cNvPr>
          <p:cNvSpPr txBox="1"/>
          <p:nvPr/>
        </p:nvSpPr>
        <p:spPr>
          <a:xfrm>
            <a:off x="2156369" y="2953800"/>
            <a:ext cx="2750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>
                <a:latin typeface="Didact Gothic" panose="020B0604020202020204" charset="0"/>
              </a:rPr>
              <a:t>Uniform</a:t>
            </a:r>
            <a:r>
              <a:rPr lang="it-IT" sz="1600" b="1" dirty="0">
                <a:latin typeface="Didact Gothic" panose="020B0604020202020204" charset="0"/>
              </a:rPr>
              <a:t> Resource Locator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54916CF1-55C1-491A-AB7B-94BFF0469495}"/>
              </a:ext>
            </a:extLst>
          </p:cNvPr>
          <p:cNvSpPr/>
          <p:nvPr/>
        </p:nvSpPr>
        <p:spPr>
          <a:xfrm>
            <a:off x="5184154" y="2169232"/>
            <a:ext cx="2971602" cy="11213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C059AC6-8B74-4ED7-A063-B092D2FBADCE}"/>
              </a:ext>
            </a:extLst>
          </p:cNvPr>
          <p:cNvSpPr txBox="1"/>
          <p:nvPr/>
        </p:nvSpPr>
        <p:spPr>
          <a:xfrm>
            <a:off x="5272169" y="2944840"/>
            <a:ext cx="2074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Didact Gothic" panose="020B0604020202020204" charset="0"/>
              </a:rPr>
              <a:t>Versione HTTP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433EEB0-1D43-4A78-8753-851FFAC2AB4D}"/>
              </a:ext>
            </a:extLst>
          </p:cNvPr>
          <p:cNvSpPr txBox="1"/>
          <p:nvPr/>
        </p:nvSpPr>
        <p:spPr>
          <a:xfrm>
            <a:off x="827310" y="3574873"/>
            <a:ext cx="73284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Didact Gothic" panose="020B0604020202020204" charset="0"/>
              </a:rPr>
              <a:t>Metodi HTTP: </a:t>
            </a:r>
            <a:r>
              <a:rPr lang="it-IT" dirty="0">
                <a:latin typeface="Didact Gothic" panose="020B0604020202020204" charset="0"/>
                <a:hlinkClick r:id="rId4"/>
              </a:rPr>
              <a:t>https://developer.mozilla.org/en-US/docs/Web/HTTP/Methods</a:t>
            </a:r>
            <a:endParaRPr lang="it-IT" dirty="0">
              <a:latin typeface="Didact Gothic" panose="020B0604020202020204" charset="0"/>
            </a:endParaRPr>
          </a:p>
          <a:p>
            <a:r>
              <a:rPr lang="it-IT" b="1" dirty="0">
                <a:latin typeface="Didact Gothic" panose="020B0604020202020204" charset="0"/>
              </a:rPr>
              <a:t>Versioni HTTP: </a:t>
            </a:r>
            <a:r>
              <a:rPr lang="it-IT" u="sng" dirty="0">
                <a:latin typeface="Didact Gothic" panose="020B0604020202020204" charset="0"/>
              </a:rPr>
              <a:t>https://developer.mozilla.org/en-US/docs/Web/HTTP/Basics_of_HTTP/Evolution_of_HTTP</a:t>
            </a:r>
            <a:endParaRPr lang="it-IT" b="1" u="sng" dirty="0">
              <a:latin typeface="Didact Gothic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43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16" grpId="0" animBg="1"/>
      <p:bldP spid="18" grpId="0"/>
      <p:bldP spid="19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7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RISPOSTA HTTP</a:t>
            </a:r>
            <a:endParaRPr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8CF959C-F548-4493-BD36-99508DDEC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50" y="1206558"/>
            <a:ext cx="7446038" cy="351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93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912D3C48-E52E-438C-9387-FF3D70D3F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863" y="2058708"/>
            <a:ext cx="6060274" cy="865752"/>
          </a:xfrm>
          <a:prstGeom prst="rect">
            <a:avLst/>
          </a:prstGeom>
        </p:spPr>
      </p:pic>
      <p:sp>
        <p:nvSpPr>
          <p:cNvPr id="564" name="Google Shape;564;p77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RISPOSTA HTTP</a:t>
            </a:r>
            <a:endParaRPr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777981C-DB05-457C-9881-2FF2B2254894}"/>
              </a:ext>
            </a:extLst>
          </p:cNvPr>
          <p:cNvSpPr/>
          <p:nvPr/>
        </p:nvSpPr>
        <p:spPr>
          <a:xfrm>
            <a:off x="1541863" y="2090995"/>
            <a:ext cx="1980372" cy="177732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7859340-08F1-4B70-AA9B-093F1BECD198}"/>
              </a:ext>
            </a:extLst>
          </p:cNvPr>
          <p:cNvSpPr txBox="1"/>
          <p:nvPr/>
        </p:nvSpPr>
        <p:spPr>
          <a:xfrm>
            <a:off x="1821220" y="3191833"/>
            <a:ext cx="1474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Didact Gothic" panose="020B0604020202020204" charset="0"/>
              </a:rPr>
              <a:t>Versione HTTP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1C8F9BC-BCF1-484D-B04B-035A2E8A10B1}"/>
              </a:ext>
            </a:extLst>
          </p:cNvPr>
          <p:cNvSpPr/>
          <p:nvPr/>
        </p:nvSpPr>
        <p:spPr>
          <a:xfrm>
            <a:off x="3522235" y="2074851"/>
            <a:ext cx="1076241" cy="179346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00237A2-2580-4963-ADC2-7A4EA7282694}"/>
              </a:ext>
            </a:extLst>
          </p:cNvPr>
          <p:cNvSpPr txBox="1"/>
          <p:nvPr/>
        </p:nvSpPr>
        <p:spPr>
          <a:xfrm>
            <a:off x="3616863" y="3068722"/>
            <a:ext cx="88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Didact Gothic" panose="020B0604020202020204" charset="0"/>
              </a:rPr>
              <a:t>Status</a:t>
            </a:r>
            <a:br>
              <a:rPr lang="it-IT" sz="1600" b="1" dirty="0">
                <a:latin typeface="Didact Gothic" panose="020B0604020202020204" charset="0"/>
              </a:rPr>
            </a:br>
            <a:r>
              <a:rPr lang="it-IT" sz="1600" b="1" dirty="0">
                <a:latin typeface="Didact Gothic" panose="020B0604020202020204" charset="0"/>
              </a:rPr>
              <a:t>Code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F002640-E1AE-42A2-9F6E-E213181C9DC9}"/>
              </a:ext>
            </a:extLst>
          </p:cNvPr>
          <p:cNvSpPr/>
          <p:nvPr/>
        </p:nvSpPr>
        <p:spPr>
          <a:xfrm>
            <a:off x="4642076" y="2090993"/>
            <a:ext cx="1032640" cy="179346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7BACA77-844E-4B24-8ED2-21B868D446D8}"/>
              </a:ext>
            </a:extLst>
          </p:cNvPr>
          <p:cNvSpPr txBox="1"/>
          <p:nvPr/>
        </p:nvSpPr>
        <p:spPr>
          <a:xfrm>
            <a:off x="4642076" y="3068722"/>
            <a:ext cx="1025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Didact Gothic" panose="020B0604020202020204" charset="0"/>
              </a:rPr>
              <a:t>Status</a:t>
            </a:r>
            <a:br>
              <a:rPr lang="it-IT" sz="1600" b="1" dirty="0">
                <a:latin typeface="Didact Gothic" panose="020B0604020202020204" charset="0"/>
              </a:rPr>
            </a:br>
            <a:r>
              <a:rPr lang="it-IT" sz="1600" b="1" dirty="0">
                <a:latin typeface="Didact Gothic" panose="020B0604020202020204" charset="0"/>
              </a:rPr>
              <a:t>Message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FFA99B9-2BDB-49DD-A438-55652AF6375D}"/>
              </a:ext>
            </a:extLst>
          </p:cNvPr>
          <p:cNvSpPr txBox="1"/>
          <p:nvPr/>
        </p:nvSpPr>
        <p:spPr>
          <a:xfrm>
            <a:off x="837702" y="4113629"/>
            <a:ext cx="7328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Didact Gothic" panose="020B0604020202020204" charset="0"/>
              </a:rPr>
              <a:t>Tutti gli status code: </a:t>
            </a:r>
            <a:r>
              <a:rPr lang="it-IT" u="sng" dirty="0">
                <a:latin typeface="Didact Gothic" panose="020B0604020202020204" charset="0"/>
              </a:rPr>
              <a:t>https://developer.mozilla.org/en-US/docs/Web/HTTP/Status</a:t>
            </a:r>
          </a:p>
        </p:txBody>
      </p:sp>
    </p:spTree>
    <p:extLst>
      <p:ext uri="{BB962C8B-B14F-4D97-AF65-F5344CB8AC3E}">
        <p14:creationId xmlns:p14="http://schemas.microsoft.com/office/powerpoint/2010/main" val="349775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1157</Words>
  <Application>Microsoft Office PowerPoint</Application>
  <PresentationFormat>Presentazione su schermo (16:9)</PresentationFormat>
  <Paragraphs>187</Paragraphs>
  <Slides>51</Slides>
  <Notes>51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51</vt:i4>
      </vt:variant>
    </vt:vector>
  </HeadingPairs>
  <TitlesOfParts>
    <vt:vector size="56" baseType="lpstr">
      <vt:lpstr>Didact Gothic</vt:lpstr>
      <vt:lpstr>Arial</vt:lpstr>
      <vt:lpstr>Julius Sans One</vt:lpstr>
      <vt:lpstr>Questrial</vt:lpstr>
      <vt:lpstr>Minimalist Grayscale Pitch Deck XL by Slidesgo</vt:lpstr>
      <vt:lpstr>WEB SECURITY</vt:lpstr>
      <vt:lpstr>01 - introduzione</vt:lpstr>
      <vt:lpstr>World wide web</vt:lpstr>
      <vt:lpstr>HTTP</vt:lpstr>
      <vt:lpstr>Richiesta HTTP</vt:lpstr>
      <vt:lpstr>Richiesta HTTP</vt:lpstr>
      <vt:lpstr>Richiesta HTTP</vt:lpstr>
      <vt:lpstr>RISPOSTA HTTP</vt:lpstr>
      <vt:lpstr>RISPOSTA HTTP</vt:lpstr>
      <vt:lpstr>Pagine web</vt:lpstr>
      <vt:lpstr>JavaSCRIPT</vt:lpstr>
      <vt:lpstr>Cookies</vt:lpstr>
      <vt:lpstr>Prima di continuare…</vt:lpstr>
      <vt:lpstr>Strumenti</vt:lpstr>
      <vt:lpstr>Strumenti</vt:lpstr>
      <vt:lpstr>Burp suite</vt:lpstr>
      <vt:lpstr>Prima di continuare…</vt:lpstr>
      <vt:lpstr>Cosa c’è che non va?</vt:lpstr>
      <vt:lpstr>Cosa c’è che non va?</vt:lpstr>
      <vt:lpstr>Cosa c’è che non va?</vt:lpstr>
      <vt:lpstr>02 - CLIENT sidE</vt:lpstr>
      <vt:lpstr>Tips</vt:lpstr>
      <vt:lpstr>XSS</vt:lpstr>
      <vt:lpstr>STORED</vt:lpstr>
      <vt:lpstr>REFLECTED XSS</vt:lpstr>
      <vt:lpstr>DOM-BASED XSS</vt:lpstr>
      <vt:lpstr>Prima di continuare…</vt:lpstr>
      <vt:lpstr>CSRF</vt:lpstr>
      <vt:lpstr>Same origin policy</vt:lpstr>
      <vt:lpstr>Same Origin Policy</vt:lpstr>
      <vt:lpstr>Same Origin Policy</vt:lpstr>
      <vt:lpstr>Content Security Policy (CSP)</vt:lpstr>
      <vt:lpstr>03 - SERVER SIDE</vt:lpstr>
      <vt:lpstr>Introduzione</vt:lpstr>
      <vt:lpstr>Come facciamo a salvare i dati di un utente?</vt:lpstr>
      <vt:lpstr>Database</vt:lpstr>
      <vt:lpstr>Database relazionali</vt:lpstr>
      <vt:lpstr>Esempio</vt:lpstr>
      <vt:lpstr>Database relazionali</vt:lpstr>
      <vt:lpstr>Esempio</vt:lpstr>
      <vt:lpstr>Esempio</vt:lpstr>
      <vt:lpstr>CODE INJECTION</vt:lpstr>
      <vt:lpstr>CODE INJECTION</vt:lpstr>
      <vt:lpstr>SQL injection- esempio</vt:lpstr>
      <vt:lpstr>SQL INJECTION</vt:lpstr>
      <vt:lpstr>BLIND SQLI</vt:lpstr>
      <vt:lpstr>Prima di continuare…</vt:lpstr>
      <vt:lpstr>COMMAND INJECTION</vt:lpstr>
      <vt:lpstr>Command injection – altro esempio</vt:lpstr>
      <vt:lpstr>Prima di TERMINARE…</vt:lpstr>
      <vt:lpstr>FINE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SECURITY</dc:title>
  <cp:lastModifiedBy>2Ac a.</cp:lastModifiedBy>
  <cp:revision>4</cp:revision>
  <dcterms:modified xsi:type="dcterms:W3CDTF">2024-02-16T16:27:09Z</dcterms:modified>
</cp:coreProperties>
</file>