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8.jpg" ContentType="image/png"/>
  <Override PartName="/ppt/media/image9.jpg" ContentType="image/png"/>
  <Override PartName="/ppt/notesSlides/notesSlide8.xml" ContentType="application/vnd.openxmlformats-officedocument.presentationml.notesSlide+xml"/>
  <Override PartName="/ppt/media/image10.jpg" ContentType="image/png"/>
  <Override PartName="/ppt/media/image11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  <p:sldMasterId id="2147483674" r:id="rId2"/>
  </p:sldMasterIdLst>
  <p:notesMasterIdLst>
    <p:notesMasterId r:id="rId14"/>
  </p:notesMasterIdLst>
  <p:sldIdLst>
    <p:sldId id="291" r:id="rId3"/>
    <p:sldId id="257" r:id="rId4"/>
    <p:sldId id="258" r:id="rId5"/>
    <p:sldId id="295" r:id="rId6"/>
    <p:sldId id="259" r:id="rId7"/>
    <p:sldId id="296" r:id="rId8"/>
    <p:sldId id="261" r:id="rId9"/>
    <p:sldId id="294" r:id="rId10"/>
    <p:sldId id="293" r:id="rId11"/>
    <p:sldId id="292" r:id="rId12"/>
    <p:sldId id="272" r:id="rId13"/>
  </p:sldIdLst>
  <p:sldSz cx="12192000" cy="6858000"/>
  <p:notesSz cx="6888163" cy="100203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sto MT" panose="02040603050505030304" pitchFamily="18" charset="77"/>
      <p:regular r:id="rId19"/>
      <p:bold r:id="rId20"/>
      <p:italic r:id="rId21"/>
      <p:boldItalic r:id="rId22"/>
    </p:embeddedFont>
    <p:embeddedFont>
      <p:font typeface="Comic Sans MS" panose="030F0902030302020204" pitchFamily="66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72466"/>
  </p:normalViewPr>
  <p:slideViewPr>
    <p:cSldViewPr snapToGrid="0" snapToObjects="1">
      <p:cViewPr varScale="1">
        <p:scale>
          <a:sx n="81" d="100"/>
          <a:sy n="81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84942" indent="-301901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07604" indent="-241521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90645" indent="-241521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173686" indent="-241521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656727" indent="-2415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139768" indent="-2415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22810" indent="-2415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05852" indent="-2415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C9EA43D-B5C3-455A-AF66-7A20D2C3BC82}" type="slidenum">
              <a:rPr lang="it-IT">
                <a:latin typeface="Arial" panose="020B0604020202020204" pitchFamily="34" charset="0"/>
              </a:rPr>
              <a:pPr eaLnBrk="1" hangingPunct="1"/>
              <a:t>1</a:t>
            </a:fld>
            <a:endParaRPr lang="it-IT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252538"/>
            <a:ext cx="6011863" cy="338296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7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220" name="Google Shape;220;p6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33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1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1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191" name="Google Shape;191;p2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b="0" i="0" u="none" strike="noStrike" cap="none" noProof="0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14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endParaRPr dirty="0"/>
          </a:p>
        </p:txBody>
      </p:sp>
      <p:sp>
        <p:nvSpPr>
          <p:cNvPr id="205" name="Google Shape;205;p4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79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220" name="Google Shape;220;p6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220" name="Google Shape;220;p6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26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200" b="0" i="0" u="none" strike="noStrike" kern="1200" cap="none" dirty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:notes"/>
          <p:cNvSpPr txBox="1">
            <a:spLocks noGrp="1"/>
          </p:cNvSpPr>
          <p:nvPr>
            <p:ph type="sldNum" idx="12"/>
          </p:nvPr>
        </p:nvSpPr>
        <p:spPr>
          <a:xfrm>
            <a:off x="3901699" y="9517547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40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21" name="Google Shape;21;p2" descr="image_resize.php.jpg"/>
          <p:cNvPicPr preferRelativeResize="0"/>
          <p:nvPr/>
        </p:nvPicPr>
        <p:blipFill rotWithShape="1">
          <a:blip r:embed="rId2">
            <a:alphaModFix/>
          </a:blip>
          <a:srcRect t="12337" b="37654"/>
          <a:stretch/>
        </p:blipFill>
        <p:spPr>
          <a:xfrm>
            <a:off x="8800870" y="286382"/>
            <a:ext cx="3125187" cy="110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ome - STMicroelectronics">
            <a:extLst>
              <a:ext uri="{FF2B5EF4-FFF2-40B4-BE49-F238E27FC236}">
                <a16:creationId xmlns:a16="http://schemas.microsoft.com/office/drawing/2014/main" id="{790DDF8B-80A5-9E4C-BFBC-BAB061BBB3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3" y="467330"/>
            <a:ext cx="3624263" cy="9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zato">
  <p:cSld name="Layout personalizzato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titolo">
  <p:cSld name="1_Diapositiva titol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1524000" y="1136168"/>
            <a:ext cx="9144000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contenuto">
  <p:cSld name="1_Titolo e contenut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1524000" y="1149421"/>
            <a:ext cx="9144000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0" y="6400800"/>
            <a:ext cx="12192000" cy="1588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0" y="1560443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4"/>
          <p:cNvSpPr txBox="1"/>
          <p:nvPr/>
        </p:nvSpPr>
        <p:spPr>
          <a:xfrm>
            <a:off x="216730" y="6450944"/>
            <a:ext cx="3569458" cy="30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Bol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Split,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Croatia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</a:t>
            </a:r>
            <a:r>
              <a:rPr lang="it-IT" sz="12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September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8-11, 2021</a:t>
            </a:r>
            <a:endParaRPr sz="1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206575" y="6450944"/>
            <a:ext cx="17788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SpliTech</a:t>
            </a:r>
            <a:r>
              <a:rPr lang="it-IT" sz="1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2021</a:t>
            </a:r>
            <a:endParaRPr dirty="0"/>
          </a:p>
        </p:txBody>
      </p:sp>
      <p:pic>
        <p:nvPicPr>
          <p:cNvPr id="99" name="Google Shape;99;p14" descr="image_resize.php.jpg"/>
          <p:cNvPicPr preferRelativeResize="0"/>
          <p:nvPr/>
        </p:nvPicPr>
        <p:blipFill rotWithShape="1">
          <a:blip r:embed="rId15">
            <a:alphaModFix/>
          </a:blip>
          <a:srcRect t="12337" b="37654"/>
          <a:stretch/>
        </p:blipFill>
        <p:spPr>
          <a:xfrm>
            <a:off x="8800870" y="-18414"/>
            <a:ext cx="3125187" cy="110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Home - STMicroelectronics">
            <a:extLst>
              <a:ext uri="{FF2B5EF4-FFF2-40B4-BE49-F238E27FC236}">
                <a16:creationId xmlns:a16="http://schemas.microsoft.com/office/drawing/2014/main" id="{0E2059D0-43D3-5B4F-AAF6-5C02357BB6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3" y="467330"/>
            <a:ext cx="3624263" cy="9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Line 8"/>
          <p:cNvSpPr>
            <a:spLocks noChangeShapeType="1"/>
          </p:cNvSpPr>
          <p:nvPr/>
        </p:nvSpPr>
        <p:spPr bwMode="auto">
          <a:xfrm>
            <a:off x="1524000" y="6603883"/>
            <a:ext cx="9144000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6700839" y="1643063"/>
            <a:ext cx="5397756" cy="3882271"/>
          </a:xfrm>
          <a:prstGeom prst="roundRect">
            <a:avLst>
              <a:gd name="adj" fmla="val 4578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Blockchain Technology based on Algorand applied to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low-power and low-cost IoT devices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egnaposto numero diapositiva 10"/>
          <p:cNvSpPr>
            <a:spLocks noGrp="1"/>
          </p:cNvSpPr>
          <p:nvPr>
            <p:ph type="sldNum" sz="quarter" idx="12"/>
          </p:nvPr>
        </p:nvSpPr>
        <p:spPr bwMode="auto">
          <a:xfrm>
            <a:off x="9934657" y="7434623"/>
            <a:ext cx="4572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634A3B-EE6C-924B-A2E6-DF0746914F5C}" type="slidenum">
              <a:rPr lang="it-IT" sz="1000">
                <a:solidFill>
                  <a:srgbClr val="A7A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it-IT" sz="1000" dirty="0">
              <a:solidFill>
                <a:srgbClr val="A7A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asellaDiTesto 3"/>
          <p:cNvSpPr txBox="1">
            <a:spLocks noChangeArrowheads="1"/>
          </p:cNvSpPr>
          <p:nvPr/>
        </p:nvSpPr>
        <p:spPr bwMode="auto">
          <a:xfrm>
            <a:off x="1865945" y="5628735"/>
            <a:ext cx="8458200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0" algn="ctr"/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T. Montanaro</a:t>
            </a:r>
            <a:r>
              <a:rPr lang="it-IT" sz="14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I. Sergi</a:t>
            </a:r>
            <a:r>
              <a:rPr lang="it-IT" sz="14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it-IT" sz="1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S. Corvaglia</a:t>
            </a:r>
            <a:r>
              <a:rPr lang="it-IT" sz="1400" b="1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L. Mainetti</a:t>
            </a:r>
            <a:r>
              <a:rPr lang="it-IT" sz="14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A. Vilei</a:t>
            </a:r>
            <a:r>
              <a:rPr lang="it-IT" sz="14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B. Rossi</a:t>
            </a:r>
            <a:r>
              <a:rPr lang="it-IT" sz="14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A. Palmieri</a:t>
            </a:r>
            <a:r>
              <a:rPr lang="it-IT" sz="14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it-IT" sz="1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L. Patrono</a:t>
            </a:r>
            <a:r>
              <a:rPr lang="it-IT" sz="14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endParaRPr lang="it-IT" sz="1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 algn="ctr"/>
            <a:endParaRPr lang="it-IT" sz="1050" dirty="0">
              <a:solidFill>
                <a:srgbClr val="0000F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 algn="ctr"/>
            <a:r>
              <a:rPr lang="it-IT" sz="12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it-IT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Depart</a:t>
            </a:r>
            <a:r>
              <a:rPr lang="it-IT" sz="12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ment of Engineering for Innovation, University of Salento, Lecce, Italy</a:t>
            </a:r>
          </a:p>
          <a:p>
            <a:pPr lvl="0" algn="ctr"/>
            <a:r>
              <a:rPr lang="it-IT" sz="1200" baseline="30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it-IT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System Research &amp; Applications (SRA), STMicroelectronics Lecce, Italy</a:t>
            </a:r>
            <a:endParaRPr lang="it-IT" sz="1200" dirty="0">
              <a:solidFill>
                <a:srgbClr val="0000F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D44389-B8A3-9C4B-A9BA-4B175CFAE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" r="25469" b="13343"/>
          <a:stretch/>
        </p:blipFill>
        <p:spPr bwMode="auto">
          <a:xfrm>
            <a:off x="98167" y="1643063"/>
            <a:ext cx="6511381" cy="387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514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ctrTitle"/>
          </p:nvPr>
        </p:nvSpPr>
        <p:spPr>
          <a:xfrm>
            <a:off x="2676000" y="1083157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Conclusions and Future works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4AD0B18-7870-5741-A528-87EADF9DF577}"/>
              </a:ext>
            </a:extLst>
          </p:cNvPr>
          <p:cNvSpPr/>
          <p:nvPr/>
        </p:nvSpPr>
        <p:spPr>
          <a:xfrm>
            <a:off x="586740" y="2209800"/>
            <a:ext cx="10763102" cy="157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Applicability of the Algorand Blockchain on low-power devices was demonstrated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STMicroelectronics device is suitable for joining the Algorand network and capable of publishing transactions to the Algorand Blockchain in a few seconds and running some of its functions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F9C5AFD-8986-DB46-91C2-D8D4ABFF01F1}"/>
              </a:ext>
            </a:extLst>
          </p:cNvPr>
          <p:cNvSpPr/>
          <p:nvPr/>
        </p:nvSpPr>
        <p:spPr>
          <a:xfrm>
            <a:off x="596586" y="3657600"/>
            <a:ext cx="10757214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among the exploitation of various Blockchains on IoT low-power devices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interesting use cases that could exploit smart contracts for their purposes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Development of a basic C library for Algorand to be used on constrained low-cost                         devices based on MCU, like STMicroelectronics’ STM32 (Cortex-M Architecture)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Performance analysis on the Algorand MainNet Network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88FF27A-10D7-E742-B8F5-5EAF8C04349A}"/>
              </a:ext>
            </a:extLst>
          </p:cNvPr>
          <p:cNvSpPr/>
          <p:nvPr/>
        </p:nvSpPr>
        <p:spPr>
          <a:xfrm>
            <a:off x="586740" y="3556000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5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/>
          <p:nvPr/>
        </p:nvSpPr>
        <p:spPr>
          <a:xfrm>
            <a:off x="1739900" y="2057400"/>
            <a:ext cx="8712200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2667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Thanks for your attention!</a:t>
            </a:r>
            <a:endParaRPr sz="32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866900" y="4319163"/>
            <a:ext cx="84582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teodoro.montanaro@unisalento.it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ilaria.sergi@unisalento.it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salvatore.corvaglia@studenti.unisalento.it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luca.mainetti@unisalento.it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antonio.vilei@st.com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beatrice.rossi@st.com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andrea.palmieri@st.com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luigi.patrono@unisalento.it</a:t>
            </a:r>
            <a:endParaRPr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403902" y="2939705"/>
            <a:ext cx="938419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Montanaro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 Sergi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Corvaglia</a:t>
            </a:r>
            <a:r>
              <a:rPr lang="it-IT" sz="18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L. Mainetti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A. Vilei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 Rossi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A. Palmieri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L. Patrono</a:t>
            </a:r>
            <a:r>
              <a:rPr lang="it-IT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it-IT" sz="12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it-IT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</a:t>
            </a:r>
            <a:r>
              <a:rPr lang="it-IT" sz="1600" dirty="0">
                <a:latin typeface="Calibri"/>
                <a:ea typeface="Calibri"/>
                <a:cs typeface="Calibri"/>
                <a:sym typeface="Calibri"/>
              </a:rPr>
              <a:t>ment of Engineering for Innovation, University of Salento, Lecce, Italy</a:t>
            </a:r>
          </a:p>
          <a:p>
            <a:pPr lvl="0" algn="ctr"/>
            <a:r>
              <a:rPr lang="it-IT" sz="1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Research &amp; Applications (SRA), STMicroelectronics Lecce, Italy</a:t>
            </a:r>
            <a:endParaRPr lang="it-IT" sz="16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ctrTitle"/>
          </p:nvPr>
        </p:nvSpPr>
        <p:spPr>
          <a:xfrm>
            <a:off x="2676000" y="1083157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2060575" y="2074233"/>
            <a:ext cx="8070850" cy="284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2925" marR="0" lvl="0" indent="-5429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❑"/>
            </a:pPr>
            <a:r>
              <a:rPr lang="it-IT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Introduction</a:t>
            </a:r>
            <a:endParaRPr sz="1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542925" marR="0" lvl="0" indent="-5429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❑"/>
            </a:pPr>
            <a:r>
              <a:rPr lang="it-IT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State of the art</a:t>
            </a:r>
            <a:endParaRPr sz="1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542925" marR="0" lvl="0" indent="-5429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❑"/>
            </a:pPr>
            <a:r>
              <a:rPr lang="it-IT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Experiment design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2925" marR="0" lvl="0" indent="-5429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❑"/>
            </a:pPr>
            <a:r>
              <a:rPr lang="it-IT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Experimental results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2925" marR="0" lvl="0" indent="-5429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❑"/>
            </a:pPr>
            <a:r>
              <a:rPr lang="it-IT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Conclusions and future works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ctrTitle"/>
          </p:nvPr>
        </p:nvSpPr>
        <p:spPr>
          <a:xfrm>
            <a:off x="2676000" y="1083156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BC4B284-0AA5-5D43-BFC9-CBDE2D439182}"/>
              </a:ext>
            </a:extLst>
          </p:cNvPr>
          <p:cNvSpPr/>
          <p:nvPr/>
        </p:nvSpPr>
        <p:spPr>
          <a:xfrm>
            <a:off x="586740" y="2051223"/>
            <a:ext cx="10767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of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major challenges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faced in the exploitation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functionalities regards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need of protecting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all levels.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this aim, in recent years,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Distributed Ledger Technologies (DLT) and Blockchains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gaining momentum as solutions in such scenarios.</a:t>
            </a:r>
          </a:p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purposes of this work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Algorand Blockchain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been selected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performed activities due to its inclination towards the IoT domain.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ctrTitle"/>
          </p:nvPr>
        </p:nvSpPr>
        <p:spPr>
          <a:xfrm>
            <a:off x="2676000" y="1083156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BC4B284-0AA5-5D43-BFC9-CBDE2D439182}"/>
              </a:ext>
            </a:extLst>
          </p:cNvPr>
          <p:cNvSpPr/>
          <p:nvPr/>
        </p:nvSpPr>
        <p:spPr>
          <a:xfrm>
            <a:off x="586740" y="2246671"/>
            <a:ext cx="10767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of this work regards: </a:t>
            </a:r>
          </a:p>
          <a:p>
            <a:pPr algn="ctr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demonstrate, through designed and performed experiments, that it is possible to exploit 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Algorand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on two of the most common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embedded</a:t>
            </a:r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IoT devices without any modification in hardware or software.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97E8019-FF6C-4FA6-9D04-BFA85F3AAC45}"/>
              </a:ext>
            </a:extLst>
          </p:cNvPr>
          <p:cNvGrpSpPr/>
          <p:nvPr/>
        </p:nvGrpSpPr>
        <p:grpSpPr>
          <a:xfrm>
            <a:off x="1112330" y="3758503"/>
            <a:ext cx="3639933" cy="1999273"/>
            <a:chOff x="1112330" y="4081886"/>
            <a:chExt cx="3639933" cy="1999273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73909A5-D9BE-B745-8E50-E43DE407A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1" t="20390" r="17932" b="22590"/>
            <a:stretch/>
          </p:blipFill>
          <p:spPr>
            <a:xfrm>
              <a:off x="1112691" y="4081886"/>
              <a:ext cx="3639572" cy="1181769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9E0EB7F-20DF-4799-AC96-576277CC3A28}"/>
                </a:ext>
              </a:extLst>
            </p:cNvPr>
            <p:cNvSpPr txBox="1"/>
            <p:nvPr/>
          </p:nvSpPr>
          <p:spPr>
            <a:xfrm>
              <a:off x="1112330" y="5557939"/>
              <a:ext cx="16531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STMicroelectronics</a:t>
              </a:r>
            </a:p>
            <a:p>
              <a:pPr algn="ctr"/>
              <a:r>
                <a:rPr lang="en-US" sz="140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STM32MP157A-DK1 </a:t>
              </a:r>
              <a:endParaRPr lang="en-US" dirty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E47C995-E3FD-4CD7-A86B-9DB926F1549D}"/>
              </a:ext>
            </a:extLst>
          </p:cNvPr>
          <p:cNvGrpSpPr/>
          <p:nvPr/>
        </p:nvGrpSpPr>
        <p:grpSpPr>
          <a:xfrm>
            <a:off x="6940534" y="3749223"/>
            <a:ext cx="4071085" cy="2008553"/>
            <a:chOff x="6940534" y="4072606"/>
            <a:chExt cx="4071085" cy="2008553"/>
          </a:xfrm>
        </p:grpSpPr>
        <p:pic>
          <p:nvPicPr>
            <p:cNvPr id="10" name="Immagine 9" descr="Immagine che contiene elettronico, circuito&#10;&#10;Descrizione generata automaticamente">
              <a:extLst>
                <a:ext uri="{FF2B5EF4-FFF2-40B4-BE49-F238E27FC236}">
                  <a16:creationId xmlns:a16="http://schemas.microsoft.com/office/drawing/2014/main" id="{0C0805BF-1B4F-43A3-92F4-C4E4BD4C8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0534" y="4072606"/>
              <a:ext cx="1860510" cy="120032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29149910-20E9-432C-B7BE-7034AC3BB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17" t="20390" r="17932" b="22590"/>
            <a:stretch/>
          </p:blipFill>
          <p:spPr>
            <a:xfrm>
              <a:off x="9151108" y="4081886"/>
              <a:ext cx="1860511" cy="1181769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70794CC4-9668-44C0-87F1-A225D6C5FB6C}"/>
                </a:ext>
              </a:extLst>
            </p:cNvPr>
            <p:cNvSpPr txBox="1"/>
            <p:nvPr/>
          </p:nvSpPr>
          <p:spPr>
            <a:xfrm>
              <a:off x="7103271" y="5557939"/>
              <a:ext cx="16531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Raspberry Pi 4 Model B</a:t>
              </a:r>
              <a:endParaRPr lang="en-US" dirty="0"/>
            </a:p>
          </p:txBody>
        </p:sp>
      </p:grp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597C2B3-3B7B-499A-9329-50A92CE2E723}"/>
              </a:ext>
            </a:extLst>
          </p:cNvPr>
          <p:cNvCxnSpPr>
            <a:cxnSpLocks/>
          </p:cNvCxnSpPr>
          <p:nvPr/>
        </p:nvCxnSpPr>
        <p:spPr>
          <a:xfrm>
            <a:off x="5970270" y="3657602"/>
            <a:ext cx="0" cy="2185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4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2676000" y="1083157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/>
              <a:t>State of the art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490EDB8-4BAF-2A44-A73E-7FAFC21F7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" y="2235401"/>
            <a:ext cx="5957889" cy="372053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4B46F49-3AB3-0541-BA94-B7885A7B51D4}"/>
              </a:ext>
            </a:extLst>
          </p:cNvPr>
          <p:cNvSpPr/>
          <p:nvPr/>
        </p:nvSpPr>
        <p:spPr>
          <a:xfrm>
            <a:off x="6190109" y="1912247"/>
            <a:ext cx="5634038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existing works have already analyzed the applicability of some of the most spread blockchains on low-powered devices, but none of them is focused on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Algorand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technology.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Therefore, the state of the art was divided into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 parts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works proposing solutions to apply Blockchain to low-power IoT devices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works already exploiting                         Algorand in innovative                                     proposals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ctrTitle"/>
          </p:nvPr>
        </p:nvSpPr>
        <p:spPr>
          <a:xfrm>
            <a:off x="2676000" y="1083157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/>
              <a:t>Experiment design</a:t>
            </a:r>
            <a:endParaRPr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5B05A1A-74E7-4A6E-9CDF-DAEFA6707F53}"/>
              </a:ext>
            </a:extLst>
          </p:cNvPr>
          <p:cNvSpPr/>
          <p:nvPr/>
        </p:nvSpPr>
        <p:spPr>
          <a:xfrm>
            <a:off x="290511" y="2717811"/>
            <a:ext cx="563078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understand if the Algorand Blockchain can be exploited on a device, it is necessary to verify the fulfilment of the following essential steps: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 an Algorand node to let it be synchronized with the Network.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Perform Write and Read operations through the run Node.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EE5BB2-8041-4402-BEDD-A5D032C13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14" y="2280423"/>
            <a:ext cx="5356195" cy="296064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52E8D4F-A1A9-4E33-BFD0-797AF78658AB}"/>
              </a:ext>
            </a:extLst>
          </p:cNvPr>
          <p:cNvSpPr/>
          <p:nvPr/>
        </p:nvSpPr>
        <p:spPr>
          <a:xfrm>
            <a:off x="7747944" y="5615433"/>
            <a:ext cx="1868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Setup Topology</a:t>
            </a:r>
          </a:p>
        </p:txBody>
      </p:sp>
    </p:spTree>
    <p:extLst>
      <p:ext uri="{BB962C8B-B14F-4D97-AF65-F5344CB8AC3E}">
        <p14:creationId xmlns:p14="http://schemas.microsoft.com/office/powerpoint/2010/main" val="401964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ctrTitle"/>
          </p:nvPr>
        </p:nvSpPr>
        <p:spPr>
          <a:xfrm>
            <a:off x="2676000" y="1083157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/>
              <a:t>Experimental results</a:t>
            </a:r>
            <a:endParaRPr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5177A6-1E06-9A4B-8140-B6A4DB673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019280"/>
            <a:ext cx="5029200" cy="3897198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30ABA7-4473-2147-A9A0-D89A61F61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019280"/>
            <a:ext cx="5318529" cy="389719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256C9E6-633B-D64D-A276-3EE5456C31E1}"/>
              </a:ext>
            </a:extLst>
          </p:cNvPr>
          <p:cNvSpPr/>
          <p:nvPr/>
        </p:nvSpPr>
        <p:spPr>
          <a:xfrm>
            <a:off x="1068787" y="5912019"/>
            <a:ext cx="4065105" cy="97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</a:p>
          <a:p>
            <a:pPr marL="12700" algn="ctr">
              <a:lnSpc>
                <a:spcPts val="2280"/>
              </a:lnSpc>
              <a:spcBef>
                <a:spcPts val="95"/>
              </a:spcBef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D96963-C7D6-E545-9033-7A955BB9F8FF}"/>
              </a:ext>
            </a:extLst>
          </p:cNvPr>
          <p:cNvSpPr/>
          <p:nvPr/>
        </p:nvSpPr>
        <p:spPr>
          <a:xfrm>
            <a:off x="6268032" y="5912019"/>
            <a:ext cx="4551409" cy="69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Atomic Transfer</a:t>
            </a:r>
          </a:p>
          <a:p>
            <a:pPr marL="12700" algn="ctr">
              <a:lnSpc>
                <a:spcPts val="2280"/>
              </a:lnSpc>
              <a:spcBef>
                <a:spcPts val="95"/>
              </a:spcBef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ctrTitle"/>
          </p:nvPr>
        </p:nvSpPr>
        <p:spPr>
          <a:xfrm>
            <a:off x="2676000" y="1083157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/>
              <a:t>Experimental results</a:t>
            </a:r>
            <a:endParaRPr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D720FA-7E57-DC4E-AA9F-0C243E95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019280"/>
            <a:ext cx="5029200" cy="3667848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B6B496-4A23-9E4C-90CA-345FDF3C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19280"/>
            <a:ext cx="5396057" cy="366784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67E1F70-FECC-E649-A2ED-1018FCBC4EC2}"/>
              </a:ext>
            </a:extLst>
          </p:cNvPr>
          <p:cNvSpPr/>
          <p:nvPr/>
        </p:nvSpPr>
        <p:spPr>
          <a:xfrm>
            <a:off x="1068787" y="5912019"/>
            <a:ext cx="4065105" cy="676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ASA</a:t>
            </a:r>
          </a:p>
          <a:p>
            <a:pPr marL="12700" algn="ctr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D64C8CF-B00E-B446-BF22-3037F2CE6114}"/>
              </a:ext>
            </a:extLst>
          </p:cNvPr>
          <p:cNvSpPr/>
          <p:nvPr/>
        </p:nvSpPr>
        <p:spPr>
          <a:xfrm>
            <a:off x="7053851" y="5912019"/>
            <a:ext cx="3147423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6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ctrTitle"/>
          </p:nvPr>
        </p:nvSpPr>
        <p:spPr>
          <a:xfrm>
            <a:off x="2676000" y="1083157"/>
            <a:ext cx="684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it-IT" b="1" dirty="0"/>
              <a:t>Experimental results</a:t>
            </a:r>
            <a:endParaRPr b="1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4C365A-2021-E347-B5F7-F5D348835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" y="1898063"/>
            <a:ext cx="10225923" cy="40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5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568</Words>
  <Application>Microsoft Macintosh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Calibri</vt:lpstr>
      <vt:lpstr>Arial</vt:lpstr>
      <vt:lpstr>Noto Sans Symbols</vt:lpstr>
      <vt:lpstr>Calisto MT</vt:lpstr>
      <vt:lpstr>Comic Sans MS</vt:lpstr>
      <vt:lpstr>Tema di Office</vt:lpstr>
      <vt:lpstr>Personalizza struttura</vt:lpstr>
      <vt:lpstr>Presentazione standard di PowerPoint</vt:lpstr>
      <vt:lpstr>Roadmap</vt:lpstr>
      <vt:lpstr>Introduction</vt:lpstr>
      <vt:lpstr>Introduction</vt:lpstr>
      <vt:lpstr>State of the art</vt:lpstr>
      <vt:lpstr>Experiment design</vt:lpstr>
      <vt:lpstr>Experimental results</vt:lpstr>
      <vt:lpstr>Experimental results</vt:lpstr>
      <vt:lpstr>Experimental results</vt:lpstr>
      <vt:lpstr>Conclusions and Future works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Teo2</dc:creator>
  <cp:lastModifiedBy>Salvatore Corvaglia</cp:lastModifiedBy>
  <cp:revision>157</cp:revision>
  <dcterms:modified xsi:type="dcterms:W3CDTF">2021-09-09T12:56:17Z</dcterms:modified>
</cp:coreProperties>
</file>