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5.jpg" ContentType="image/png"/>
  <Override PartName="/ppt/media/image16.jpg" ContentType="image/png"/>
  <Override PartName="/ppt/notesSlides/notesSlide11.xml" ContentType="application/vnd.openxmlformats-officedocument.presentationml.notesSlide+xml"/>
  <Override PartName="/ppt/media/image17.jpg" ContentType="image/png"/>
  <Override PartName="/ppt/media/image18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96" r:id="rId4"/>
    <p:sldId id="290" r:id="rId5"/>
    <p:sldId id="275" r:id="rId6"/>
    <p:sldId id="261" r:id="rId7"/>
    <p:sldId id="266" r:id="rId8"/>
    <p:sldId id="293" r:id="rId9"/>
    <p:sldId id="269" r:id="rId10"/>
    <p:sldId id="281" r:id="rId11"/>
    <p:sldId id="282" r:id="rId12"/>
    <p:sldId id="283" r:id="rId13"/>
    <p:sldId id="286" r:id="rId14"/>
    <p:sldId id="285" r:id="rId15"/>
    <p:sldId id="287" r:id="rId16"/>
    <p:sldId id="288" r:id="rId17"/>
    <p:sldId id="295" r:id="rId18"/>
    <p:sldId id="260" r:id="rId19"/>
    <p:sldId id="259" r:id="rId20"/>
    <p:sldId id="258" r:id="rId21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/>
    <p:restoredTop sz="94570"/>
  </p:normalViewPr>
  <p:slideViewPr>
    <p:cSldViewPr>
      <p:cViewPr varScale="1">
        <p:scale>
          <a:sx n="108" d="100"/>
          <a:sy n="108" d="100"/>
        </p:scale>
        <p:origin x="112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30835-DB3F-004B-A4B3-8E86B05A182C}" type="datetimeFigureOut">
              <a:rPr lang="it-IT" smtClean="0"/>
              <a:t>27/05/21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9A4E-3117-BD48-9E98-BE6F77BC3D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14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617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235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46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27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26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58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852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25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630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852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8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366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27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18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716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511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477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373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41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9A4E-3117-BD48-9E98-BE6F77BC3D1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44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1172" y="1325372"/>
            <a:ext cx="408965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"/>
              <a:t>@salvatorecorvo 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01/02/21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2C79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2C79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"/>
              <a:t>@salvatorecorvo 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01/02/21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2C79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"/>
              <a:t>@salvatorecorvo </a:t>
            </a:r>
            <a:endParaRPr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01/02/21</a:t>
            </a: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60073" y="749045"/>
            <a:ext cx="932815" cy="6109970"/>
          </a:xfrm>
          <a:custGeom>
            <a:avLst/>
            <a:gdLst/>
            <a:ahLst/>
            <a:cxnLst/>
            <a:rect l="l" t="t" r="r" b="b"/>
            <a:pathLst>
              <a:path w="932815" h="6109970">
                <a:moveTo>
                  <a:pt x="932815" y="0"/>
                </a:moveTo>
                <a:lnTo>
                  <a:pt x="0" y="6109854"/>
                </a:lnTo>
              </a:path>
            </a:pathLst>
          </a:custGeom>
          <a:ln w="38100">
            <a:solidFill>
              <a:srgbClr val="D900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519154" y="761"/>
            <a:ext cx="526415" cy="6858000"/>
          </a:xfrm>
          <a:custGeom>
            <a:avLst/>
            <a:gdLst/>
            <a:ahLst/>
            <a:cxnLst/>
            <a:rect l="l" t="t" r="r" b="b"/>
            <a:pathLst>
              <a:path w="526415" h="6858000">
                <a:moveTo>
                  <a:pt x="0" y="0"/>
                </a:moveTo>
                <a:lnTo>
                  <a:pt x="526415" y="6857999"/>
                </a:lnTo>
              </a:path>
            </a:pathLst>
          </a:custGeom>
          <a:ln w="38100">
            <a:solidFill>
              <a:srgbClr val="E05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761"/>
            <a:ext cx="445134" cy="1706245"/>
          </a:xfrm>
          <a:custGeom>
            <a:avLst/>
            <a:gdLst/>
            <a:ahLst/>
            <a:cxnLst/>
            <a:rect l="l" t="t" r="r" b="b"/>
            <a:pathLst>
              <a:path w="445134" h="1706245">
                <a:moveTo>
                  <a:pt x="444754" y="0"/>
                </a:moveTo>
                <a:lnTo>
                  <a:pt x="0" y="1705737"/>
                </a:lnTo>
              </a:path>
            </a:pathLst>
          </a:custGeom>
          <a:ln w="38099">
            <a:solidFill>
              <a:srgbClr val="9F0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2C79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"/>
              <a:t>@salvatorecorvo </a:t>
            </a:r>
            <a:endParaRPr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01/02/21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"/>
              <a:t>@salvatorecorvo </a:t>
            </a:r>
            <a:endParaRPr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01/02/21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60073" y="749045"/>
            <a:ext cx="932815" cy="6109970"/>
          </a:xfrm>
          <a:custGeom>
            <a:avLst/>
            <a:gdLst/>
            <a:ahLst/>
            <a:cxnLst/>
            <a:rect l="l" t="t" r="r" b="b"/>
            <a:pathLst>
              <a:path w="932815" h="6109970">
                <a:moveTo>
                  <a:pt x="932815" y="0"/>
                </a:moveTo>
                <a:lnTo>
                  <a:pt x="0" y="6109854"/>
                </a:lnTo>
              </a:path>
            </a:pathLst>
          </a:custGeom>
          <a:ln w="38100">
            <a:solidFill>
              <a:srgbClr val="D900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519154" y="761"/>
            <a:ext cx="526415" cy="6858000"/>
          </a:xfrm>
          <a:custGeom>
            <a:avLst/>
            <a:gdLst/>
            <a:ahLst/>
            <a:cxnLst/>
            <a:rect l="l" t="t" r="r" b="b"/>
            <a:pathLst>
              <a:path w="526415" h="6858000">
                <a:moveTo>
                  <a:pt x="0" y="0"/>
                </a:moveTo>
                <a:lnTo>
                  <a:pt x="526415" y="6857999"/>
                </a:lnTo>
              </a:path>
            </a:pathLst>
          </a:custGeom>
          <a:ln w="38100">
            <a:solidFill>
              <a:srgbClr val="E05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761"/>
            <a:ext cx="445134" cy="1706245"/>
          </a:xfrm>
          <a:custGeom>
            <a:avLst/>
            <a:gdLst/>
            <a:ahLst/>
            <a:cxnLst/>
            <a:rect l="l" t="t" r="r" b="b"/>
            <a:pathLst>
              <a:path w="445134" h="1706245">
                <a:moveTo>
                  <a:pt x="444754" y="0"/>
                </a:moveTo>
                <a:lnTo>
                  <a:pt x="0" y="1705737"/>
                </a:lnTo>
              </a:path>
            </a:pathLst>
          </a:custGeom>
          <a:ln w="38099">
            <a:solidFill>
              <a:srgbClr val="9F00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339071" y="208788"/>
            <a:ext cx="1920239" cy="539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9728" y="6539483"/>
            <a:ext cx="224028" cy="2240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526" y="1194308"/>
            <a:ext cx="5299075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2C79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2097" y="2046223"/>
            <a:ext cx="9121775" cy="222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2C79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5602" y="6548597"/>
            <a:ext cx="889000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"/>
              <a:t>@salvatorecorvo 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01/02/21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3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3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7">
            <a:extLst>
              <a:ext uri="{FF2B5EF4-FFF2-40B4-BE49-F238E27FC236}">
                <a16:creationId xmlns:a16="http://schemas.microsoft.com/office/drawing/2014/main" id="{588F1FDC-D9C7-4844-8E6D-3831B171AB62}"/>
              </a:ext>
            </a:extLst>
          </p:cNvPr>
          <p:cNvSpPr txBox="1"/>
          <p:nvPr/>
        </p:nvSpPr>
        <p:spPr>
          <a:xfrm>
            <a:off x="1063752" y="4250182"/>
            <a:ext cx="2411095" cy="89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5" dirty="0">
                <a:latin typeface="Calisto MT" panose="02040603050505030304" pitchFamily="18" charset="77"/>
                <a:cs typeface="Times New Roman"/>
              </a:rPr>
              <a:t>Supervisor</a:t>
            </a:r>
            <a:r>
              <a:rPr lang="it-IT" sz="2000" spc="-5" dirty="0">
                <a:latin typeface="Calisto MT" panose="02040603050505030304" pitchFamily="18" charset="77"/>
                <a:cs typeface="Times New Roman"/>
              </a:rPr>
              <a:t>s</a:t>
            </a:r>
            <a:r>
              <a:rPr sz="2000" spc="-5" dirty="0">
                <a:latin typeface="Calisto MT" panose="02040603050505030304" pitchFamily="18" charset="77"/>
                <a:cs typeface="Times New Roman"/>
              </a:rPr>
              <a:t>:</a:t>
            </a:r>
            <a:endParaRPr sz="2000" dirty="0">
              <a:latin typeface="Calisto MT" panose="02040603050505030304" pitchFamily="18" charset="77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-10" dirty="0">
                <a:latin typeface="Calisto MT" panose="02040603050505030304" pitchFamily="18" charset="77"/>
                <a:cs typeface="Times New Roman"/>
              </a:rPr>
              <a:t>Prof.</a:t>
            </a:r>
            <a:r>
              <a:rPr sz="2000" b="1" spc="-15" dirty="0">
                <a:latin typeface="Calisto MT" panose="02040603050505030304" pitchFamily="18" charset="77"/>
                <a:cs typeface="Times New Roman"/>
              </a:rPr>
              <a:t> </a:t>
            </a:r>
            <a:r>
              <a:rPr lang="it-IT" sz="2000" b="1" spc="-5" dirty="0">
                <a:latin typeface="Calisto MT" panose="02040603050505030304" pitchFamily="18" charset="77"/>
                <a:cs typeface="Times New Roman"/>
              </a:rPr>
              <a:t>Luigi Patrono</a:t>
            </a:r>
          </a:p>
          <a:p>
            <a:pPr marL="12700">
              <a:lnSpc>
                <a:spcPts val="2280"/>
              </a:lnSpc>
            </a:pPr>
            <a:r>
              <a:rPr lang="it-IT" sz="2000" b="1" spc="-5" dirty="0">
                <a:latin typeface="Calisto MT" panose="02040603050505030304" pitchFamily="18" charset="77"/>
                <a:cs typeface="Times New Roman"/>
              </a:rPr>
              <a:t>Prof. Luca Mainetti</a:t>
            </a:r>
            <a:endParaRPr sz="2000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61466130-A71A-1E4B-8F88-54BF6D3798DB}"/>
              </a:ext>
            </a:extLst>
          </p:cNvPr>
          <p:cNvSpPr txBox="1"/>
          <p:nvPr/>
        </p:nvSpPr>
        <p:spPr>
          <a:xfrm>
            <a:off x="1062226" y="5303773"/>
            <a:ext cx="2937765" cy="89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spc="-5" dirty="0">
                <a:latin typeface="Calisto MT" panose="02040603050505030304" pitchFamily="18" charset="77"/>
                <a:cs typeface="Times New Roman"/>
              </a:rPr>
              <a:t>Co-</a:t>
            </a:r>
            <a:r>
              <a:rPr lang="it-IT" sz="2000" spc="-5" dirty="0">
                <a:latin typeface="Calisto MT" panose="02040603050505030304" pitchFamily="18" charset="77"/>
                <a:cs typeface="Times New Roman"/>
              </a:rPr>
              <a:t>s</a:t>
            </a:r>
            <a:r>
              <a:rPr sz="2000" spc="-5" dirty="0">
                <a:latin typeface="Calisto MT" panose="02040603050505030304" pitchFamily="18" charset="77"/>
                <a:cs typeface="Times New Roman"/>
              </a:rPr>
              <a:t>upervisor</a:t>
            </a:r>
            <a:r>
              <a:rPr lang="it-IT" sz="2000" spc="-5" dirty="0">
                <a:latin typeface="Calisto MT" panose="02040603050505030304" pitchFamily="18" charset="77"/>
                <a:cs typeface="Times New Roman"/>
              </a:rPr>
              <a:t>s</a:t>
            </a:r>
            <a:r>
              <a:rPr sz="2000" spc="-5" dirty="0">
                <a:latin typeface="Calisto MT" panose="02040603050505030304" pitchFamily="18" charset="77"/>
                <a:cs typeface="Times New Roman"/>
              </a:rPr>
              <a:t>:</a:t>
            </a:r>
            <a:endParaRPr sz="2000" dirty="0">
              <a:latin typeface="Calisto MT" panose="02040603050505030304" pitchFamily="18" charset="77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latin typeface="Calisto MT" panose="02040603050505030304" pitchFamily="18" charset="77"/>
                <a:cs typeface="Times New Roman"/>
              </a:rPr>
              <a:t>Eng. </a:t>
            </a:r>
            <a:r>
              <a:rPr lang="it-IT" sz="2000" b="1" spc="-5" dirty="0">
                <a:latin typeface="Calisto MT" panose="02040603050505030304" pitchFamily="18" charset="77"/>
                <a:cs typeface="Times New Roman"/>
              </a:rPr>
              <a:t>Antonio Vilei</a:t>
            </a:r>
          </a:p>
          <a:p>
            <a:pPr marL="12700">
              <a:lnSpc>
                <a:spcPts val="2280"/>
              </a:lnSpc>
            </a:pPr>
            <a:r>
              <a:rPr lang="it-IT" sz="2000" b="1" spc="-5" dirty="0">
                <a:latin typeface="Calisto MT" panose="02040603050505030304" pitchFamily="18" charset="77"/>
                <a:cs typeface="Times New Roman"/>
              </a:rPr>
              <a:t>Eng. Teodoro Montanaro</a:t>
            </a:r>
            <a:endParaRPr sz="2900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185C022D-72C6-9A4B-AE75-28F7304F6AA6}"/>
              </a:ext>
            </a:extLst>
          </p:cNvPr>
          <p:cNvSpPr txBox="1"/>
          <p:nvPr/>
        </p:nvSpPr>
        <p:spPr>
          <a:xfrm>
            <a:off x="7696200" y="4930139"/>
            <a:ext cx="324256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listo MT" panose="02040603050505030304" pitchFamily="18" charset="77"/>
                <a:cs typeface="Times New Roman"/>
              </a:rPr>
              <a:t>Student:</a:t>
            </a:r>
            <a:r>
              <a:rPr sz="2000" spc="-15" dirty="0">
                <a:latin typeface="Calisto MT" panose="02040603050505030304" pitchFamily="18" charset="77"/>
                <a:cs typeface="Times New Roman"/>
              </a:rPr>
              <a:t> </a:t>
            </a:r>
            <a:r>
              <a:rPr lang="it-IT" sz="2000" b="1" spc="-5" dirty="0">
                <a:latin typeface="Calisto MT" panose="02040603050505030304" pitchFamily="18" charset="77"/>
                <a:cs typeface="Times New Roman"/>
              </a:rPr>
              <a:t>Salvatore Corvaglia</a:t>
            </a:r>
            <a:endParaRPr sz="2000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08D5ACA6-545B-F143-BAAD-25037B525C48}"/>
              </a:ext>
            </a:extLst>
          </p:cNvPr>
          <p:cNvSpPr txBox="1">
            <a:spLocks/>
          </p:cNvSpPr>
          <p:nvPr/>
        </p:nvSpPr>
        <p:spPr>
          <a:xfrm>
            <a:off x="2736977" y="1929384"/>
            <a:ext cx="67180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sto MT"/>
                <a:ea typeface="+mj-ea"/>
                <a:cs typeface="Calisto MT"/>
              </a:defRPr>
            </a:lvl1pPr>
          </a:lstStyle>
          <a:p>
            <a:pPr marL="12700" marR="5080" indent="591185">
              <a:lnSpc>
                <a:spcPts val="2590"/>
              </a:lnSpc>
              <a:spcBef>
                <a:spcPts val="425"/>
              </a:spcBef>
            </a:pPr>
            <a:r>
              <a:rPr lang="it-IT" kern="0" spc="5" dirty="0">
                <a:latin typeface="Calisto MT" panose="02040603050505030304" pitchFamily="18" charset="77"/>
              </a:rPr>
              <a:t>Department </a:t>
            </a:r>
            <a:r>
              <a:rPr lang="it-IT" kern="0" dirty="0">
                <a:latin typeface="Calisto MT" panose="02040603050505030304" pitchFamily="18" charset="77"/>
              </a:rPr>
              <a:t>of</a:t>
            </a:r>
            <a:r>
              <a:rPr lang="it-IT" kern="0" spc="5" dirty="0">
                <a:latin typeface="Calisto MT" panose="02040603050505030304" pitchFamily="18" charset="77"/>
              </a:rPr>
              <a:t> </a:t>
            </a:r>
            <a:r>
              <a:rPr lang="it-IT" kern="0" dirty="0">
                <a:latin typeface="Calisto MT" panose="02040603050505030304" pitchFamily="18" charset="77"/>
              </a:rPr>
              <a:t>Engineering for </a:t>
            </a:r>
            <a:r>
              <a:rPr lang="it-IT" kern="0" spc="-20" dirty="0">
                <a:latin typeface="Calisto MT" panose="02040603050505030304" pitchFamily="18" charset="77"/>
              </a:rPr>
              <a:t>Innovation </a:t>
            </a:r>
            <a:r>
              <a:rPr lang="it-IT" kern="0" spc="-15" dirty="0">
                <a:latin typeface="Calisto MT" panose="02040603050505030304" pitchFamily="18" charset="77"/>
              </a:rPr>
              <a:t> </a:t>
            </a:r>
            <a:r>
              <a:rPr lang="it-IT" kern="0" spc="-5" dirty="0">
                <a:latin typeface="Calisto MT" panose="02040603050505030304" pitchFamily="18" charset="77"/>
              </a:rPr>
              <a:t>Master</a:t>
            </a:r>
            <a:r>
              <a:rPr lang="it-IT" kern="0" spc="-20" dirty="0">
                <a:latin typeface="Calisto MT" panose="02040603050505030304" pitchFamily="18" charset="77"/>
              </a:rPr>
              <a:t> </a:t>
            </a:r>
            <a:r>
              <a:rPr lang="it-IT" kern="0" dirty="0">
                <a:latin typeface="Calisto MT" panose="02040603050505030304" pitchFamily="18" charset="77"/>
              </a:rPr>
              <a:t>of</a:t>
            </a:r>
            <a:r>
              <a:rPr lang="it-IT" kern="0" spc="235" dirty="0">
                <a:latin typeface="Calisto MT" panose="02040603050505030304" pitchFamily="18" charset="77"/>
              </a:rPr>
              <a:t> </a:t>
            </a:r>
            <a:r>
              <a:rPr lang="it-IT" kern="0" dirty="0">
                <a:latin typeface="Calisto MT" panose="02040603050505030304" pitchFamily="18" charset="77"/>
              </a:rPr>
              <a:t>Science</a:t>
            </a:r>
            <a:r>
              <a:rPr lang="it-IT" kern="0" spc="-15" dirty="0">
                <a:latin typeface="Calisto MT" panose="02040603050505030304" pitchFamily="18" charset="77"/>
              </a:rPr>
              <a:t> </a:t>
            </a:r>
            <a:r>
              <a:rPr lang="it-IT" kern="0" spc="5" dirty="0">
                <a:latin typeface="Calisto MT" panose="02040603050505030304" pitchFamily="18" charset="77"/>
              </a:rPr>
              <a:t>Degree</a:t>
            </a:r>
            <a:r>
              <a:rPr lang="it-IT" kern="0" spc="-15" dirty="0">
                <a:latin typeface="Calisto MT" panose="02040603050505030304" pitchFamily="18" charset="77"/>
              </a:rPr>
              <a:t> </a:t>
            </a:r>
            <a:r>
              <a:rPr lang="it-IT" kern="0" dirty="0">
                <a:latin typeface="Calisto MT" panose="02040603050505030304" pitchFamily="18" charset="77"/>
              </a:rPr>
              <a:t>in</a:t>
            </a:r>
            <a:r>
              <a:rPr lang="it-IT" kern="0" spc="-10" dirty="0">
                <a:latin typeface="Calisto MT" panose="02040603050505030304" pitchFamily="18" charset="77"/>
              </a:rPr>
              <a:t> </a:t>
            </a:r>
            <a:r>
              <a:rPr lang="it-IT" kern="0" dirty="0">
                <a:latin typeface="Calisto MT" panose="02040603050505030304" pitchFamily="18" charset="77"/>
              </a:rPr>
              <a:t>Computer</a:t>
            </a:r>
            <a:r>
              <a:rPr lang="it-IT" kern="0" spc="-15" dirty="0">
                <a:latin typeface="Calisto MT" panose="02040603050505030304" pitchFamily="18" charset="77"/>
              </a:rPr>
              <a:t> </a:t>
            </a:r>
            <a:r>
              <a:rPr lang="it-IT" kern="0" dirty="0">
                <a:latin typeface="Calisto MT" panose="02040603050505030304" pitchFamily="18" charset="77"/>
              </a:rPr>
              <a:t>Engineering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1A1DF0C5-0B75-BA42-8D5C-842D3B46C22E}"/>
              </a:ext>
            </a:extLst>
          </p:cNvPr>
          <p:cNvSpPr/>
          <p:nvPr/>
        </p:nvSpPr>
        <p:spPr>
          <a:xfrm>
            <a:off x="1251585" y="2694051"/>
            <a:ext cx="9749155" cy="0"/>
          </a:xfrm>
          <a:custGeom>
            <a:avLst/>
            <a:gdLst/>
            <a:ahLst/>
            <a:cxnLst/>
            <a:rect l="l" t="t" r="r" b="b"/>
            <a:pathLst>
              <a:path w="9749155">
                <a:moveTo>
                  <a:pt x="0" y="0"/>
                </a:moveTo>
                <a:lnTo>
                  <a:pt x="9749155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listo MT" panose="02040603050505030304" pitchFamily="18" charset="77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380BFA58-BA3C-6C41-92D7-FB8F3F55D811}"/>
              </a:ext>
            </a:extLst>
          </p:cNvPr>
          <p:cNvSpPr txBox="1">
            <a:spLocks/>
          </p:cNvSpPr>
          <p:nvPr/>
        </p:nvSpPr>
        <p:spPr>
          <a:xfrm>
            <a:off x="1476373" y="2918408"/>
            <a:ext cx="9239251" cy="97783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sto MT"/>
                <a:ea typeface="+mj-ea"/>
                <a:cs typeface="Calisto MT"/>
              </a:defRPr>
            </a:lvl1pPr>
          </a:lstStyle>
          <a:p>
            <a:pPr marL="12700" marR="5080" indent="591185" algn="ctr">
              <a:spcBef>
                <a:spcPts val="425"/>
              </a:spcBef>
            </a:pPr>
            <a:r>
              <a:rPr lang="it-IT" sz="3000" b="1" kern="0" dirty="0">
                <a:latin typeface="Calisto MT" panose="02040603050505030304" pitchFamily="18" charset="77"/>
              </a:rPr>
              <a:t>Performance Analysis of the Algorand Technology on low-power devices based on STM32 MPU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32106CC5-C2BB-C645-B42B-8EF138E5F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17949AE-754D-BC44-B278-3C3778F32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775E081E-8D0D-2C44-86FB-B4C8411AE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24" name="object 5">
            <a:extLst>
              <a:ext uri="{FF2B5EF4-FFF2-40B4-BE49-F238E27FC236}">
                <a16:creationId xmlns:a16="http://schemas.microsoft.com/office/drawing/2014/main" id="{54124DC0-71D4-9A4B-939A-DCF2549F509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5" name="object 8">
            <a:extLst>
              <a:ext uri="{FF2B5EF4-FFF2-40B4-BE49-F238E27FC236}">
                <a16:creationId xmlns:a16="http://schemas.microsoft.com/office/drawing/2014/main" id="{375D94D3-9B07-ED4D-B82C-7DFFDB150D93}"/>
              </a:ext>
            </a:extLst>
          </p:cNvPr>
          <p:cNvSpPr txBox="1"/>
          <p:nvPr/>
        </p:nvSpPr>
        <p:spPr>
          <a:xfrm>
            <a:off x="4550917" y="6369351"/>
            <a:ext cx="293776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2000" spc="-5" dirty="0">
                <a:latin typeface="Calisto MT" panose="02040603050505030304" pitchFamily="18" charset="77"/>
                <a:cs typeface="Times New Roman"/>
              </a:rPr>
              <a:t>Academic Year 2019/2020</a:t>
            </a:r>
            <a:endParaRPr sz="2000" dirty="0">
              <a:latin typeface="Calisto MT" panose="02040603050505030304" pitchFamily="18" charset="77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6080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spc="-5" dirty="0">
                <a:latin typeface="Calisto MT" panose="02040603050505030304" pitchFamily="18" charset="77"/>
                <a:cs typeface="Times New Roman"/>
              </a:rPr>
              <a:t>STM32MP157A-DK1 </a:t>
            </a:r>
            <a:r>
              <a:rPr lang="it-IT" sz="3600" kern="0" spc="-5" dirty="0">
                <a:latin typeface="Calisto MT" panose="02040603050505030304" pitchFamily="18" charset="77"/>
                <a:cs typeface="Times New Roman"/>
              </a:rPr>
              <a:t>R</a:t>
            </a:r>
            <a:r>
              <a:rPr lang="it-IT" sz="3600" kern="0" dirty="0">
                <a:latin typeface="Calisto MT" panose="02040603050505030304" pitchFamily="18" charset="77"/>
              </a:rPr>
              <a:t>esults</a:t>
            </a:r>
            <a:endParaRPr lang="it-IT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B581111-0CC3-F84A-9FDB-6EE4DE25E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590800"/>
            <a:ext cx="5029200" cy="3897198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C93C0D-69E9-3B4B-BB61-11449A4BD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2590800"/>
            <a:ext cx="5318529" cy="389719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A9C0AFD-E2E5-DE4C-AD64-4A5200BC78AA}"/>
              </a:ext>
            </a:extLst>
          </p:cNvPr>
          <p:cNvSpPr/>
          <p:nvPr/>
        </p:nvSpPr>
        <p:spPr>
          <a:xfrm>
            <a:off x="493816" y="2069773"/>
            <a:ext cx="2743200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Write and read operations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8DD4268-3CA8-4341-AEBB-4E6D42550E60}"/>
              </a:ext>
            </a:extLst>
          </p:cNvPr>
          <p:cNvSpPr/>
          <p:nvPr/>
        </p:nvSpPr>
        <p:spPr>
          <a:xfrm>
            <a:off x="1268895" y="6473359"/>
            <a:ext cx="3664889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STM32MP157A-DK1 Transaction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D7933BE-FE07-0445-8BDB-F2921F530EB7}"/>
              </a:ext>
            </a:extLst>
          </p:cNvPr>
          <p:cNvSpPr/>
          <p:nvPr/>
        </p:nvSpPr>
        <p:spPr>
          <a:xfrm>
            <a:off x="6501672" y="6468457"/>
            <a:ext cx="4049982" cy="676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STM32MP157A-DK1 Atomic Transfer</a:t>
            </a:r>
          </a:p>
          <a:p>
            <a:pPr marL="12700" algn="ctr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15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608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spc="-5" dirty="0">
                <a:latin typeface="Calisto MT" panose="02040603050505030304" pitchFamily="18" charset="77"/>
                <a:cs typeface="Times New Roman"/>
              </a:rPr>
              <a:t>STM32MP157A-DK1 </a:t>
            </a:r>
            <a:r>
              <a:rPr lang="it-IT" sz="3600" kern="0" dirty="0">
                <a:latin typeface="Calisto MT" panose="02040603050505030304" pitchFamily="18" charset="77"/>
              </a:rPr>
              <a:t>Results</a:t>
            </a:r>
            <a:endParaRPr lang="it-IT" sz="3600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E6FF28-04BA-E248-BE07-FB8260FAF2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590800"/>
            <a:ext cx="5029200" cy="366784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6EE8C6-70C3-9E4F-8E91-93A118053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0"/>
            <a:ext cx="5396057" cy="366784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02DF789-53A0-074E-BC99-82787962D9E1}"/>
              </a:ext>
            </a:extLst>
          </p:cNvPr>
          <p:cNvSpPr/>
          <p:nvPr/>
        </p:nvSpPr>
        <p:spPr>
          <a:xfrm>
            <a:off x="493816" y="2069773"/>
            <a:ext cx="2743200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Write and read operations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C3C8C1-B154-014E-AC19-EF156E066B3B}"/>
              </a:ext>
            </a:extLst>
          </p:cNvPr>
          <p:cNvSpPr/>
          <p:nvPr/>
        </p:nvSpPr>
        <p:spPr>
          <a:xfrm>
            <a:off x="1068787" y="6340646"/>
            <a:ext cx="4065105" cy="676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STMicroelectronics ASA</a:t>
            </a:r>
          </a:p>
          <a:p>
            <a:pPr marL="12700" algn="ctr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0F0EE1F-EFE8-184A-8DC6-932E03F8655D}"/>
              </a:ext>
            </a:extLst>
          </p:cNvPr>
          <p:cNvSpPr/>
          <p:nvPr/>
        </p:nvSpPr>
        <p:spPr>
          <a:xfrm>
            <a:off x="7053852" y="6340646"/>
            <a:ext cx="3023152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Key Registration Transaction</a:t>
            </a:r>
          </a:p>
        </p:txBody>
      </p:sp>
    </p:spTree>
    <p:extLst>
      <p:ext uri="{BB962C8B-B14F-4D97-AF65-F5344CB8AC3E}">
        <p14:creationId xmlns:p14="http://schemas.microsoft.com/office/powerpoint/2010/main" val="366986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608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spc="-5" dirty="0">
                <a:latin typeface="Calisto MT" panose="02040603050505030304" pitchFamily="18" charset="77"/>
                <a:cs typeface="Times New Roman"/>
              </a:rPr>
              <a:t>STM32MP157A-DK1 </a:t>
            </a:r>
            <a:r>
              <a:rPr lang="it-IT" sz="3600" kern="0" dirty="0">
                <a:latin typeface="Calisto MT" panose="02040603050505030304" pitchFamily="18" charset="77"/>
              </a:rPr>
              <a:t>Results</a:t>
            </a:r>
            <a:endParaRPr lang="it-IT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71086A-CA1D-1B4D-AC34-2E45DB7F37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703732"/>
            <a:ext cx="5204460" cy="29389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44AB70F-91A9-6B4C-B90A-381655D039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3731"/>
            <a:ext cx="5238180" cy="293895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85C1EC2A-3F69-4940-B485-4133CD24A21D}"/>
              </a:ext>
            </a:extLst>
          </p:cNvPr>
          <p:cNvSpPr/>
          <p:nvPr/>
        </p:nvSpPr>
        <p:spPr>
          <a:xfrm>
            <a:off x="989192" y="5918229"/>
            <a:ext cx="4399555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Phase 1 STM32 node synchronization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59A1660-637F-134D-AFBF-FA82FBBBFC98}"/>
              </a:ext>
            </a:extLst>
          </p:cNvPr>
          <p:cNvSpPr/>
          <p:nvPr/>
        </p:nvSpPr>
        <p:spPr>
          <a:xfrm>
            <a:off x="6515312" y="5918229"/>
            <a:ext cx="4399555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Phase 2 STM32 node synchronization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312D1C-10AD-FB43-8E88-558000249966}"/>
              </a:ext>
            </a:extLst>
          </p:cNvPr>
          <p:cNvSpPr/>
          <p:nvPr/>
        </p:nvSpPr>
        <p:spPr>
          <a:xfrm>
            <a:off x="516731" y="2057400"/>
            <a:ext cx="2322616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18618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608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spc="-5" dirty="0">
                <a:latin typeface="Calisto MT" panose="02040603050505030304" pitchFamily="18" charset="77"/>
                <a:cs typeface="Times New Roman"/>
              </a:rPr>
              <a:t>STM32MP157A-DK1 </a:t>
            </a:r>
            <a:r>
              <a:rPr lang="it-IT" sz="3600" kern="0" dirty="0">
                <a:latin typeface="Calisto MT" panose="02040603050505030304" pitchFamily="18" charset="77"/>
              </a:rPr>
              <a:t>Results</a:t>
            </a:r>
            <a:endParaRPr lang="it-IT" sz="3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5C1EC2A-3F69-4940-B485-4133CD24A21D}"/>
              </a:ext>
            </a:extLst>
          </p:cNvPr>
          <p:cNvSpPr/>
          <p:nvPr/>
        </p:nvSpPr>
        <p:spPr>
          <a:xfrm>
            <a:off x="989192" y="5918229"/>
            <a:ext cx="4399555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Phase 3 STM32 node synchronization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59A1660-637F-134D-AFBF-FA82FBBBFC98}"/>
              </a:ext>
            </a:extLst>
          </p:cNvPr>
          <p:cNvSpPr/>
          <p:nvPr/>
        </p:nvSpPr>
        <p:spPr>
          <a:xfrm>
            <a:off x="6515312" y="5918229"/>
            <a:ext cx="4399555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Phase 4 STM32 node synchronization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3A24CE-8F20-C34B-A309-398E299B11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698269"/>
            <a:ext cx="5204460" cy="294053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B4B36EB-0DA0-A347-A7F2-6BED8D4DF8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8268"/>
            <a:ext cx="5195513" cy="2940531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C49BD4B-BAD2-C547-BE98-FA1C0AC118E1}"/>
              </a:ext>
            </a:extLst>
          </p:cNvPr>
          <p:cNvSpPr/>
          <p:nvPr/>
        </p:nvSpPr>
        <p:spPr>
          <a:xfrm>
            <a:off x="516731" y="2057400"/>
            <a:ext cx="2322616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36470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608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spc="-5" dirty="0">
                <a:latin typeface="Calisto MT" panose="02040603050505030304" pitchFamily="18" charset="77"/>
                <a:cs typeface="Times New Roman"/>
              </a:rPr>
              <a:t>STM32MP157A-DK1 </a:t>
            </a:r>
            <a:r>
              <a:rPr lang="it-IT" sz="3600" kern="0" dirty="0">
                <a:latin typeface="Calisto MT" panose="02040603050505030304" pitchFamily="18" charset="77"/>
              </a:rPr>
              <a:t>Results</a:t>
            </a:r>
            <a:endParaRPr lang="it-IT" sz="36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2593427-4FEC-354D-BF9C-271B2645E9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36721"/>
            <a:ext cx="7041210" cy="3940279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3E94A2A7-4927-D841-AF7C-666EE9B7A188}"/>
              </a:ext>
            </a:extLst>
          </p:cNvPr>
          <p:cNvSpPr/>
          <p:nvPr/>
        </p:nvSpPr>
        <p:spPr>
          <a:xfrm>
            <a:off x="3896222" y="6489373"/>
            <a:ext cx="4399555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Phase 5 STM32 synchronized node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D9597A7-0F21-DA45-9E39-49B3CE05E73D}"/>
              </a:ext>
            </a:extLst>
          </p:cNvPr>
          <p:cNvSpPr/>
          <p:nvPr/>
        </p:nvSpPr>
        <p:spPr>
          <a:xfrm>
            <a:off x="516731" y="2057400"/>
            <a:ext cx="2322616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82469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6415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spc="-5" dirty="0">
                <a:latin typeface="Calisto MT" panose="02040603050505030304" pitchFamily="18" charset="77"/>
                <a:cs typeface="Times New Roman"/>
              </a:rPr>
              <a:t>Raspberry Pi 4 Model B </a:t>
            </a:r>
            <a:r>
              <a:rPr lang="it-IT" sz="3600" kern="0" dirty="0">
                <a:latin typeface="Calisto MT" panose="02040603050505030304" pitchFamily="18" charset="77"/>
              </a:rPr>
              <a:t>Results</a:t>
            </a:r>
            <a:endParaRPr lang="it-IT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1FC685-F578-9E41-BEF8-753DCC0693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37" y="2775170"/>
            <a:ext cx="8300853" cy="316843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49B567DE-95D3-D142-A512-CB94A5BD8C1D}"/>
              </a:ext>
            </a:extLst>
          </p:cNvPr>
          <p:cNvSpPr/>
          <p:nvPr/>
        </p:nvSpPr>
        <p:spPr>
          <a:xfrm>
            <a:off x="3896222" y="6184573"/>
            <a:ext cx="4399555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Phase 4 Raspberry node synchronization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27EDDC4-297F-0441-BDB0-6FADFD0DD8B2}"/>
              </a:ext>
            </a:extLst>
          </p:cNvPr>
          <p:cNvSpPr/>
          <p:nvPr/>
        </p:nvSpPr>
        <p:spPr>
          <a:xfrm>
            <a:off x="516731" y="2057400"/>
            <a:ext cx="2322616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07642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6415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spc="-5" dirty="0">
                <a:latin typeface="Calisto MT" panose="02040603050505030304" pitchFamily="18" charset="77"/>
                <a:cs typeface="Times New Roman"/>
              </a:rPr>
              <a:t>Raspberry Pi 4 Model B </a:t>
            </a:r>
            <a:r>
              <a:rPr lang="it-IT" sz="3600" kern="0" dirty="0">
                <a:latin typeface="Calisto MT" panose="02040603050505030304" pitchFamily="18" charset="77"/>
              </a:rPr>
              <a:t>Results</a:t>
            </a:r>
            <a:endParaRPr lang="it-IT" sz="3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EB50AE3-8309-CB4D-8151-9E23BF9512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00" y="2743200"/>
            <a:ext cx="8301600" cy="319013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30956E55-FA4B-F441-ADDA-23DF49696300}"/>
              </a:ext>
            </a:extLst>
          </p:cNvPr>
          <p:cNvSpPr/>
          <p:nvPr/>
        </p:nvSpPr>
        <p:spPr>
          <a:xfrm>
            <a:off x="3896222" y="6184573"/>
            <a:ext cx="4399555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Phase 5 Raspberry synchronized node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422C42E-3069-634D-897B-D814CE280F7C}"/>
              </a:ext>
            </a:extLst>
          </p:cNvPr>
          <p:cNvSpPr/>
          <p:nvPr/>
        </p:nvSpPr>
        <p:spPr>
          <a:xfrm>
            <a:off x="516731" y="2057400"/>
            <a:ext cx="2322616" cy="36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95"/>
              </a:spcBef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142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1603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Results</a:t>
            </a:r>
            <a:endParaRPr lang="it-IT" sz="3600" dirty="0"/>
          </a:p>
        </p:txBody>
      </p: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D438FE4-8374-094F-AA63-92EF3E279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90" y="2408569"/>
            <a:ext cx="103890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6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15EA59E-5952-4A4E-B73A-CB80EC3EFF33}"/>
              </a:ext>
            </a:extLst>
          </p:cNvPr>
          <p:cNvSpPr/>
          <p:nvPr/>
        </p:nvSpPr>
        <p:spPr>
          <a:xfrm>
            <a:off x="516731" y="1443038"/>
            <a:ext cx="6022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>
                <a:latin typeface="Calisto MT" panose="02040603050505030304" pitchFamily="18" charset="77"/>
              </a:rPr>
              <a:t>Conclusions </a:t>
            </a:r>
            <a:r>
              <a:rPr lang="it-IT" sz="3600" kern="0" dirty="0">
                <a:latin typeface="Calisto MT" panose="02040603050505030304" pitchFamily="18" charset="77"/>
              </a:rPr>
              <a:t>and future works</a:t>
            </a:r>
            <a:endParaRPr lang="it-IT" sz="3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E8F9570-8F2D-104D-BDB4-205C784F9416}"/>
              </a:ext>
            </a:extLst>
          </p:cNvPr>
          <p:cNvSpPr/>
          <p:nvPr/>
        </p:nvSpPr>
        <p:spPr>
          <a:xfrm>
            <a:off x="586740" y="2209800"/>
            <a:ext cx="10763102" cy="158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Applicability of the Algorand Blockchain on low-power devices was demonstrated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STMicroelectronics device is suitable for joining the Algorand network and capable of publishing transactions to the Algorand Blockchain in a few seconds and running some of its functions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72535D7-F056-3145-9535-D1A48B11B0B9}"/>
              </a:ext>
            </a:extLst>
          </p:cNvPr>
          <p:cNvSpPr/>
          <p:nvPr/>
        </p:nvSpPr>
        <p:spPr>
          <a:xfrm>
            <a:off x="596586" y="3657600"/>
            <a:ext cx="10757214" cy="3130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Comparison among the exploitation of various Blockchains on IoT low-power devices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Implementation of interesting use cases that could exploit smart contracts for their purposes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Development of a basic C library for Algorand to be used on constrained low-cost devices based on MCU, like STMicroelectronics’ STM32 (Cortex-M Architecture)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Performance analysis on the Algorand Mainnet Network</a:t>
            </a:r>
          </a:p>
          <a:p>
            <a:pPr marL="12700">
              <a:lnSpc>
                <a:spcPts val="2280"/>
              </a:lnSpc>
              <a:spcBef>
                <a:spcPts val="95"/>
              </a:spcBef>
            </a:pPr>
            <a:endParaRPr lang="it-IT" dirty="0">
              <a:latin typeface="Calisto MT" panose="02040603050505030304" pitchFamily="18" charset="77"/>
              <a:cs typeface="Times New Roman"/>
            </a:endParaRPr>
          </a:p>
          <a:p>
            <a:pPr marL="298450" indent="-285750">
              <a:lnSpc>
                <a:spcPts val="22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  <a:cs typeface="Times New Roman"/>
              </a:rPr>
              <a:t>A scientific paper will be submitted in May to an International Conference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8EB71DE-ACB8-A14E-8646-B729176D257F}"/>
              </a:ext>
            </a:extLst>
          </p:cNvPr>
          <p:cNvSpPr/>
          <p:nvPr/>
        </p:nvSpPr>
        <p:spPr>
          <a:xfrm>
            <a:off x="586740" y="3556000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48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magine 2" descr="Immagine che contiene testo, quotidiano, posando, gruppo&#10;&#10;Descrizione generata automaticamente">
            <a:extLst>
              <a:ext uri="{FF2B5EF4-FFF2-40B4-BE49-F238E27FC236}">
                <a16:creationId xmlns:a16="http://schemas.microsoft.com/office/drawing/2014/main" id="{A55D4285-D7FD-B74A-9A24-7461015B3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64086"/>
            <a:ext cx="5867400" cy="344057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6B945D9-0D89-E142-A15A-548F9258B807}"/>
              </a:ext>
            </a:extLst>
          </p:cNvPr>
          <p:cNvSpPr txBox="1"/>
          <p:nvPr/>
        </p:nvSpPr>
        <p:spPr>
          <a:xfrm>
            <a:off x="6857999" y="4528601"/>
            <a:ext cx="396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atin typeface="Calisto MT" panose="02040603050505030304" pitchFamily="18" charset="77"/>
                <a:cs typeface="Arial"/>
              </a:rPr>
              <a:t>Algorand </a:t>
            </a:r>
            <a:r>
              <a:rPr lang="it-IT" sz="3200" b="1" dirty="0">
                <a:latin typeface="Calisto MT" panose="02040603050505030304" pitchFamily="18" charset="77"/>
              </a:rPr>
              <a:t>Developer Ambassador</a:t>
            </a:r>
            <a:endParaRPr lang="it-IT" sz="3200" b="1" dirty="0">
              <a:latin typeface="Calisto MT" panose="02040603050505030304" pitchFamily="18" charset="77"/>
              <a:cs typeface="Arial"/>
            </a:endParaRPr>
          </a:p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AB6085-A0F3-7B4B-A6DD-B71A27162228}"/>
              </a:ext>
            </a:extLst>
          </p:cNvPr>
          <p:cNvSpPr txBox="1"/>
          <p:nvPr/>
        </p:nvSpPr>
        <p:spPr>
          <a:xfrm>
            <a:off x="6965950" y="2101552"/>
            <a:ext cx="3746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Calisto MT" panose="02040603050505030304" pitchFamily="18" charset="77"/>
                <a:cs typeface="Arial"/>
              </a:rPr>
              <a:t>Salvatore Corvaglia</a:t>
            </a:r>
          </a:p>
          <a:p>
            <a:pPr algn="ctr"/>
            <a:endParaRPr lang="it-IT" dirty="0"/>
          </a:p>
        </p:txBody>
      </p:sp>
      <p:pic>
        <p:nvPicPr>
          <p:cNvPr id="13" name="Immagine 12" descr="Immagine che contiene persona, uomo, tuta, persone&#10;&#10;Descrizione generata automaticamente">
            <a:extLst>
              <a:ext uri="{FF2B5EF4-FFF2-40B4-BE49-F238E27FC236}">
                <a16:creationId xmlns:a16="http://schemas.microsoft.com/office/drawing/2014/main" id="{EA155A0B-AC9A-3048-B7AC-AAEDDEB4FB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58" y="2963326"/>
            <a:ext cx="1386683" cy="13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1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DB27EC-81C3-8349-9D8B-02E70F5981B9}"/>
              </a:ext>
            </a:extLst>
          </p:cNvPr>
          <p:cNvSpPr/>
          <p:nvPr/>
        </p:nvSpPr>
        <p:spPr>
          <a:xfrm>
            <a:off x="516731" y="1443038"/>
            <a:ext cx="2560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Motivations</a:t>
            </a:r>
            <a:endParaRPr lang="it-IT" sz="36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217383B-8A5A-F24D-A118-D67B65438BCB}"/>
              </a:ext>
            </a:extLst>
          </p:cNvPr>
          <p:cNvSpPr/>
          <p:nvPr/>
        </p:nvSpPr>
        <p:spPr>
          <a:xfrm>
            <a:off x="586740" y="2503147"/>
            <a:ext cx="107670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sto MT" panose="02040603050505030304" pitchFamily="18" charset="77"/>
              </a:rPr>
              <a:t>Integration of IoT </a:t>
            </a:r>
            <a:r>
              <a:rPr lang="en-US" dirty="0">
                <a:latin typeface="Calisto MT" panose="02040603050505030304" pitchFamily="18" charset="77"/>
              </a:rPr>
              <a:t>systems</a:t>
            </a:r>
            <a:r>
              <a:rPr lang="en-US" b="1" dirty="0">
                <a:latin typeface="Calisto MT" panose="02040603050505030304" pitchFamily="18" charset="77"/>
              </a:rPr>
              <a:t> </a:t>
            </a:r>
            <a:r>
              <a:rPr lang="en-US" dirty="0">
                <a:latin typeface="Calisto MT" panose="02040603050505030304" pitchFamily="18" charset="77"/>
              </a:rPr>
              <a:t>and </a:t>
            </a:r>
            <a:r>
              <a:rPr lang="en-US" b="1" dirty="0">
                <a:latin typeface="Calisto MT" panose="02040603050505030304" pitchFamily="18" charset="77"/>
              </a:rPr>
              <a:t>Blockchain</a:t>
            </a:r>
            <a:r>
              <a:rPr lang="en-US" dirty="0">
                <a:latin typeface="Calisto MT" panose="02040603050505030304" pitchFamily="18" charset="77"/>
              </a:rPr>
              <a:t> technologies </a:t>
            </a:r>
            <a:r>
              <a:rPr lang="en-US" sz="1800" dirty="0">
                <a:effectLst/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with a specific focus on the application to </a:t>
            </a:r>
            <a:r>
              <a:rPr lang="en-US" sz="1800" b="1" dirty="0">
                <a:effectLst/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low-power</a:t>
            </a:r>
            <a:r>
              <a:rPr lang="en-US" sz="1800" dirty="0">
                <a:effectLst/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 devices of one of the most promising existing Blockchains: </a:t>
            </a:r>
            <a:r>
              <a:rPr lang="en-US" sz="1800" b="1" dirty="0">
                <a:effectLst/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Algorand</a:t>
            </a:r>
          </a:p>
          <a:p>
            <a:endParaRPr lang="en-US" dirty="0">
              <a:latin typeface="Calisto MT" panose="02040603050505030304" pitchFamily="18" charset="77"/>
            </a:endParaRPr>
          </a:p>
          <a:p>
            <a:r>
              <a:rPr lang="en-US" dirty="0">
                <a:latin typeface="Calisto MT" panose="02040603050505030304" pitchFamily="18" charset="77"/>
              </a:rPr>
              <a:t>To </a:t>
            </a:r>
            <a:r>
              <a:rPr lang="en-US" b="1" dirty="0">
                <a:latin typeface="Calisto MT" panose="02040603050505030304" pitchFamily="18" charset="77"/>
              </a:rPr>
              <a:t>demonstrate the applicability of Algorand to low-power devices </a:t>
            </a:r>
            <a:r>
              <a:rPr lang="en-US" dirty="0">
                <a:latin typeface="Calisto MT" panose="02040603050505030304" pitchFamily="18" charset="77"/>
              </a:rPr>
              <a:t>this thesis was organized as follows:</a:t>
            </a:r>
          </a:p>
          <a:p>
            <a:endParaRPr lang="en-US" dirty="0">
              <a:latin typeface="Calisto MT" panose="02040603050505030304" pitchFamily="18" charset="77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pitchFamily="18" charset="77"/>
              </a:rPr>
              <a:t>Analysis</a:t>
            </a:r>
            <a:r>
              <a:rPr lang="en-US" dirty="0">
                <a:latin typeface="Calisto MT" panose="02040603050505030304" pitchFamily="18" charset="77"/>
              </a:rPr>
              <a:t> of the Algorand Blockchain and of the </a:t>
            </a:r>
            <a:r>
              <a:rPr lang="en-US" b="1" dirty="0">
                <a:latin typeface="Calisto MT" panose="02040603050505030304" pitchFamily="18" charset="77"/>
              </a:rPr>
              <a:t>State of the Art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pitchFamily="18" charset="77"/>
              </a:rPr>
              <a:t>Testbed's design </a:t>
            </a:r>
            <a:r>
              <a:rPr lang="en-US" dirty="0">
                <a:latin typeface="Calisto MT" panose="02040603050505030304" pitchFamily="18" charset="77"/>
              </a:rPr>
              <a:t>and </a:t>
            </a:r>
            <a:r>
              <a:rPr lang="en-US" b="1" dirty="0">
                <a:latin typeface="Calisto MT" panose="02040603050505030304" pitchFamily="18" charset="77"/>
              </a:rPr>
              <a:t>selection of devices</a:t>
            </a:r>
            <a:r>
              <a:rPr lang="en-US" dirty="0">
                <a:latin typeface="Calisto MT" panose="02040603050505030304" pitchFamily="18" charset="77"/>
              </a:rPr>
              <a:t> for experiments: STM32MP157A-DK1 and Raspberry Pi 4 Model B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pitchFamily="18" charset="77"/>
              </a:rPr>
              <a:t>Configuration</a:t>
            </a:r>
            <a:r>
              <a:rPr lang="en-US" dirty="0">
                <a:latin typeface="Calisto MT" panose="02040603050505030304" pitchFamily="18" charset="77"/>
              </a:rPr>
              <a:t> of the selected low-power devices to operate as </a:t>
            </a:r>
            <a:r>
              <a:rPr lang="en-US" b="1" dirty="0">
                <a:latin typeface="Calisto MT" panose="02040603050505030304" pitchFamily="18" charset="77"/>
              </a:rPr>
              <a:t>Algorand nodes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pitchFamily="18" charset="77"/>
              </a:rPr>
              <a:t>Perform</a:t>
            </a:r>
            <a:r>
              <a:rPr lang="en-US" dirty="0">
                <a:latin typeface="Calisto MT" panose="02040603050505030304" pitchFamily="18" charset="77"/>
              </a:rPr>
              <a:t> most important </a:t>
            </a:r>
            <a:r>
              <a:rPr lang="en-US" b="1" dirty="0">
                <a:latin typeface="Calisto MT" panose="02040603050505030304" pitchFamily="18" charset="77"/>
              </a:rPr>
              <a:t>Algorand operations</a:t>
            </a:r>
            <a:r>
              <a:rPr lang="en-US" dirty="0">
                <a:latin typeface="Calisto MT" panose="02040603050505030304" pitchFamily="18" charset="77"/>
              </a:rPr>
              <a:t> on selected devices, such as transaction addition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pitchFamily="18" charset="77"/>
              </a:rPr>
              <a:t>Performance analysis</a:t>
            </a:r>
            <a:r>
              <a:rPr lang="en-US" dirty="0">
                <a:latin typeface="Calisto MT" panose="02040603050505030304" pitchFamily="18" charset="77"/>
              </a:rPr>
              <a:t> among all the tested low-power devices</a:t>
            </a:r>
          </a:p>
        </p:txBody>
      </p:sp>
    </p:spTree>
    <p:extLst>
      <p:ext uri="{BB962C8B-B14F-4D97-AF65-F5344CB8AC3E}">
        <p14:creationId xmlns:p14="http://schemas.microsoft.com/office/powerpoint/2010/main" val="104254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9320C60-D9B9-AF44-BFCE-FDDDAEA873BB}"/>
              </a:ext>
            </a:extLst>
          </p:cNvPr>
          <p:cNvSpPr txBox="1">
            <a:spLocks/>
          </p:cNvSpPr>
          <p:nvPr/>
        </p:nvSpPr>
        <p:spPr>
          <a:xfrm>
            <a:off x="1476374" y="3155527"/>
            <a:ext cx="9239251" cy="546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sto MT"/>
                <a:ea typeface="+mj-ea"/>
                <a:cs typeface="Calisto MT"/>
              </a:defRPr>
            </a:lvl1pPr>
          </a:lstStyle>
          <a:p>
            <a:pPr marL="12700" marR="5080" indent="591185" algn="ctr">
              <a:spcBef>
                <a:spcPts val="425"/>
              </a:spcBef>
            </a:pPr>
            <a:r>
              <a:rPr lang="it-IT" sz="3200" b="1" dirty="0">
                <a:latin typeface="Calisto MT" panose="02040603050505030304" pitchFamily="18" charset="77"/>
                <a:cs typeface="Arial"/>
              </a:rPr>
              <a:t>Thank</a:t>
            </a:r>
            <a:r>
              <a:rPr lang="it-IT" sz="3200" b="1" spc="-25" dirty="0">
                <a:latin typeface="Calisto MT" panose="02040603050505030304" pitchFamily="18" charset="77"/>
                <a:cs typeface="Arial"/>
              </a:rPr>
              <a:t> </a:t>
            </a:r>
            <a:r>
              <a:rPr lang="it-IT" sz="3200" b="1" dirty="0">
                <a:latin typeface="Calisto MT" panose="02040603050505030304" pitchFamily="18" charset="77"/>
                <a:cs typeface="Arial"/>
              </a:rPr>
              <a:t>you</a:t>
            </a:r>
            <a:r>
              <a:rPr lang="it-IT" sz="3200" b="1" spc="-25" dirty="0">
                <a:latin typeface="Calisto MT" panose="02040603050505030304" pitchFamily="18" charset="77"/>
                <a:cs typeface="Arial"/>
              </a:rPr>
              <a:t> </a:t>
            </a:r>
            <a:r>
              <a:rPr lang="it-IT" sz="3200" b="1" dirty="0">
                <a:latin typeface="Calisto MT" panose="02040603050505030304" pitchFamily="18" charset="77"/>
                <a:cs typeface="Arial"/>
              </a:rPr>
              <a:t>for</a:t>
            </a:r>
            <a:r>
              <a:rPr lang="it-IT" sz="3200" b="1" spc="-25" dirty="0">
                <a:latin typeface="Calisto MT" panose="02040603050505030304" pitchFamily="18" charset="77"/>
                <a:cs typeface="Arial"/>
              </a:rPr>
              <a:t> </a:t>
            </a:r>
            <a:r>
              <a:rPr lang="it-IT" sz="3200" b="1" dirty="0">
                <a:latin typeface="Calisto MT" panose="02040603050505030304" pitchFamily="18" charset="77"/>
                <a:cs typeface="Arial"/>
              </a:rPr>
              <a:t>your</a:t>
            </a:r>
            <a:r>
              <a:rPr lang="it-IT" sz="3200" b="1" spc="-20" dirty="0">
                <a:latin typeface="Calisto MT" panose="02040603050505030304" pitchFamily="18" charset="77"/>
                <a:cs typeface="Arial"/>
              </a:rPr>
              <a:t> </a:t>
            </a:r>
            <a:r>
              <a:rPr lang="it-IT" sz="3200" b="1" dirty="0">
                <a:latin typeface="Calisto MT" panose="02040603050505030304" pitchFamily="18" charset="77"/>
                <a:cs typeface="Arial"/>
              </a:rPr>
              <a:t>attention!</a:t>
            </a:r>
            <a:endParaRPr lang="it-IT" sz="3000" b="1" kern="0" dirty="0"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3539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DB27EC-81C3-8349-9D8B-02E70F5981B9}"/>
              </a:ext>
            </a:extLst>
          </p:cNvPr>
          <p:cNvSpPr/>
          <p:nvPr/>
        </p:nvSpPr>
        <p:spPr>
          <a:xfrm>
            <a:off x="516731" y="1443038"/>
            <a:ext cx="2214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Objectives</a:t>
            </a:r>
            <a:endParaRPr lang="it-IT" sz="36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C001DD-BEB4-D640-AF47-4063B5A76F38}"/>
              </a:ext>
            </a:extLst>
          </p:cNvPr>
          <p:cNvSpPr/>
          <p:nvPr/>
        </p:nvSpPr>
        <p:spPr>
          <a:xfrm>
            <a:off x="586740" y="2503147"/>
            <a:ext cx="10767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For the purposes of this thesis the </a:t>
            </a:r>
            <a:r>
              <a:rPr lang="en-US" b="1" dirty="0"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Algorand Blockchain</a:t>
            </a:r>
            <a:r>
              <a:rPr lang="en-US" dirty="0"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 has been selected for all the performed activities due to its inclination towards the IoT domain.</a:t>
            </a:r>
          </a:p>
          <a:p>
            <a:endParaRPr lang="en-US" dirty="0">
              <a:latin typeface="Calisto MT" panose="02040603050505030304" pitchFamily="18" charset="77"/>
              <a:ea typeface="Calibri" panose="020F0502020204030204" pitchFamily="34" charset="0"/>
              <a:cs typeface="CMR12"/>
            </a:endParaRPr>
          </a:p>
          <a:p>
            <a:r>
              <a:rPr lang="en-US" dirty="0"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In fact, although Algorand propounds a bright horizon for financial purposes and lacks several features to be successfully applied to IoT networks, its characteristics are appealing for IoT.</a:t>
            </a:r>
            <a:endParaRPr lang="en-US" sz="1800" dirty="0">
              <a:effectLst/>
              <a:latin typeface="Calisto MT" panose="02040603050505030304" pitchFamily="18" charset="77"/>
              <a:ea typeface="Calibri" panose="020F0502020204030204" pitchFamily="34" charset="0"/>
              <a:cs typeface="CMR12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574A98A-4BA5-F642-A1B0-C55C9A5D0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10000"/>
            <a:ext cx="6943299" cy="28194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904AD20-8EC5-2A4E-B9B0-C7CA214FE9F7}"/>
              </a:ext>
            </a:extLst>
          </p:cNvPr>
          <p:cNvSpPr/>
          <p:nvPr/>
        </p:nvSpPr>
        <p:spPr>
          <a:xfrm>
            <a:off x="586740" y="4768632"/>
            <a:ext cx="4747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77"/>
                <a:ea typeface="Calibri" panose="020F0502020204030204" pitchFamily="34" charset="0"/>
                <a:cs typeface="CMR12"/>
              </a:rPr>
              <a:t>This work has a high interest: a performance analysis on low power devices with Algorand technology has not yet been presented in literature.</a:t>
            </a:r>
            <a:endParaRPr lang="en-US" sz="1800" dirty="0">
              <a:effectLst/>
              <a:latin typeface="Calisto MT" panose="02040603050505030304" pitchFamily="18" charset="77"/>
              <a:ea typeface="Calibri" panose="020F0502020204030204" pitchFamily="34" charset="0"/>
              <a:cs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52571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DB27EC-81C3-8349-9D8B-02E70F5981B9}"/>
              </a:ext>
            </a:extLst>
          </p:cNvPr>
          <p:cNvSpPr/>
          <p:nvPr/>
        </p:nvSpPr>
        <p:spPr>
          <a:xfrm>
            <a:off x="516731" y="1443038"/>
            <a:ext cx="2438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State of Art</a:t>
            </a:r>
            <a:endParaRPr lang="it-IT" sz="36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7B6BDAD-30E8-904E-A20A-0ECD83A70A29}"/>
              </a:ext>
            </a:extLst>
          </p:cNvPr>
          <p:cNvSpPr/>
          <p:nvPr/>
        </p:nvSpPr>
        <p:spPr>
          <a:xfrm>
            <a:off x="586740" y="2836039"/>
            <a:ext cx="6757403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77"/>
              </a:rPr>
              <a:t>A performance evaluation for Internet of Things based on Blockchain technology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77"/>
              </a:rPr>
              <a:t>Blockchain integration with low-power Internet of Things devices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649745-FB8A-E146-A4F2-0EA7316CFB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107557"/>
            <a:ext cx="4800600" cy="299784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8FC21D1E-2B42-A540-940E-3F58484DFC35}"/>
              </a:ext>
            </a:extLst>
          </p:cNvPr>
          <p:cNvSpPr/>
          <p:nvPr/>
        </p:nvSpPr>
        <p:spPr>
          <a:xfrm>
            <a:off x="586740" y="4863405"/>
            <a:ext cx="8404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77"/>
              </a:rPr>
              <a:t>Algorand alternatives: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sto MT" panose="02040603050505030304" pitchFamily="18" charset="77"/>
              </a:rPr>
              <a:t>Ethereum</a:t>
            </a:r>
            <a:r>
              <a:rPr lang="en-US" dirty="0">
                <a:latin typeface="Calisto MT" panose="02040603050505030304" pitchFamily="18" charset="77"/>
              </a:rPr>
              <a:t> Blockchain-based IoT architecture used by low-power IoT devices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77"/>
              </a:rPr>
              <a:t>Implementation of secure IoT devices with </a:t>
            </a:r>
            <a:r>
              <a:rPr lang="en-US" b="1" dirty="0">
                <a:latin typeface="Calisto MT" panose="02040603050505030304" pitchFamily="18" charset="77"/>
              </a:rPr>
              <a:t>IOTA</a:t>
            </a:r>
            <a:r>
              <a:rPr lang="en-US" dirty="0">
                <a:latin typeface="Calisto MT" panose="02040603050505030304" pitchFamily="18" charset="77"/>
              </a:rPr>
              <a:t> and </a:t>
            </a:r>
            <a:r>
              <a:rPr lang="en-US" b="1" dirty="0">
                <a:latin typeface="Calisto MT" panose="02040603050505030304" pitchFamily="18" charset="77"/>
              </a:rPr>
              <a:t>VeChain</a:t>
            </a:r>
            <a:r>
              <a:rPr lang="en-US" dirty="0">
                <a:latin typeface="Calisto MT" panose="02040603050505030304" pitchFamily="18" charset="77"/>
              </a:rPr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91888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DB27EC-81C3-8349-9D8B-02E70F5981B9}"/>
              </a:ext>
            </a:extLst>
          </p:cNvPr>
          <p:cNvSpPr/>
          <p:nvPr/>
        </p:nvSpPr>
        <p:spPr>
          <a:xfrm>
            <a:off x="516731" y="1443038"/>
            <a:ext cx="6309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Distributed Ledger Technology</a:t>
            </a:r>
            <a:endParaRPr lang="it-IT" sz="3600" dirty="0"/>
          </a:p>
        </p:txBody>
      </p:sp>
      <p:pic>
        <p:nvPicPr>
          <p:cNvPr id="4" name="Immagine 3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47FEC7E5-A031-C24B-8A80-439EAC06F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81" y="2984761"/>
            <a:ext cx="7905177" cy="28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1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2036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Algorand</a:t>
            </a:r>
            <a:endParaRPr lang="it-IT" sz="36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0211AC4-08AE-6443-B2CD-D386502917D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47" y="2590800"/>
            <a:ext cx="10428106" cy="34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1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4245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Algorand Consensus</a:t>
            </a:r>
            <a:endParaRPr lang="it-IT" sz="36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5D5D5B5-6F15-AE40-AFE7-CB1B3C5D8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6" y="2091656"/>
            <a:ext cx="10191008" cy="45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6696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Proposed solution: testbed design</a:t>
            </a:r>
            <a:endParaRPr lang="it-IT" sz="3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2323B96-DF09-E848-A15A-B9392DB9A6C6}"/>
              </a:ext>
            </a:extLst>
          </p:cNvPr>
          <p:cNvSpPr/>
          <p:nvPr/>
        </p:nvSpPr>
        <p:spPr>
          <a:xfrm>
            <a:off x="586740" y="2126314"/>
            <a:ext cx="1076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sto MT" panose="02040603050505030304" pitchFamily="18" charset="77"/>
              </a:rPr>
              <a:t>To </a:t>
            </a:r>
            <a:r>
              <a:rPr lang="it-IT" b="1" dirty="0">
                <a:latin typeface="Calisto MT" panose="02040603050505030304" pitchFamily="18" charset="77"/>
              </a:rPr>
              <a:t>test the applicability of Algorand to selected low-power devices</a:t>
            </a:r>
            <a:r>
              <a:rPr lang="it-IT" dirty="0">
                <a:latin typeface="Calisto MT" panose="02040603050505030304" pitchFamily="18" charset="77"/>
              </a:rPr>
              <a:t>, different operations have to be performed: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BFDF278-DF1D-4064-B4A5-CCB0DD8BA5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93" y="2779019"/>
            <a:ext cx="1908707" cy="130173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E522F8D-1C08-4033-B4DD-A748FBB46F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730019"/>
            <a:ext cx="2004025" cy="138478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4B91628-7DDC-48D7-864C-6FE08B0C0F3F}"/>
              </a:ext>
            </a:extLst>
          </p:cNvPr>
          <p:cNvSpPr/>
          <p:nvPr/>
        </p:nvSpPr>
        <p:spPr>
          <a:xfrm>
            <a:off x="2552984" y="4203629"/>
            <a:ext cx="2400016" cy="368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lang="it-IT" b="1" spc="-5" dirty="0">
                <a:latin typeface="Calisto MT" panose="02040603050505030304" pitchFamily="18" charset="77"/>
                <a:cs typeface="Times New Roman"/>
              </a:rPr>
              <a:t>STM32MP157A-DK1</a:t>
            </a:r>
            <a:endParaRPr lang="it-IT" b="1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0F9560F-7A7D-4137-AA2D-3F2F4F33AF8F}"/>
              </a:ext>
            </a:extLst>
          </p:cNvPr>
          <p:cNvSpPr/>
          <p:nvPr/>
        </p:nvSpPr>
        <p:spPr>
          <a:xfrm>
            <a:off x="6096000" y="4203629"/>
            <a:ext cx="3251211" cy="368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lang="it-IT" b="1" spc="-5" dirty="0">
                <a:latin typeface="Calisto MT" panose="02040603050505030304" pitchFamily="18" charset="77"/>
                <a:cs typeface="Times New Roman"/>
              </a:rPr>
              <a:t>RASPBERRY PI 4 MODEL B</a:t>
            </a:r>
            <a:endParaRPr lang="it-IT" b="1" dirty="0">
              <a:latin typeface="Calisto MT" panose="02040603050505030304" pitchFamily="18" charset="77"/>
              <a:cs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DD03BE-83E8-4F5B-821D-BE4210F526E1}"/>
              </a:ext>
            </a:extLst>
          </p:cNvPr>
          <p:cNvSpPr txBox="1"/>
          <p:nvPr/>
        </p:nvSpPr>
        <p:spPr>
          <a:xfrm>
            <a:off x="4188534" y="5199449"/>
            <a:ext cx="38149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</a:rPr>
              <a:t>Synchronize Algorand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sto MT" panose="0204060305050503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</a:rPr>
              <a:t>Perform write and read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sto MT" panose="0204060305050503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sto MT" panose="02040603050505030304" pitchFamily="18" charset="77"/>
              </a:rPr>
              <a:t>Performance analysis</a:t>
            </a: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07E39BB3-CE9E-4D9F-BFFB-916E73E52D16}"/>
              </a:ext>
            </a:extLst>
          </p:cNvPr>
          <p:cNvSpPr/>
          <p:nvPr/>
        </p:nvSpPr>
        <p:spPr>
          <a:xfrm rot="5400000">
            <a:off x="5641891" y="1170388"/>
            <a:ext cx="655321" cy="7062302"/>
          </a:xfrm>
          <a:prstGeom prst="rightBrace">
            <a:avLst>
              <a:gd name="adj1" fmla="val 604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A855326-0307-0644-90E6-FC8DEAF18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13" y="0"/>
            <a:ext cx="2662887" cy="1094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E780E1-BAB8-C344-8690-D8FAD49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0" y="-62534"/>
            <a:ext cx="2098550" cy="1094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5301F20-F62E-2940-ABFE-6ED68F378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42571"/>
            <a:ext cx="2197100" cy="6096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F208512-2BF8-434B-BC47-46A75818DA7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21" y="136272"/>
            <a:ext cx="2392679" cy="822198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A614740F-F623-FC45-99A7-74F969C3D644}"/>
              </a:ext>
            </a:extLst>
          </p:cNvPr>
          <p:cNvSpPr/>
          <p:nvPr/>
        </p:nvSpPr>
        <p:spPr>
          <a:xfrm>
            <a:off x="586740" y="1069343"/>
            <a:ext cx="10767060" cy="25400"/>
          </a:xfrm>
          <a:custGeom>
            <a:avLst/>
            <a:gdLst/>
            <a:ahLst/>
            <a:cxnLst/>
            <a:rect l="l" t="t" r="r" b="b"/>
            <a:pathLst>
              <a:path w="10767060" h="25400">
                <a:moveTo>
                  <a:pt x="0" y="25400"/>
                </a:moveTo>
                <a:lnTo>
                  <a:pt x="10766552" y="0"/>
                </a:lnTo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804E69-8B57-C64F-921E-3404462238E6}"/>
              </a:ext>
            </a:extLst>
          </p:cNvPr>
          <p:cNvSpPr/>
          <p:nvPr/>
        </p:nvSpPr>
        <p:spPr>
          <a:xfrm>
            <a:off x="516731" y="1443038"/>
            <a:ext cx="8153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kern="0" dirty="0">
                <a:latin typeface="Calisto MT" panose="02040603050505030304" pitchFamily="18" charset="77"/>
              </a:rPr>
              <a:t>Proposed solution: performed operations</a:t>
            </a:r>
            <a:endParaRPr lang="it-IT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C9699F-E60D-F04A-A231-061F8D1A2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03" y="2133600"/>
            <a:ext cx="8153194" cy="45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566</Words>
  <Application>Microsoft Macintosh PowerPoint</Application>
  <PresentationFormat>Widescreen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Calisto MT</vt:lpstr>
      <vt:lpstr>Verdana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Cosimo Bassi</dc:creator>
  <cp:lastModifiedBy>Microsoft Office User</cp:lastModifiedBy>
  <cp:revision>547</cp:revision>
  <dcterms:created xsi:type="dcterms:W3CDTF">2021-01-27T08:56:53Z</dcterms:created>
  <dcterms:modified xsi:type="dcterms:W3CDTF">2021-05-27T13:14:26Z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2020-04-15T00:00:00Z</vt:filetime>
  </property>
  <property fmtid="{D5CDD505-2E9C-101B-9397-08002B2CF9AE}" pid="3" name="Creator">
    <vt:lpwstr>Microsoft® PowerPoint® per Office 365</vt:lpwstr>
  </property>
  <property fmtid="{D5CDD505-2E9C-101B-9397-08002B2CF9AE}" pid="4" name="LastSaved">
    <vt:filetime>2021-01-27T00:00:00Z</vt:filetime>
  </property>
</Properties>
</file>