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62" r:id="rId4"/>
    <p:sldId id="265" r:id="rId5"/>
    <p:sldId id="263" r:id="rId6"/>
    <p:sldId id="266" r:id="rId7"/>
    <p:sldId id="267" r:id="rId8"/>
    <p:sldId id="271" r:id="rId9"/>
    <p:sldId id="269" r:id="rId10"/>
    <p:sldId id="27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041621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Air-mouse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by group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1D1D7-841B-AD61-A7E0-4FE6AEA2432E}"/>
              </a:ext>
            </a:extLst>
          </p:cNvPr>
          <p:cNvSpPr txBox="1"/>
          <p:nvPr/>
        </p:nvSpPr>
        <p:spPr>
          <a:xfrm>
            <a:off x="7402664" y="803082"/>
            <a:ext cx="4342803" cy="138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it-IT" sz="20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Università degli Studi di Salerno</a:t>
            </a:r>
            <a:br>
              <a:rPr lang="it-IT" sz="20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it-IT" sz="20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DIEM, a.a. 2021-22</a:t>
            </a:r>
            <a:br>
              <a:rPr lang="it-IT" sz="20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it-IT" sz="20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Corso: SISTEMI EMBEDDED</a:t>
            </a:r>
            <a:br>
              <a:rPr lang="it-IT" sz="20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it-IT" sz="200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Professore: Vincenzo Carletti</a:t>
            </a:r>
            <a:endParaRPr lang="it-IT" sz="200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1" descr="Logo&#10;&#10;Description automatically generated">
            <a:extLst>
              <a:ext uri="{FF2B5EF4-FFF2-40B4-BE49-F238E27FC236}">
                <a16:creationId xmlns:a16="http://schemas.microsoft.com/office/drawing/2014/main" id="{D47604B9-3FC9-9AC4-2EFD-B745A6B10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009" y="2238729"/>
            <a:ext cx="1215390" cy="12153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EA33B5-20D7-88E5-2019-7345DB69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Rete </a:t>
            </a:r>
            <a:r>
              <a:rPr lang="en-US" dirty="0" err="1"/>
              <a:t>neurale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F8EB6-31AE-428C-94A0-13B52DA8ACCF}"/>
              </a:ext>
            </a:extLst>
          </p:cNvPr>
          <p:cNvSpPr txBox="1"/>
          <p:nvPr/>
        </p:nvSpPr>
        <p:spPr>
          <a:xfrm>
            <a:off x="397567" y="2234609"/>
            <a:ext cx="6155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Picture 3" descr="A picture containing balloon, colorful">
            <a:extLst>
              <a:ext uri="{FF2B5EF4-FFF2-40B4-BE49-F238E27FC236}">
                <a16:creationId xmlns:a16="http://schemas.microsoft.com/office/drawing/2014/main" id="{AA596D1A-789B-6F35-52DD-1C504FDA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7" y="2234609"/>
            <a:ext cx="3980457" cy="34118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48233-F0F0-C8D4-0895-B1CE3C6F8844}"/>
              </a:ext>
            </a:extLst>
          </p:cNvPr>
          <p:cNvSpPr txBox="1"/>
          <p:nvPr/>
        </p:nvSpPr>
        <p:spPr>
          <a:xfrm>
            <a:off x="4518989" y="2696274"/>
            <a:ext cx="7275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i="1" dirty="0"/>
              <a:t>Per il </a:t>
            </a:r>
            <a:r>
              <a:rPr lang="it-IT" b="1" i="1" dirty="0"/>
              <a:t>riconoscimento delle </a:t>
            </a:r>
            <a:r>
              <a:rPr lang="it-IT" b="1" i="1" dirty="0" err="1"/>
              <a:t>gesture</a:t>
            </a:r>
            <a:r>
              <a:rPr lang="it-IT" b="1" i="1" dirty="0"/>
              <a:t> </a:t>
            </a:r>
            <a:r>
              <a:rPr lang="it-IT" i="1" dirty="0"/>
              <a:t>è stato utilizzato il classificatore </a:t>
            </a:r>
            <a:r>
              <a:rPr lang="it-IT" b="1" i="1" dirty="0" err="1"/>
              <a:t>ExtraTreesClassifier</a:t>
            </a:r>
            <a:r>
              <a:rPr lang="it-IT" i="1" dirty="0"/>
              <a:t>, messo a disposizione dal framework </a:t>
            </a:r>
            <a:r>
              <a:rPr lang="it-IT" b="1" i="1" dirty="0" err="1"/>
              <a:t>EMLearn</a:t>
            </a:r>
            <a:endParaRPr lang="it-IT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i="1" dirty="0"/>
              <a:t>La scelta fatta è il </a:t>
            </a:r>
            <a:r>
              <a:rPr lang="it-IT" b="1" i="1" dirty="0"/>
              <a:t>compromesso migliore </a:t>
            </a:r>
            <a:r>
              <a:rPr lang="it-IT" i="1" dirty="0"/>
              <a:t>tra performance, velocità e memoria occupata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i="1" dirty="0"/>
              <a:t>Il </a:t>
            </a:r>
            <a:r>
              <a:rPr lang="it-IT" b="1" i="1" dirty="0"/>
              <a:t>training set </a:t>
            </a:r>
            <a:r>
              <a:rPr lang="it-IT" i="1" dirty="0"/>
              <a:t>è stato costruito manualmente registrando 100 letture da entrambi i GY-521: ciascuna lettura è a sua volta costituita da 50 samples</a:t>
            </a:r>
          </a:p>
        </p:txBody>
      </p:sp>
    </p:spTree>
    <p:extLst>
      <p:ext uri="{BB962C8B-B14F-4D97-AF65-F5344CB8AC3E}">
        <p14:creationId xmlns:p14="http://schemas.microsoft.com/office/powerpoint/2010/main" val="429152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9419" y="2919989"/>
            <a:ext cx="3288775" cy="11702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Grazie</a:t>
            </a:r>
            <a:r>
              <a:rPr lang="en-US" dirty="0">
                <a:solidFill>
                  <a:srgbClr val="FFFFFF"/>
                </a:solidFill>
              </a:rPr>
              <a:t> per </a:t>
            </a:r>
            <a:r>
              <a:rPr lang="en-US" dirty="0" err="1">
                <a:solidFill>
                  <a:srgbClr val="FFFFFF"/>
                </a:solidFill>
              </a:rPr>
              <a:t>l’attenzione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596E-89EA-95C2-3441-527A0CE5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it-IT" dirty="0"/>
              <a:t>Introduzione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F25F2-989B-5A10-85E9-D4A1A7AE638B}"/>
              </a:ext>
            </a:extLst>
          </p:cNvPr>
          <p:cNvSpPr txBox="1"/>
          <p:nvPr/>
        </p:nvSpPr>
        <p:spPr>
          <a:xfrm>
            <a:off x="450574" y="1842019"/>
            <a:ext cx="1129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dirty="0"/>
              <a:t>Air-Mouse è un mouse indossabile intelligente, capace di inviare input HID ad un computer attraverso una tecnologia </a:t>
            </a:r>
            <a:r>
              <a:rPr lang="it-IT" sz="2400" b="1" i="1" dirty="0" err="1"/>
              <a:t>motion</a:t>
            </a:r>
            <a:r>
              <a:rPr lang="it-IT" sz="2400" b="1" i="1" dirty="0"/>
              <a:t> sensing</a:t>
            </a:r>
          </a:p>
        </p:txBody>
      </p:sp>
      <p:pic>
        <p:nvPicPr>
          <p:cNvPr id="6" name="Immagine 30">
            <a:extLst>
              <a:ext uri="{FF2B5EF4-FFF2-40B4-BE49-F238E27FC236}">
                <a16:creationId xmlns:a16="http://schemas.microsoft.com/office/drawing/2014/main" id="{1938436F-6068-20F1-8335-C1283F57F4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98" y="2799079"/>
            <a:ext cx="2883535" cy="37579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C0BAC-B75D-AEDE-BCE5-632154D738FB}"/>
              </a:ext>
            </a:extLst>
          </p:cNvPr>
          <p:cNvSpPr txBox="1"/>
          <p:nvPr/>
        </p:nvSpPr>
        <p:spPr>
          <a:xfrm>
            <a:off x="581192" y="2939106"/>
            <a:ext cx="75139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i="1" dirty="0"/>
              <a:t>Riconoscimento di </a:t>
            </a:r>
            <a:r>
              <a:rPr lang="it-IT" sz="2000" b="1" i="1" dirty="0"/>
              <a:t>pattern aerei </a:t>
            </a:r>
            <a:r>
              <a:rPr lang="it-IT" sz="2000" i="1" dirty="0"/>
              <a:t>(</a:t>
            </a:r>
            <a:r>
              <a:rPr lang="it-IT" sz="2000" i="1" dirty="0" err="1"/>
              <a:t>gesture</a:t>
            </a:r>
            <a:r>
              <a:rPr lang="it-IT" sz="2000" i="1" dirty="0"/>
              <a:t>) per riprodurre click, doppio click, zoom-in, zoom-out, ecc.</a:t>
            </a:r>
          </a:p>
          <a:p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b="1" i="1" dirty="0"/>
              <a:t>Calibrazione</a:t>
            </a:r>
            <a:r>
              <a:rPr lang="it-IT" sz="2000" i="1" dirty="0"/>
              <a:t> smart e </a:t>
            </a:r>
            <a:r>
              <a:rPr lang="it-IT" sz="2000" i="1" dirty="0" err="1"/>
              <a:t>customizzabile</a:t>
            </a: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i="1" dirty="0"/>
              <a:t>Conservazione in un </a:t>
            </a:r>
            <a:r>
              <a:rPr lang="it-IT" sz="2000" b="1" i="1" dirty="0"/>
              <a:t>log</a:t>
            </a:r>
            <a:r>
              <a:rPr lang="it-IT" sz="2000" i="1" dirty="0"/>
              <a:t> di tutti gli eventi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i="1" dirty="0"/>
              <a:t>Adozione di un </a:t>
            </a:r>
            <a:r>
              <a:rPr lang="it-IT" sz="2000" b="1" i="1" dirty="0"/>
              <a:t>protocollo di comunicazione </a:t>
            </a:r>
            <a:r>
              <a:rPr lang="it-IT" sz="2000" i="1" dirty="0"/>
              <a:t>appositamente progettato per l’interfacciamento con il PC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sz="20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i="1" dirty="0"/>
              <a:t>Utilizzo di diversi </a:t>
            </a:r>
            <a:r>
              <a:rPr lang="it-IT" sz="2000" b="1" i="1" dirty="0"/>
              <a:t>task</a:t>
            </a:r>
            <a:r>
              <a:rPr lang="it-IT" sz="2000" i="1" dirty="0"/>
              <a:t> per compiere molteplici attività</a:t>
            </a:r>
          </a:p>
        </p:txBody>
      </p:sp>
    </p:spTree>
    <p:extLst>
      <p:ext uri="{BB962C8B-B14F-4D97-AF65-F5344CB8AC3E}">
        <p14:creationId xmlns:p14="http://schemas.microsoft.com/office/powerpoint/2010/main" val="171629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596E-89EA-95C2-3441-527A0CE5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principali </a:t>
            </a:r>
          </a:p>
        </p:txBody>
      </p:sp>
      <p:pic>
        <p:nvPicPr>
          <p:cNvPr id="6" name="Picture 5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8ADFB7C4-4808-4953-4BE8-22F29FE8C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9" t="5207" r="25085" b="4801"/>
          <a:stretch/>
        </p:blipFill>
        <p:spPr bwMode="auto">
          <a:xfrm>
            <a:off x="473584" y="2273516"/>
            <a:ext cx="1760570" cy="2125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59F41EC0-8AE5-7152-82F1-A0909DE24C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" t="10049" r="4691" b="10204"/>
          <a:stretch/>
        </p:blipFill>
        <p:spPr bwMode="auto">
          <a:xfrm>
            <a:off x="3711707" y="2757575"/>
            <a:ext cx="1520950" cy="1156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FDCEF44-EB91-92F0-A66F-6CC9E2E1B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3" t="4305" r="4822" b="9970"/>
          <a:stretch/>
        </p:blipFill>
        <p:spPr bwMode="auto">
          <a:xfrm>
            <a:off x="6702272" y="2829128"/>
            <a:ext cx="1739953" cy="101380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B960773-6B1B-D9A3-AAAE-CD3FE69FB3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8" b="11352"/>
          <a:stretch/>
        </p:blipFill>
        <p:spPr bwMode="auto">
          <a:xfrm>
            <a:off x="9911841" y="2596888"/>
            <a:ext cx="1806575" cy="1478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EEB7D-E1FB-FB2C-9B18-D319AF999CD5}"/>
              </a:ext>
            </a:extLst>
          </p:cNvPr>
          <p:cNvSpPr txBox="1"/>
          <p:nvPr/>
        </p:nvSpPr>
        <p:spPr>
          <a:xfrm>
            <a:off x="473584" y="5103953"/>
            <a:ext cx="184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Scheda </a:t>
            </a:r>
            <a:r>
              <a:rPr lang="it-IT" sz="2000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STM32F401RE</a:t>
            </a:r>
            <a:endParaRPr lang="it-IT" sz="20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8B9A9-8567-E768-057A-63482692A42B}"/>
              </a:ext>
            </a:extLst>
          </p:cNvPr>
          <p:cNvSpPr txBox="1"/>
          <p:nvPr/>
        </p:nvSpPr>
        <p:spPr>
          <a:xfrm>
            <a:off x="3409803" y="4796176"/>
            <a:ext cx="2215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latin typeface="+mj-lt"/>
                <a:ea typeface="Verdana" panose="020B0604030504040204" pitchFamily="34" charset="0"/>
              </a:rPr>
              <a:t>Giroscopio-Accelerometro</a:t>
            </a:r>
            <a:br>
              <a:rPr lang="it-IT" sz="2000" i="1" dirty="0">
                <a:latin typeface="+mj-lt"/>
                <a:ea typeface="Verdana" panose="020B0604030504040204" pitchFamily="34" charset="0"/>
              </a:rPr>
            </a:br>
            <a:r>
              <a:rPr lang="it-IT" sz="2000" b="1" i="1" dirty="0">
                <a:latin typeface="+mj-lt"/>
                <a:ea typeface="Verdana" panose="020B0604030504040204" pitchFamily="34" charset="0"/>
              </a:rPr>
              <a:t>GY-521 MPU6050</a:t>
            </a:r>
          </a:p>
          <a:p>
            <a:pPr algn="ctr"/>
            <a:r>
              <a:rPr lang="it-IT" sz="2000" i="1" dirty="0">
                <a:latin typeface="+mj-lt"/>
                <a:ea typeface="Verdana" panose="020B0604030504040204" pitchFamily="34" charset="0"/>
              </a:rPr>
              <a:t>(X2)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21AB1B-CB7C-A489-F7F7-1962E1C5C50F}"/>
              </a:ext>
            </a:extLst>
          </p:cNvPr>
          <p:cNvSpPr txBox="1"/>
          <p:nvPr/>
        </p:nvSpPr>
        <p:spPr>
          <a:xfrm>
            <a:off x="6715641" y="5004414"/>
            <a:ext cx="172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ea typeface="Verdana" panose="020B0604030504040204" pitchFamily="34" charset="0"/>
              </a:rPr>
              <a:t>Real Time Clock</a:t>
            </a:r>
          </a:p>
          <a:p>
            <a:pPr algn="ctr"/>
            <a:r>
              <a:rPr lang="it-IT" sz="2000" b="1" i="1" dirty="0">
                <a:ea typeface="Verdana" panose="020B0604030504040204" pitchFamily="34" charset="0"/>
              </a:rPr>
              <a:t>DS3231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0095E-1160-0C54-D8DF-1145541743E4}"/>
              </a:ext>
            </a:extLst>
          </p:cNvPr>
          <p:cNvSpPr txBox="1"/>
          <p:nvPr/>
        </p:nvSpPr>
        <p:spPr>
          <a:xfrm>
            <a:off x="9978463" y="5065970"/>
            <a:ext cx="1739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ea typeface="Verdana" panose="020B0604030504040204" pitchFamily="34" charset="0"/>
              </a:rPr>
              <a:t>Micro SD</a:t>
            </a:r>
            <a:br>
              <a:rPr lang="it-IT" sz="2000" i="1" dirty="0">
                <a:ea typeface="Verdana" panose="020B0604030504040204" pitchFamily="34" charset="0"/>
              </a:rPr>
            </a:br>
            <a:r>
              <a:rPr lang="it-IT" sz="2000" i="1" dirty="0">
                <a:ea typeface="Verdana" panose="020B0604030504040204" pitchFamily="34" charset="0"/>
              </a:rPr>
              <a:t>Reader</a:t>
            </a:r>
          </a:p>
        </p:txBody>
      </p:sp>
    </p:spTree>
    <p:extLst>
      <p:ext uri="{BB962C8B-B14F-4D97-AF65-F5344CB8AC3E}">
        <p14:creationId xmlns:p14="http://schemas.microsoft.com/office/powerpoint/2010/main" val="12832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596E-89EA-95C2-3441-527A0CE5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it-IT" dirty="0"/>
              <a:t>Scelte progettuali chiave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96438-85FA-F03A-EBB5-6F456FC0906B}"/>
              </a:ext>
            </a:extLst>
          </p:cNvPr>
          <p:cNvSpPr txBox="1"/>
          <p:nvPr/>
        </p:nvSpPr>
        <p:spPr>
          <a:xfrm>
            <a:off x="426720" y="2002724"/>
            <a:ext cx="11338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i="1" dirty="0"/>
              <a:t>Calibrazione</a:t>
            </a:r>
            <a:r>
              <a:rPr lang="it-IT" b="1" i="1" dirty="0"/>
              <a:t> flessibile </a:t>
            </a:r>
            <a:r>
              <a:rPr lang="it-IT" i="1" dirty="0"/>
              <a:t>e intuitiva attraverso apposito </a:t>
            </a:r>
            <a:r>
              <a:rPr lang="it-IT" b="1" i="1" dirty="0"/>
              <a:t>monitor seriale </a:t>
            </a:r>
            <a:r>
              <a:rPr lang="it-IT" i="1" dirty="0"/>
              <a:t>e connessione </a:t>
            </a:r>
            <a:r>
              <a:rPr lang="it-IT" b="1" i="1" dirty="0"/>
              <a:t>USB</a:t>
            </a:r>
            <a:r>
              <a:rPr lang="it-IT" i="1" dirty="0"/>
              <a:t> con protocollo </a:t>
            </a:r>
            <a:r>
              <a:rPr lang="it-IT" b="1" i="1" dirty="0"/>
              <a:t>UART</a:t>
            </a:r>
          </a:p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Realizzazione di una </a:t>
            </a:r>
            <a:r>
              <a:rPr lang="it-IT" b="1" i="1" dirty="0"/>
              <a:t>configurazione di default </a:t>
            </a:r>
            <a:r>
              <a:rPr lang="it-IT" i="1" dirty="0"/>
              <a:t>direttamente utilizzabile dall’utente</a:t>
            </a:r>
          </a:p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Adozione di </a:t>
            </a:r>
            <a:r>
              <a:rPr lang="it-IT" b="1" i="1" dirty="0"/>
              <a:t>librerie standard di STM per l’HID</a:t>
            </a:r>
          </a:p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Entrambi i giroscopi-accelerometri vengono adoperati per rilevare le </a:t>
            </a:r>
            <a:r>
              <a:rPr lang="it-IT" b="1" i="1" dirty="0" err="1"/>
              <a:t>gesture</a:t>
            </a:r>
            <a:r>
              <a:rPr lang="it-IT" i="1" dirty="0"/>
              <a:t>, ma uno solo di essi comanda lo </a:t>
            </a:r>
            <a:r>
              <a:rPr lang="it-IT" b="1" i="1" dirty="0"/>
              <a:t>spostamento</a:t>
            </a:r>
            <a:r>
              <a:rPr lang="it-IT" i="1" dirty="0"/>
              <a:t> del cursore sullo schermo</a:t>
            </a:r>
          </a:p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La </a:t>
            </a:r>
            <a:r>
              <a:rPr lang="it-IT" b="1" i="1" dirty="0"/>
              <a:t>velocità </a:t>
            </a:r>
            <a:r>
              <a:rPr lang="it-IT" i="1" dirty="0"/>
              <a:t>e la </a:t>
            </a:r>
            <a:r>
              <a:rPr lang="it-IT" b="1" i="1" dirty="0"/>
              <a:t>posizione</a:t>
            </a:r>
            <a:r>
              <a:rPr lang="it-IT" i="1" dirty="0"/>
              <a:t> del cursore sono regolate dall’</a:t>
            </a:r>
            <a:r>
              <a:rPr lang="it-IT" b="1" i="1" dirty="0"/>
              <a:t>inclinazione della mano</a:t>
            </a:r>
          </a:p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Adozione di un </a:t>
            </a:r>
            <a:r>
              <a:rPr lang="it-IT" b="1" i="1" dirty="0"/>
              <a:t>sistema di posizionamento relativo</a:t>
            </a:r>
          </a:p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Utilizzo di un </a:t>
            </a:r>
            <a:r>
              <a:rPr lang="it-IT" b="1" i="1" dirty="0"/>
              <a:t>SO multi-</a:t>
            </a:r>
            <a:r>
              <a:rPr lang="it-IT" b="1" i="1" dirty="0" err="1"/>
              <a:t>threaded</a:t>
            </a:r>
            <a:r>
              <a:rPr lang="it-IT" b="1" i="1" dirty="0"/>
              <a:t> </a:t>
            </a:r>
            <a:r>
              <a:rPr lang="it-IT" i="1" dirty="0"/>
              <a:t>per garantire elevata </a:t>
            </a:r>
            <a:r>
              <a:rPr lang="it-IT" b="1" i="1" dirty="0"/>
              <a:t>responsività</a:t>
            </a:r>
            <a:r>
              <a:rPr lang="it-IT" i="1" dirty="0"/>
              <a:t> e contemporanea gestione di più attività</a:t>
            </a:r>
          </a:p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pPr marL="342900" indent="-342900">
              <a:buFont typeface="+mj-lt"/>
              <a:buAutoNum type="arabicPeriod"/>
            </a:pPr>
            <a:r>
              <a:rPr lang="it-IT" i="1" dirty="0"/>
              <a:t>Scrittura di tutti gli eventi in un </a:t>
            </a:r>
            <a:r>
              <a:rPr lang="it-IT" b="1" i="1" dirty="0"/>
              <a:t>unico file di log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74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596E-89EA-95C2-3441-527A0CE5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it-IT" dirty="0"/>
              <a:t>Architettura hardware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08087-D02D-2EA1-C31E-661603390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6" y="1944825"/>
            <a:ext cx="6230385" cy="4672791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8681A-4058-15A6-4B2F-85E3AEC1E09B}"/>
              </a:ext>
            </a:extLst>
          </p:cNvPr>
          <p:cNvSpPr txBox="1"/>
          <p:nvPr/>
        </p:nvSpPr>
        <p:spPr>
          <a:xfrm>
            <a:off x="7397026" y="2563314"/>
            <a:ext cx="4213782" cy="37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Verdana" panose="020B0604030504040204" pitchFamily="34" charset="0"/>
              <a:buChar char="-"/>
            </a:pPr>
            <a:r>
              <a:rPr lang="it-IT" sz="20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due </a:t>
            </a:r>
            <a:r>
              <a:rPr lang="it-IT" sz="2000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GY-521</a:t>
            </a:r>
            <a:r>
              <a:rPr lang="it-IT" sz="20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sono connessi allo stesso bus </a:t>
            </a:r>
            <a:r>
              <a:rPr lang="it-IT" sz="2000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I2C1</a:t>
            </a:r>
            <a:r>
              <a:rPr lang="it-IT" sz="20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tramite la breadboard</a:t>
            </a:r>
          </a:p>
          <a:p>
            <a:pPr lvl="0">
              <a:lnSpc>
                <a:spcPct val="107000"/>
              </a:lnSpc>
            </a:pPr>
            <a:endParaRPr lang="it-IT" sz="2000" i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Verdana" panose="020B0604030504040204" pitchFamily="34" charset="0"/>
              <a:buChar char="-"/>
            </a:pPr>
            <a:r>
              <a:rPr lang="it-IT" sz="20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it-IT" sz="2000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DS3231</a:t>
            </a:r>
            <a:r>
              <a:rPr lang="it-IT" sz="2000" i="1" dirty="0">
                <a:ea typeface="Calibri" panose="020F0502020204030204" pitchFamily="34" charset="0"/>
                <a:cs typeface="Arial" panose="020B0604020202020204" pitchFamily="34" charset="0"/>
              </a:rPr>
              <a:t> è</a:t>
            </a:r>
            <a:r>
              <a:rPr lang="it-IT" sz="20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connesso al bus </a:t>
            </a:r>
            <a:r>
              <a:rPr lang="it-IT" sz="2000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I2C3</a:t>
            </a:r>
            <a:r>
              <a:rPr lang="it-IT" sz="20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direttamente sulla STM32</a:t>
            </a:r>
          </a:p>
          <a:p>
            <a:pPr lvl="0">
              <a:lnSpc>
                <a:spcPct val="107000"/>
              </a:lnSpc>
            </a:pPr>
            <a:endParaRPr lang="it-IT" sz="2000" i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Verdana" panose="020B0604030504040204" pitchFamily="34" charset="0"/>
              <a:buChar char="-"/>
            </a:pPr>
            <a:r>
              <a:rPr lang="it-IT" sz="20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it-IT" sz="2000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lettore SD </a:t>
            </a:r>
            <a:r>
              <a:rPr lang="it-IT" sz="20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è connesso direttamente ai pin MOSI e MISO della scheda per il bus </a:t>
            </a:r>
            <a:r>
              <a:rPr lang="it-IT" sz="2000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911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EA33B5-20D7-88E5-2019-7345DB69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Architettura software</a:t>
            </a:r>
          </a:p>
        </p:txBody>
      </p:sp>
      <p:pic>
        <p:nvPicPr>
          <p:cNvPr id="2" name="Immagine 18">
            <a:extLst>
              <a:ext uri="{FF2B5EF4-FFF2-40B4-BE49-F238E27FC236}">
                <a16:creationId xmlns:a16="http://schemas.microsoft.com/office/drawing/2014/main" id="{67ECE5B5-4B1A-FC01-57D4-44C6A5EDE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2" y="1945199"/>
            <a:ext cx="4867501" cy="484316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CF8EB6-31AE-428C-94A0-13B52DA8ACCF}"/>
              </a:ext>
            </a:extLst>
          </p:cNvPr>
          <p:cNvSpPr txBox="1"/>
          <p:nvPr/>
        </p:nvSpPr>
        <p:spPr>
          <a:xfrm>
            <a:off x="5605670" y="3212619"/>
            <a:ext cx="6155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i="1" dirty="0"/>
              <a:t>Il </a:t>
            </a:r>
            <a:r>
              <a:rPr lang="it-IT" b="1" i="1" dirty="0"/>
              <a:t>codice</a:t>
            </a:r>
            <a:r>
              <a:rPr lang="it-IT" i="1" dirty="0"/>
              <a:t> caricato sulla scheda è organizzato in maniera </a:t>
            </a:r>
            <a:r>
              <a:rPr lang="it-IT" b="1" i="1" dirty="0"/>
              <a:t>modulare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i="1" dirty="0"/>
              <a:t>A ciascun dispositivo è associata una </a:t>
            </a:r>
            <a:r>
              <a:rPr lang="it-IT" b="1" i="1" dirty="0"/>
              <a:t>libreria</a:t>
            </a:r>
            <a:r>
              <a:rPr lang="it-IT" i="1" dirty="0"/>
              <a:t> per la gestione delle sue </a:t>
            </a:r>
            <a:r>
              <a:rPr lang="it-IT" b="1" i="1" dirty="0"/>
              <a:t>funzioni elementari </a:t>
            </a:r>
            <a:r>
              <a:rPr lang="it-IT" i="1" dirty="0"/>
              <a:t>e la sua </a:t>
            </a:r>
            <a:r>
              <a:rPr lang="it-IT" b="1" i="1" dirty="0"/>
              <a:t>comunicazione</a:t>
            </a:r>
            <a:r>
              <a:rPr lang="it-IT" i="1" dirty="0"/>
              <a:t> con la scheda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653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EA33B5-20D7-88E5-2019-7345DB69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librerie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F8EB6-31AE-428C-94A0-13B52DA8ACCF}"/>
              </a:ext>
            </a:extLst>
          </p:cNvPr>
          <p:cNvSpPr txBox="1"/>
          <p:nvPr/>
        </p:nvSpPr>
        <p:spPr>
          <a:xfrm>
            <a:off x="397567" y="2234609"/>
            <a:ext cx="6155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512C3-4642-4AB5-0D40-71506B850E34}"/>
              </a:ext>
            </a:extLst>
          </p:cNvPr>
          <p:cNvSpPr txBox="1"/>
          <p:nvPr/>
        </p:nvSpPr>
        <p:spPr>
          <a:xfrm>
            <a:off x="770201" y="1984539"/>
            <a:ext cx="504907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b="1" i="1" dirty="0"/>
              <a:t>Libreria RTC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gestisce le operazioni di lettura/scrittura del Real Time Clock DS3231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presenta funzioni apposite sia per polling sia per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converte dati grezzi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5FAD-4008-DAD5-D281-DCF700C9D5A7}"/>
              </a:ext>
            </a:extLst>
          </p:cNvPr>
          <p:cNvSpPr txBox="1"/>
          <p:nvPr/>
        </p:nvSpPr>
        <p:spPr>
          <a:xfrm>
            <a:off x="6372721" y="3738865"/>
            <a:ext cx="504907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b="1" i="1" dirty="0"/>
              <a:t>Libreria Giroscopio-Accelerometro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gestisce la configurazione e l’uso di GY-521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converte dati grezzi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presenta funzioni apposite sia per polling sia per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consente di settare opportuni parametri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7D1A8-B314-52C4-D5AD-39D83740E88E}"/>
              </a:ext>
            </a:extLst>
          </p:cNvPr>
          <p:cNvSpPr txBox="1"/>
          <p:nvPr/>
        </p:nvSpPr>
        <p:spPr>
          <a:xfrm>
            <a:off x="770201" y="5759741"/>
            <a:ext cx="50490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b="1" i="1" dirty="0"/>
              <a:t>Libreria </a:t>
            </a:r>
            <a:r>
              <a:rPr lang="it-IT" b="1" i="1" dirty="0" err="1"/>
              <a:t>SDCard</a:t>
            </a:r>
            <a:endParaRPr lang="it-IT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contiene le funzioni atte alla scrittura dei log sulla microSD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DAEAF-01E5-7312-5C55-B9ADBC35ED2A}"/>
              </a:ext>
            </a:extLst>
          </p:cNvPr>
          <p:cNvSpPr txBox="1"/>
          <p:nvPr/>
        </p:nvSpPr>
        <p:spPr>
          <a:xfrm>
            <a:off x="6372721" y="1984539"/>
            <a:ext cx="504907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b="1" i="1" dirty="0"/>
              <a:t>Libreria HID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permette alla scheda STM di comunicare con il PC cui è connessa così da essere riconosciuta come dispositivo HID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completa e adatta ad essere riutilizzata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CD42B-5F8F-0089-AE4C-7B91DBCED72A}"/>
              </a:ext>
            </a:extLst>
          </p:cNvPr>
          <p:cNvSpPr txBox="1"/>
          <p:nvPr/>
        </p:nvSpPr>
        <p:spPr>
          <a:xfrm>
            <a:off x="770201" y="4099387"/>
            <a:ext cx="504907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b="1" i="1" dirty="0"/>
              <a:t>Libreria Parametri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fornisce supporto alla fase di calibrazione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presenta una struttura dati in cui viene memorizzata una serie di parametri utili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45AC5A-810D-CDF1-1F57-4E82A9E49525}"/>
              </a:ext>
            </a:extLst>
          </p:cNvPr>
          <p:cNvSpPr txBox="1"/>
          <p:nvPr/>
        </p:nvSpPr>
        <p:spPr>
          <a:xfrm>
            <a:off x="6372721" y="5759741"/>
            <a:ext cx="50490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b="1" i="1" dirty="0"/>
              <a:t>Modulo FATFS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libreria leggera per MC che implementa il supporto al filesystem FAT/</a:t>
            </a:r>
            <a:r>
              <a:rPr lang="it-IT" i="1" dirty="0" err="1"/>
              <a:t>exFAT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59542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EA33B5-20D7-88E5-2019-7345DB69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threads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F8EB6-31AE-428C-94A0-13B52DA8ACCF}"/>
              </a:ext>
            </a:extLst>
          </p:cNvPr>
          <p:cNvSpPr txBox="1"/>
          <p:nvPr/>
        </p:nvSpPr>
        <p:spPr>
          <a:xfrm>
            <a:off x="397567" y="2234609"/>
            <a:ext cx="6155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512C3-4642-4AB5-0D40-71506B850E34}"/>
              </a:ext>
            </a:extLst>
          </p:cNvPr>
          <p:cNvSpPr txBox="1"/>
          <p:nvPr/>
        </p:nvSpPr>
        <p:spPr>
          <a:xfrm>
            <a:off x="770201" y="1984539"/>
            <a:ext cx="504907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b="1" i="1" dirty="0"/>
              <a:t>Thread di acquisizione del movimento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priorità </a:t>
            </a:r>
            <a:r>
              <a:rPr lang="it-IT" i="1" u="sng" dirty="0"/>
              <a:t>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legge costantemente dal GY-521 dedicato al movimento e modifica la posizione del cursore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5FAD-4008-DAD5-D281-DCF700C9D5A7}"/>
              </a:ext>
            </a:extLst>
          </p:cNvPr>
          <p:cNvSpPr txBox="1"/>
          <p:nvPr/>
        </p:nvSpPr>
        <p:spPr>
          <a:xfrm>
            <a:off x="6372721" y="3669933"/>
            <a:ext cx="504907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b="1" i="1" dirty="0"/>
              <a:t>Thread di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priorità </a:t>
            </a:r>
            <a:r>
              <a:rPr lang="it-IT" i="1" u="sng" dirty="0"/>
              <a:t>Normale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scrive sul file di log quando viene rilevata una </a:t>
            </a:r>
            <a:r>
              <a:rPr lang="it-IT" i="1" dirty="0" err="1"/>
              <a:t>gesture</a:t>
            </a:r>
            <a:endParaRPr lang="it-IT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DAEAF-01E5-7312-5C55-B9ADBC35ED2A}"/>
              </a:ext>
            </a:extLst>
          </p:cNvPr>
          <p:cNvSpPr txBox="1"/>
          <p:nvPr/>
        </p:nvSpPr>
        <p:spPr>
          <a:xfrm>
            <a:off x="6372721" y="1984539"/>
            <a:ext cx="504907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b="1" i="1" dirty="0"/>
              <a:t>Thread di calibrazione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priorità </a:t>
            </a:r>
            <a:r>
              <a:rPr lang="it-IT" i="1" u="sng" dirty="0"/>
              <a:t>Normale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comunica con il monitor seriale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invia e riceve testo per i comandi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CD42B-5F8F-0089-AE4C-7B91DBCED72A}"/>
              </a:ext>
            </a:extLst>
          </p:cNvPr>
          <p:cNvSpPr txBox="1"/>
          <p:nvPr/>
        </p:nvSpPr>
        <p:spPr>
          <a:xfrm>
            <a:off x="770201" y="3531434"/>
            <a:ext cx="504907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it-IT" b="1" i="1" dirty="0"/>
              <a:t>Thread di rilevazione delle </a:t>
            </a:r>
            <a:r>
              <a:rPr lang="it-IT" b="1" i="1" dirty="0" err="1"/>
              <a:t>gesture</a:t>
            </a:r>
            <a:endParaRPr lang="it-IT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priorità </a:t>
            </a:r>
            <a:r>
              <a:rPr lang="it-IT" i="1" u="sng" dirty="0"/>
              <a:t>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rileva le </a:t>
            </a:r>
            <a:r>
              <a:rPr lang="it-IT" i="1" dirty="0" err="1"/>
              <a:t>gesture</a:t>
            </a:r>
            <a:r>
              <a:rPr lang="it-IT" i="1" dirty="0"/>
              <a:t> attraverso letture continue dei due GY-521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63AE1-8B1C-96EE-CE61-D9540ED60817}"/>
              </a:ext>
            </a:extLst>
          </p:cNvPr>
          <p:cNvSpPr txBox="1"/>
          <p:nvPr/>
        </p:nvSpPr>
        <p:spPr>
          <a:xfrm>
            <a:off x="1229802" y="5078328"/>
            <a:ext cx="973239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Inoltre: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it-IT" i="1" dirty="0"/>
              <a:t>È presente il </a:t>
            </a:r>
            <a:r>
              <a:rPr lang="it-IT" b="1" i="1" dirty="0"/>
              <a:t>default thread di RTOS </a:t>
            </a:r>
            <a:r>
              <a:rPr lang="it-IT" i="1" dirty="0"/>
              <a:t>che viene eseguito all’avvio e quando la CPU è in </a:t>
            </a:r>
            <a:r>
              <a:rPr lang="it-IT" i="1" dirty="0" err="1"/>
              <a:t>idle</a:t>
            </a:r>
            <a:endParaRPr lang="it-IT" i="1" dirty="0"/>
          </a:p>
          <a:p>
            <a:pPr marL="342900" indent="-342900" algn="ctr">
              <a:buFont typeface="+mj-lt"/>
              <a:buAutoNum type="arabicPeriod"/>
            </a:pPr>
            <a:r>
              <a:rPr lang="it-IT" i="1" dirty="0"/>
              <a:t>La sincronizzazione tra thread è gestita mediante 4 </a:t>
            </a:r>
            <a:r>
              <a:rPr lang="it-IT" b="1" i="1" dirty="0" err="1"/>
              <a:t>mutex</a:t>
            </a:r>
            <a:endParaRPr lang="it-IT" b="1" i="1" dirty="0"/>
          </a:p>
          <a:p>
            <a:pPr marL="342900" indent="-342900" algn="ctr">
              <a:buFont typeface="+mj-lt"/>
              <a:buAutoNum type="arabicPeriod"/>
            </a:pPr>
            <a:r>
              <a:rPr lang="it-IT" i="1" dirty="0"/>
              <a:t>Viene adoperata una </a:t>
            </a:r>
            <a:r>
              <a:rPr lang="it-IT" b="1" i="1" dirty="0"/>
              <a:t>coda</a:t>
            </a:r>
            <a:r>
              <a:rPr lang="it-IT" i="1" dirty="0"/>
              <a:t> per regolare la comunicazione tra il thread delle </a:t>
            </a:r>
            <a:r>
              <a:rPr lang="it-IT" i="1" dirty="0" err="1"/>
              <a:t>gesture</a:t>
            </a:r>
            <a:r>
              <a:rPr lang="it-IT" i="1" dirty="0"/>
              <a:t> e quello dei log</a:t>
            </a:r>
          </a:p>
        </p:txBody>
      </p:sp>
    </p:spTree>
    <p:extLst>
      <p:ext uri="{BB962C8B-B14F-4D97-AF65-F5344CB8AC3E}">
        <p14:creationId xmlns:p14="http://schemas.microsoft.com/office/powerpoint/2010/main" val="73360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6EA33B5-20D7-88E5-2019-7345DB69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 err="1"/>
              <a:t>Procedura</a:t>
            </a:r>
            <a:r>
              <a:rPr lang="en-US" dirty="0"/>
              <a:t> di </a:t>
            </a:r>
            <a:r>
              <a:rPr lang="en-US" dirty="0" err="1"/>
              <a:t>calibrazione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F8EB6-31AE-428C-94A0-13B52DA8ACCF}"/>
              </a:ext>
            </a:extLst>
          </p:cNvPr>
          <p:cNvSpPr txBox="1"/>
          <p:nvPr/>
        </p:nvSpPr>
        <p:spPr>
          <a:xfrm>
            <a:off x="397567" y="2234609"/>
            <a:ext cx="6155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it-IT" i="1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2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B43ABF-569A-5360-E6E5-402CE01E8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4" y="3397559"/>
            <a:ext cx="6861078" cy="3218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D0C1F-53EF-B7CD-E9A8-3C2BBD9B87A2}"/>
              </a:ext>
            </a:extLst>
          </p:cNvPr>
          <p:cNvSpPr txBox="1"/>
          <p:nvPr/>
        </p:nvSpPr>
        <p:spPr>
          <a:xfrm>
            <a:off x="461924" y="1957610"/>
            <a:ext cx="1139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/>
              <a:t>La calibrazione viene effettuata attraverso un </a:t>
            </a:r>
            <a:r>
              <a:rPr lang="it-IT" b="1" i="1" dirty="0"/>
              <a:t>monitor seriale </a:t>
            </a:r>
            <a:r>
              <a:rPr lang="it-IT" i="1" dirty="0"/>
              <a:t>che riceve e manda </a:t>
            </a:r>
            <a:r>
              <a:rPr lang="it-IT" b="1" i="1" dirty="0"/>
              <a:t>dati testuali </a:t>
            </a:r>
            <a:r>
              <a:rPr lang="it-IT" i="1" dirty="0"/>
              <a:t>tramite la connessione UART della scheda, su USB. La procedura è intuitiva, coinvolgente e suddivisibile in fasi</a:t>
            </a:r>
          </a:p>
          <a:p>
            <a:pPr algn="ctr"/>
            <a:endParaRPr lang="it-IT" dirty="0"/>
          </a:p>
          <a:p>
            <a:pPr algn="ctr"/>
            <a:r>
              <a:rPr lang="it-IT" i="1" dirty="0"/>
              <a:t>L’utente può </a:t>
            </a:r>
            <a:r>
              <a:rPr lang="it-IT" b="1" i="1" dirty="0"/>
              <a:t>visualizzare messaggi </a:t>
            </a:r>
            <a:r>
              <a:rPr lang="it-IT" i="1" dirty="0"/>
              <a:t>provenienti dalla scheda e inviare a sua volta delle stringhe per selezionare dei </a:t>
            </a:r>
            <a:r>
              <a:rPr lang="it-IT" b="1" i="1" dirty="0"/>
              <a:t>comandi</a:t>
            </a:r>
            <a:r>
              <a:rPr lang="it-IT" i="1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ACA12-AB09-7445-9C85-75F20A5A9D6F}"/>
              </a:ext>
            </a:extLst>
          </p:cNvPr>
          <p:cNvSpPr txBox="1"/>
          <p:nvPr/>
        </p:nvSpPr>
        <p:spPr>
          <a:xfrm>
            <a:off x="7466276" y="3575805"/>
            <a:ext cx="426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1" i="1" dirty="0" err="1"/>
              <a:t>maxSpeed</a:t>
            </a:r>
            <a:r>
              <a:rPr lang="it-IT" i="1" dirty="0"/>
              <a:t>: max velocità cursore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1" dirty="0" err="1"/>
              <a:t>deadzones</a:t>
            </a:r>
            <a:r>
              <a:rPr lang="it-IT" i="1" dirty="0"/>
              <a:t>: angoli entro i quali la mano si considera ‘ferma’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1" dirty="0" err="1"/>
              <a:t>accThresh</a:t>
            </a:r>
            <a:r>
              <a:rPr lang="it-IT" i="1" dirty="0"/>
              <a:t>: soglia di accelerazione per pattern recognition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1" dirty="0" err="1"/>
              <a:t>maxSpeedAngleX</a:t>
            </a:r>
            <a:r>
              <a:rPr lang="it-IT" b="1" i="1" dirty="0"/>
              <a:t>, </a:t>
            </a:r>
            <a:r>
              <a:rPr lang="it-IT" b="1" i="1" dirty="0" err="1"/>
              <a:t>maxSpeedAngleY</a:t>
            </a:r>
            <a:r>
              <a:rPr lang="it-IT" i="1" dirty="0"/>
              <a:t>: angoli a cui corrisponde la max velocità del cursore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i="1" dirty="0"/>
              <a:t>Clock</a:t>
            </a:r>
            <a:r>
              <a:rPr lang="it-IT" i="1" dirty="0"/>
              <a:t>: data e ora</a:t>
            </a:r>
          </a:p>
          <a:p>
            <a:pPr marL="285750" indent="-285750">
              <a:buFont typeface="Gill Sans MT" panose="020B0502020104020203" pitchFamily="34" charset="0"/>
              <a:buChar char="–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91627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2408</TotalTime>
  <Words>707</Words>
  <Application>Microsoft Office PowerPoint</Application>
  <PresentationFormat>Widescreen</PresentationFormat>
  <Paragraphs>107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Verdana</vt:lpstr>
      <vt:lpstr>Wingdings</vt:lpstr>
      <vt:lpstr>Wingdings 2</vt:lpstr>
      <vt:lpstr>Dividend</vt:lpstr>
      <vt:lpstr>Air-mouse</vt:lpstr>
      <vt:lpstr>Introduzione </vt:lpstr>
      <vt:lpstr>Componenti principali </vt:lpstr>
      <vt:lpstr>Scelte progettuali chiave</vt:lpstr>
      <vt:lpstr>Architettura hardware </vt:lpstr>
      <vt:lpstr>Architettura software</vt:lpstr>
      <vt:lpstr>principali librerie</vt:lpstr>
      <vt:lpstr>Gestione dei threads</vt:lpstr>
      <vt:lpstr>Procedura di calibrazione</vt:lpstr>
      <vt:lpstr>Rete neurale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Air-mouse</dc:title>
  <dc:creator>SALVATORE GRIMALDI</dc:creator>
  <cp:lastModifiedBy>SALVATORE GRIMALDI</cp:lastModifiedBy>
  <cp:revision>1</cp:revision>
  <dcterms:created xsi:type="dcterms:W3CDTF">2022-09-11T14:44:38Z</dcterms:created>
  <dcterms:modified xsi:type="dcterms:W3CDTF">2022-09-13T06:53:01Z</dcterms:modified>
</cp:coreProperties>
</file>