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xbsG07uY0Nb1SQncvRkSbYST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31" autoAdjust="0"/>
  </p:normalViewPr>
  <p:slideViewPr>
    <p:cSldViewPr snapToGrid="0">
      <p:cViewPr varScale="1">
        <p:scale>
          <a:sx n="59" d="100"/>
          <a:sy n="59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0" name="Google Shape;100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2" name="Google Shape;32;p1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0" name="Google Shape;40;p1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9" name="Google Shape;49;p1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0" name="Google Shape;60;p1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6" name="Google Shape;66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p1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" descr="Caravaggio: The Italian Painter Was Also a Notorious Criminal and Murderer  - Biography"/>
          <p:cNvPicPr preferRelativeResize="0"/>
          <p:nvPr/>
        </p:nvPicPr>
        <p:blipFill rotWithShape="1">
          <a:blip r:embed="rId3">
            <a:alphaModFix/>
          </a:blip>
          <a:srcRect l="15628" t="34" r="24650" b="-33"/>
          <a:stretch/>
        </p:blipFill>
        <p:spPr>
          <a:xfrm flipH="1">
            <a:off x="0" y="-4628"/>
            <a:ext cx="40957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 descr="Self-portrait with a Palette by Manet (Illustration) - World History  Encyclopedia"/>
          <p:cNvPicPr preferRelativeResize="0"/>
          <p:nvPr/>
        </p:nvPicPr>
        <p:blipFill rotWithShape="1">
          <a:blip r:embed="rId4">
            <a:alphaModFix/>
          </a:blip>
          <a:srcRect l="27774" t="-34" r="40947" b="-248"/>
          <a:stretch/>
        </p:blipFill>
        <p:spPr>
          <a:xfrm>
            <a:off x="4000499" y="-4628"/>
            <a:ext cx="40957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 descr="Van Gogh's Self-Portraits - Van Gogh Museum"/>
          <p:cNvPicPr preferRelativeResize="0"/>
          <p:nvPr/>
        </p:nvPicPr>
        <p:blipFill rotWithShape="1">
          <a:blip r:embed="rId5">
            <a:alphaModFix/>
          </a:blip>
          <a:srcRect l="24369" r="41984"/>
          <a:stretch/>
        </p:blipFill>
        <p:spPr>
          <a:xfrm>
            <a:off x="8096250" y="-2314"/>
            <a:ext cx="4095751" cy="685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1401761" y="5147469"/>
            <a:ext cx="9293226" cy="1655762"/>
          </a:xfrm>
          <a:prstGeom prst="roundRect">
            <a:avLst>
              <a:gd name="adj" fmla="val 16667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476374" y="4991430"/>
            <a:ext cx="9144000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it-IT" sz="4000">
                <a:latin typeface="Verdana"/>
                <a:ea typeface="Verdana"/>
                <a:cs typeface="Verdana"/>
                <a:sym typeface="Verdana"/>
              </a:rPr>
              <a:t>PROJECT WORK ON</a:t>
            </a:r>
            <a:br>
              <a:rPr lang="it-IT" sz="4000">
                <a:latin typeface="Arial"/>
                <a:ea typeface="Arial"/>
                <a:cs typeface="Arial"/>
                <a:sym typeface="Arial"/>
              </a:rPr>
            </a:br>
            <a:r>
              <a:rPr lang="it-IT" sz="4000" b="1" i="1">
                <a:latin typeface="Verdana"/>
                <a:ea typeface="Verdana"/>
                <a:cs typeface="Verdana"/>
                <a:sym typeface="Verdana"/>
              </a:rPr>
              <a:t>PAINTER STYLE RECOGNITION</a:t>
            </a:r>
            <a:endParaRPr sz="1490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401761" y="6490030"/>
            <a:ext cx="9293226" cy="35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sz="1400">
                <a:latin typeface="Verdana"/>
                <a:ea typeface="Verdana"/>
                <a:cs typeface="Verdana"/>
                <a:sym typeface="Verdana"/>
              </a:rPr>
              <a:t>UNISA – DIEM		                  Machine Learning                                              Group 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0" descr="Caravaggio: The Italian Painter Was Also a Notorious Criminal and Murderer  - Biography"/>
          <p:cNvPicPr preferRelativeResize="0"/>
          <p:nvPr/>
        </p:nvPicPr>
        <p:blipFill rotWithShape="1">
          <a:blip r:embed="rId3">
            <a:alphaModFix/>
          </a:blip>
          <a:srcRect l="15628" t="34" r="24650" b="-33"/>
          <a:stretch/>
        </p:blipFill>
        <p:spPr>
          <a:xfrm flipH="1">
            <a:off x="0" y="-4628"/>
            <a:ext cx="40957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 descr="Self-portrait with a Palette by Manet (Illustration) - World History  Encyclopedia"/>
          <p:cNvPicPr preferRelativeResize="0"/>
          <p:nvPr/>
        </p:nvPicPr>
        <p:blipFill rotWithShape="1">
          <a:blip r:embed="rId4">
            <a:alphaModFix/>
          </a:blip>
          <a:srcRect l="27774" t="-34" r="40947" b="-248"/>
          <a:stretch/>
        </p:blipFill>
        <p:spPr>
          <a:xfrm>
            <a:off x="4000499" y="-4628"/>
            <a:ext cx="40957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 descr="Van Gogh's Self-Portraits - Van Gogh Museum"/>
          <p:cNvPicPr preferRelativeResize="0"/>
          <p:nvPr/>
        </p:nvPicPr>
        <p:blipFill rotWithShape="1">
          <a:blip r:embed="rId5">
            <a:alphaModFix/>
          </a:blip>
          <a:srcRect l="24369" r="41984"/>
          <a:stretch/>
        </p:blipFill>
        <p:spPr>
          <a:xfrm>
            <a:off x="8096250" y="-2314"/>
            <a:ext cx="4095751" cy="6855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/>
          <p:nvPr/>
        </p:nvSpPr>
        <p:spPr>
          <a:xfrm>
            <a:off x="1401761" y="5147469"/>
            <a:ext cx="9293226" cy="1655762"/>
          </a:xfrm>
          <a:prstGeom prst="roundRect">
            <a:avLst>
              <a:gd name="adj" fmla="val 16667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ctrTitle"/>
          </p:nvPr>
        </p:nvSpPr>
        <p:spPr>
          <a:xfrm>
            <a:off x="1524001" y="5532582"/>
            <a:ext cx="9144000" cy="72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it-IT" sz="4000" b="1">
                <a:latin typeface="Verdana"/>
                <a:ea typeface="Verdana"/>
                <a:cs typeface="Verdana"/>
                <a:sym typeface="Verdana"/>
              </a:rPr>
              <a:t>THANKS</a:t>
            </a:r>
            <a:r>
              <a:rPr lang="it-IT" sz="4000">
                <a:latin typeface="Verdana"/>
                <a:ea typeface="Verdana"/>
                <a:cs typeface="Verdana"/>
                <a:sym typeface="Verdana"/>
              </a:rPr>
              <a:t> FOR WATCHING </a:t>
            </a:r>
            <a:endParaRPr sz="14900"/>
          </a:p>
        </p:txBody>
      </p:sp>
      <p:sp>
        <p:nvSpPr>
          <p:cNvPr id="213" name="Google Shape;213;p10"/>
          <p:cNvSpPr txBox="1">
            <a:spLocks noGrp="1"/>
          </p:cNvSpPr>
          <p:nvPr>
            <p:ph type="subTitle" idx="1"/>
          </p:nvPr>
        </p:nvSpPr>
        <p:spPr>
          <a:xfrm>
            <a:off x="1401761" y="6490030"/>
            <a:ext cx="9293226" cy="35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sz="1400">
                <a:latin typeface="Verdana"/>
                <a:ea typeface="Verdana"/>
                <a:cs typeface="Verdana"/>
                <a:sym typeface="Verdana"/>
              </a:rPr>
              <a:t>UNISA – DIEM		                  Machine Learning                                              Group 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Dataset building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375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b="1" i="1">
                <a:latin typeface="Verdana"/>
                <a:ea typeface="Verdana"/>
                <a:cs typeface="Verdana"/>
                <a:sym typeface="Verdana"/>
              </a:rPr>
              <a:t>“Handmade” 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b="1" i="1">
                <a:latin typeface="Verdana"/>
                <a:ea typeface="Verdana"/>
                <a:cs typeface="Verdana"/>
                <a:sym typeface="Verdana"/>
              </a:rPr>
              <a:t>Search realized by a smart Google Images crawler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b="1" i="1">
                <a:latin typeface="Verdana"/>
                <a:ea typeface="Verdana"/>
                <a:cs typeface="Verdana"/>
                <a:sym typeface="Verdana"/>
              </a:rPr>
              <a:t>Canva samples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b="1" i="1">
                <a:latin typeface="Verdana"/>
                <a:ea typeface="Verdana"/>
                <a:cs typeface="Verdana"/>
                <a:sym typeface="Verdana"/>
              </a:rPr>
              <a:t>Careful selection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i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 b="1" i="1">
                <a:latin typeface="Verdana"/>
                <a:ea typeface="Verdana"/>
                <a:cs typeface="Verdana"/>
                <a:sym typeface="Verdana"/>
              </a:rPr>
              <a:t>8771 images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5159" y="3047998"/>
            <a:ext cx="5728641" cy="3444875"/>
          </a:xfrm>
          <a:prstGeom prst="rect">
            <a:avLst/>
          </a:prstGeom>
          <a:noFill/>
          <a:ln w="101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2" descr="Arrow: Rotate lef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581400" y="3957637"/>
            <a:ext cx="16256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Dataset splitting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Since the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private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test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set is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balanced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we decided to obtain a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balanced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validation set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too,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even if the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original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collected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lang="it-IT" sz="1800">
                <a:latin typeface="Verdana"/>
                <a:ea typeface="Verdana"/>
                <a:cs typeface="Verdana"/>
                <a:sym typeface="Verdana"/>
              </a:rPr>
              <a:t> was </a:t>
            </a:r>
            <a:r>
              <a:rPr lang="it-IT" sz="1800" b="1">
                <a:latin typeface="Verdana"/>
                <a:ea typeface="Verdana"/>
                <a:cs typeface="Verdana"/>
                <a:sym typeface="Verdana"/>
              </a:rPr>
              <a:t>unbalanced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44532" y="3393486"/>
            <a:ext cx="4633321" cy="105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 set: </a:t>
            </a: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1080 images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Caravaggio     |     Manet     |     Van Gogh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360                  360                360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765268" y="5171078"/>
            <a:ext cx="4588532" cy="10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set: </a:t>
            </a: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7691 images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Caravaggio     |     Manet     |     Van Gogh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1445                2014               4232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277853" y="4369428"/>
            <a:ext cx="2084879" cy="53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sz="3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3" descr="Scissor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7932" y="3572091"/>
            <a:ext cx="1324800" cy="1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Pre-processing pipeline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571342" y="1833488"/>
            <a:ext cx="8083089" cy="109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Since the </a:t>
            </a:r>
            <a:r>
              <a:rPr lang="it-I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</a:t>
            </a: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set was </a:t>
            </a:r>
            <a:r>
              <a:rPr lang="it-I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unbalanced</a:t>
            </a: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we used </a:t>
            </a:r>
            <a:r>
              <a:rPr lang="it-I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oversampling</a:t>
            </a: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balance it and to obtain a model with good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performances on average across all classes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1463352" y="5147135"/>
            <a:ext cx="4632648" cy="113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set: </a:t>
            </a: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7691 images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Caravaggio     |     Manet     |     Van Gogh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1445                2014               4232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5400153" y="3199755"/>
            <a:ext cx="2197099" cy="1325563"/>
            <a:chOff x="7747000" y="3911600"/>
            <a:chExt cx="4000500" cy="1255712"/>
          </a:xfrm>
        </p:grpSpPr>
        <p:sp>
          <p:nvSpPr>
            <p:cNvPr id="138" name="Google Shape;138;p4"/>
            <p:cNvSpPr/>
            <p:nvPr/>
          </p:nvSpPr>
          <p:spPr>
            <a:xfrm>
              <a:off x="7747000" y="3911600"/>
              <a:ext cx="4000500" cy="1255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134348" y="4349927"/>
              <a:ext cx="3225800" cy="3913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20000"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it-IT" sz="16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Before Oversampling</a:t>
              </a:r>
              <a:endPara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6838950" y="5164934"/>
            <a:ext cx="4632648" cy="111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set: </a:t>
            </a: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12696 images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Caravaggio     |     Manet     |     Van Gogh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4232                4232               4232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1" name="Google Shape;141;p4"/>
          <p:cNvGrpSpPr/>
          <p:nvPr/>
        </p:nvGrpSpPr>
        <p:grpSpPr>
          <a:xfrm>
            <a:off x="9311193" y="3177368"/>
            <a:ext cx="2197099" cy="1325563"/>
            <a:chOff x="7747000" y="3911600"/>
            <a:chExt cx="4000500" cy="1255712"/>
          </a:xfrm>
        </p:grpSpPr>
        <p:sp>
          <p:nvSpPr>
            <p:cNvPr id="142" name="Google Shape;142;p4"/>
            <p:cNvSpPr/>
            <p:nvPr/>
          </p:nvSpPr>
          <p:spPr>
            <a:xfrm>
              <a:off x="7747000" y="3911600"/>
              <a:ext cx="4000500" cy="1255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8134348" y="4349927"/>
              <a:ext cx="3225800" cy="3913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20000"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it-IT" sz="16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After Oversampling</a:t>
              </a:r>
              <a:endPara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44" name="Google Shape;144;p4" descr="Arrow: Slight curv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72159" flipH="1">
            <a:off x="8809543" y="4476985"/>
            <a:ext cx="1003300" cy="66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175857" y="3439189"/>
            <a:ext cx="501156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Oversampling implicitly ensures that all the batches provided to the network during the training are balanced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6" name="Google Shape;146;p4" descr="Arrow: Slight curv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72159" flipH="1">
            <a:off x="4898502" y="4477394"/>
            <a:ext cx="1003300" cy="66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Pre-processing pipeline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3471510" y="1867069"/>
            <a:ext cx="5248980" cy="10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decided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use </a:t>
            </a:r>
            <a:r>
              <a:rPr lang="it-IT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on-the-</a:t>
            </a:r>
            <a:r>
              <a:rPr lang="it-IT" sz="18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fly</a:t>
            </a:r>
            <a:r>
              <a:rPr lang="it-IT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image data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augmentation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the training set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avoid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overfitting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much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219959" y="3428999"/>
            <a:ext cx="4632648" cy="290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1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Transformations</a:t>
            </a:r>
            <a:r>
              <a:rPr lang="it-IT" sz="1600" b="1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Training set: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rescale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1./255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brightness_range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(0.3, 1.3)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shear_range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20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rotation_range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10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horizontal_flip</a:t>
            </a:r>
            <a:endParaRPr sz="1800" b="0" i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fill_mode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'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reflect</a:t>
            </a:r>
            <a:r>
              <a:rPr lang="it-IT" sz="1800" b="1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endParaRPr sz="2400"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721153" y="3428999"/>
            <a:ext cx="4632648" cy="119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Transformations on Validation set: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rescale = 1./255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resizing to 299x299</a:t>
            </a:r>
            <a:endParaRPr sz="1800" b="0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6096001" y="4702091"/>
            <a:ext cx="2087539" cy="1876242"/>
            <a:chOff x="5490304" y="4310573"/>
            <a:chExt cx="2725372" cy="2449515"/>
          </a:xfrm>
        </p:grpSpPr>
        <p:pic>
          <p:nvPicPr>
            <p:cNvPr id="156" name="Google Shape;156;p5" descr="Single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90304" y="4310573"/>
              <a:ext cx="1559810" cy="1559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5" descr="Single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770661">
              <a:off x="6613863" y="4910504"/>
              <a:ext cx="1355830" cy="1355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5" descr="Single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49108">
              <a:off x="6024395" y="5495857"/>
              <a:ext cx="1047902" cy="104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Network Architecture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1957550" y="1690688"/>
            <a:ext cx="8276900" cy="71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technique we selected is </a:t>
            </a:r>
            <a:r>
              <a:rPr lang="it-I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transfer learning </a:t>
            </a: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because it allows to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have a very deep network already trained on a vast dataset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760371" y="2679051"/>
            <a:ext cx="29661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InceptionResNetV2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5293962" y="3641956"/>
            <a:ext cx="494048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Last layer: </a:t>
            </a: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neurons, one for each class ('caravaggio', 'manet', vangogh')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760371" y="5350677"/>
            <a:ext cx="27371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input size: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299-by-299</a:t>
            </a:r>
            <a:endParaRPr dirty="0"/>
          </a:p>
        </p:txBody>
      </p:sp>
      <p:pic>
        <p:nvPicPr>
          <p:cNvPr id="168" name="Google Shape;168;p6" descr="Arrow: Slight curv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726485" y="5216300"/>
            <a:ext cx="1003300" cy="66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5729785" y="4966823"/>
            <a:ext cx="5624015" cy="11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adapted all photos to these dimensions by</a:t>
            </a:r>
            <a:endParaRPr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providing to </a:t>
            </a:r>
            <a:r>
              <a:rPr lang="it-IT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flow_from_directory </a:t>
            </a: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 the</a:t>
            </a:r>
            <a:endParaRPr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right </a:t>
            </a:r>
            <a:r>
              <a:rPr lang="it-IT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target_size</a:t>
            </a: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parameter: (299, 299)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6" descr="Connections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027" y="3552519"/>
            <a:ext cx="1324800" cy="1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Training Hyperparameters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6" name="Google Shape;176;p7" descr="Dumbbell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5227" y="1563803"/>
            <a:ext cx="1324800" cy="1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1183886" y="1720840"/>
            <a:ext cx="579880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Activation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last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layer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softmax</a:t>
            </a:r>
            <a:endParaRPr sz="1800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categorical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cross-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entropy</a:t>
            </a:r>
            <a:endParaRPr sz="1800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 size: 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Early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Stopping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learning procedure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stops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anymore</a:t>
            </a:r>
            <a:r>
              <a:rPr lang="it-IT" sz="18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after 3 </a:t>
            </a:r>
            <a:r>
              <a:rPr lang="it-IT" sz="18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epochs</a:t>
            </a:r>
            <a:endParaRPr sz="1800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ModelCheckPoint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8717627" y="3305889"/>
            <a:ext cx="2181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PHASES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2697018" y="5571195"/>
            <a:ext cx="86567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Significant reduction of learning rate </a:t>
            </a: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(phase 2 and phase 3) to avoid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(or reduce) overfitting and to readapt in a slow and incremental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way the pretrained weights on the available dataset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Performance Analysis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189157" y="1604882"/>
            <a:ext cx="43064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0.9991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Loss: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0.0053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Top-2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classification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Precision: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| 1 | 1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Recall: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| 1 | 1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F1-score: </a:t>
            </a:r>
            <a:r>
              <a:rPr lang="it-IT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| 1 | 1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Confusion</a:t>
            </a:r>
            <a:r>
              <a:rPr lang="it-IT"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matrix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6" name="Google Shape;186;p8" descr="Statistic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2697" y="5454463"/>
            <a:ext cx="1325562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 descr="Arrow: Slight curv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5092700" y="4707466"/>
            <a:ext cx="1003300" cy="66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 descr="Chart, waterfall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8199" y="3371430"/>
            <a:ext cx="3200400" cy="3222819"/>
          </a:xfrm>
          <a:prstGeom prst="rect">
            <a:avLst/>
          </a:prstGeom>
          <a:noFill/>
          <a:ln w="101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97573B6-7F0B-02FA-BE1C-54C7438CE8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3955" y="936466"/>
            <a:ext cx="3708888" cy="2300594"/>
          </a:xfrm>
          <a:prstGeom prst="rect">
            <a:avLst/>
          </a:prstGeom>
          <a:noFill/>
          <a:ln w="1016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Further Analysis</a:t>
            </a:r>
            <a:endParaRPr/>
          </a:p>
        </p:txBody>
      </p:sp>
      <p:pic>
        <p:nvPicPr>
          <p:cNvPr id="194" name="Google Shape;194;p9" descr="Presentation with pie char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3600" y="3425501"/>
            <a:ext cx="1324800" cy="1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9"/>
          <p:cNvGrpSpPr/>
          <p:nvPr/>
        </p:nvGrpSpPr>
        <p:grpSpPr>
          <a:xfrm>
            <a:off x="1059577" y="1698442"/>
            <a:ext cx="10072845" cy="4794433"/>
            <a:chOff x="1216297" y="1698442"/>
            <a:chExt cx="10072845" cy="4794433"/>
          </a:xfrm>
        </p:grpSpPr>
        <p:pic>
          <p:nvPicPr>
            <p:cNvPr id="196" name="Google Shape;19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6297" y="1698444"/>
              <a:ext cx="4683125" cy="1619885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7" name="Google Shape;197;p9" descr="A picture containing monitor, screen, television, indoor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06652" y="1698442"/>
              <a:ext cx="4682490" cy="1619885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8" name="Google Shape;198;p9" descr="A picture containing monitor, indoor, screen, televisio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16297" y="4872990"/>
              <a:ext cx="4686935" cy="1619885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9" name="Google Shape;199;p9" descr="A picture containing text, monitor, electronics, display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06652" y="4872989"/>
              <a:ext cx="4682490" cy="1619885"/>
            </a:xfrm>
            <a:prstGeom prst="rect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00" name="Google Shape;200;p9"/>
          <p:cNvSpPr txBox="1"/>
          <p:nvPr/>
        </p:nvSpPr>
        <p:spPr>
          <a:xfrm>
            <a:off x="1192071" y="3425501"/>
            <a:ext cx="4418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6582109" y="3425499"/>
            <a:ext cx="4418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Saliency maps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192071" y="4364643"/>
            <a:ext cx="4418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SmoothGrad maps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582109" y="4364641"/>
            <a:ext cx="4418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GradCam maps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3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E23618"/>
      </a:accent2>
      <a:accent3>
        <a:srgbClr val="5B5260"/>
      </a:accent3>
      <a:accent4>
        <a:srgbClr val="E23618"/>
      </a:accent4>
      <a:accent5>
        <a:srgbClr val="C097F8"/>
      </a:accent5>
      <a:accent6>
        <a:srgbClr val="E23618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460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</vt:lpstr>
      <vt:lpstr>Calibri</vt:lpstr>
      <vt:lpstr>Twentieth Century</vt:lpstr>
      <vt:lpstr>Verdana</vt:lpstr>
      <vt:lpstr>ShapesVTI</vt:lpstr>
      <vt:lpstr>PROJECT WORK ON PAINTER STYLE RECOGNITION</vt:lpstr>
      <vt:lpstr>Dataset building</vt:lpstr>
      <vt:lpstr>Dataset splitting</vt:lpstr>
      <vt:lpstr>Pre-processing pipeline</vt:lpstr>
      <vt:lpstr>Pre-processing pipeline</vt:lpstr>
      <vt:lpstr>Network Architecture</vt:lpstr>
      <vt:lpstr>Training Hyperparameters</vt:lpstr>
      <vt:lpstr>Performance Analysis</vt:lpstr>
      <vt:lpstr>Further Analysis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ON PAINTER STYLE RECOGNITION</dc:title>
  <dc:creator>ENRICO MARIA DI MAURO</dc:creator>
  <cp:lastModifiedBy>ENRICO MARIA DI MAURO</cp:lastModifiedBy>
  <cp:revision>5</cp:revision>
  <dcterms:created xsi:type="dcterms:W3CDTF">2022-07-09T17:09:43Z</dcterms:created>
  <dcterms:modified xsi:type="dcterms:W3CDTF">2022-07-20T09:41:02Z</dcterms:modified>
</cp:coreProperties>
</file>