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6" r:id="rId6"/>
    <p:sldId id="281" r:id="rId7"/>
    <p:sldId id="263" r:id="rId8"/>
    <p:sldId id="264" r:id="rId9"/>
    <p:sldId id="265" r:id="rId10"/>
    <p:sldId id="262" r:id="rId11"/>
    <p:sldId id="272" r:id="rId12"/>
    <p:sldId id="273" r:id="rId13"/>
    <p:sldId id="271" r:id="rId14"/>
    <p:sldId id="275" r:id="rId15"/>
    <p:sldId id="276" r:id="rId16"/>
    <p:sldId id="277" r:id="rId17"/>
    <p:sldId id="278" r:id="rId18"/>
    <p:sldId id="282" r:id="rId19"/>
    <p:sldId id="283" r:id="rId20"/>
    <p:sldId id="284" r:id="rId21"/>
    <p:sldId id="285" r:id="rId22"/>
    <p:sldId id="286" r:id="rId23"/>
    <p:sldId id="268" r:id="rId24"/>
    <p:sldId id="269" r:id="rId25"/>
    <p:sldId id="270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lvatoreraccardi/Solitario_Reglan_Chiuso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no.graziano01@coomunity.unipa.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alvatore.raccardi@community.unipa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76" y="2886095"/>
            <a:ext cx="3925678" cy="2875787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 IL SOLITARIO</a:t>
            </a:r>
            <a:r>
              <a:rPr lang="en-US" sz="4400" dirty="0"/>
              <a:t> </a:t>
            </a:r>
            <a:br>
              <a:rPr lang="en-US" sz="4400" dirty="0"/>
            </a:br>
            <a:br>
              <a:rPr lang="en-US" sz="4400" dirty="0"/>
            </a:b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180" y="4235286"/>
            <a:ext cx="3652509" cy="9155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REGLAN CHIUSO</a:t>
            </a:r>
            <a:r>
              <a:rPr lang="en-US" sz="2800" b="1" dirty="0"/>
              <a:t> </a:t>
            </a:r>
          </a:p>
          <a:p>
            <a:r>
              <a:rPr lang="en-US" sz="2800" b="1" dirty="0"/>
              <a:t>                  </a:t>
            </a:r>
            <a:r>
              <a:rPr lang="en-US" sz="2800" b="1">
                <a:solidFill>
                  <a:srgbClr val="FF0000"/>
                </a:solidFill>
              </a:rPr>
              <a:t>♥</a:t>
            </a:r>
            <a:r>
              <a:rPr lang="en-US" sz="2800" b="1" dirty="0"/>
              <a:t> </a:t>
            </a:r>
            <a:r>
              <a:rPr lang="en-US" sz="2800" b="1">
                <a:solidFill>
                  <a:schemeClr val="tx1"/>
                </a:solidFill>
              </a:rPr>
              <a:t>♣</a:t>
            </a:r>
            <a:r>
              <a:rPr lang="en-US" sz="2800" b="1" dirty="0"/>
              <a:t> </a:t>
            </a:r>
            <a:r>
              <a:rPr lang="en-US" sz="2800" b="1">
                <a:solidFill>
                  <a:srgbClr val="FF0000"/>
                </a:solidFill>
              </a:rPr>
              <a:t>♦</a:t>
            </a:r>
            <a:r>
              <a:rPr lang="en-US" sz="2800" b="1" dirty="0"/>
              <a:t> </a:t>
            </a:r>
            <a:r>
              <a:rPr lang="en-US" sz="2800" b="1">
                <a:solidFill>
                  <a:schemeClr val="tx1"/>
                </a:solidFill>
              </a:rPr>
              <a:t>♠</a:t>
            </a:r>
          </a:p>
        </p:txBody>
      </p:sp>
      <p:pic>
        <p:nvPicPr>
          <p:cNvPr id="4" name="Immagine 4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FDF4D1D2-464C-44ED-A50C-64151785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5" r="5574" b="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magine 154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5967FA8-42E9-4C98-B3CD-863C6B1DBF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-20031" y="5596"/>
            <a:ext cx="12192000" cy="6858000"/>
          </a:xfrm>
          <a:prstGeom prst="rect">
            <a:avLst/>
          </a:prstGeom>
        </p:spPr>
      </p:pic>
      <p:sp>
        <p:nvSpPr>
          <p:cNvPr id="98" name="Titolo 97">
            <a:extLst>
              <a:ext uri="{FF2B5EF4-FFF2-40B4-BE49-F238E27FC236}">
                <a16:creationId xmlns:a16="http://schemas.microsoft.com/office/drawing/2014/main" id="{13F69B50-038E-4B29-AD05-9F2B275B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16" y="78193"/>
            <a:ext cx="891168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Mappa delle funzioni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40" name="Rettangolo 1239">
            <a:extLst>
              <a:ext uri="{FF2B5EF4-FFF2-40B4-BE49-F238E27FC236}">
                <a16:creationId xmlns:a16="http://schemas.microsoft.com/office/drawing/2014/main" id="{15F5270A-F789-4A3A-82A6-864FE4D925BE}"/>
              </a:ext>
            </a:extLst>
          </p:cNvPr>
          <p:cNvSpPr/>
          <p:nvPr/>
        </p:nvSpPr>
        <p:spPr>
          <a:xfrm>
            <a:off x="4585448" y="965947"/>
            <a:ext cx="1815352" cy="91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Main.c</a:t>
            </a:r>
            <a:endParaRPr lang="it-IT" dirty="0"/>
          </a:p>
        </p:txBody>
      </p:sp>
      <p:sp>
        <p:nvSpPr>
          <p:cNvPr id="1241" name="Rettangolo 1240">
            <a:extLst>
              <a:ext uri="{FF2B5EF4-FFF2-40B4-BE49-F238E27FC236}">
                <a16:creationId xmlns:a16="http://schemas.microsoft.com/office/drawing/2014/main" id="{977B54C7-A3DA-46D5-AA00-86A9EE15AFD7}"/>
              </a:ext>
            </a:extLst>
          </p:cNvPr>
          <p:cNvSpPr/>
          <p:nvPr/>
        </p:nvSpPr>
        <p:spPr>
          <a:xfrm>
            <a:off x="716618" y="1657911"/>
            <a:ext cx="1277469" cy="62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Delay(int seconds</a:t>
            </a:r>
            <a:r>
              <a:rPr lang="it-IT" dirty="0"/>
              <a:t>)</a:t>
            </a:r>
          </a:p>
        </p:txBody>
      </p:sp>
      <p:sp>
        <p:nvSpPr>
          <p:cNvPr id="1242" name="Rettangolo 1241">
            <a:extLst>
              <a:ext uri="{FF2B5EF4-FFF2-40B4-BE49-F238E27FC236}">
                <a16:creationId xmlns:a16="http://schemas.microsoft.com/office/drawing/2014/main" id="{324F61A3-7C70-4821-9626-788EC59331BB}"/>
              </a:ext>
            </a:extLst>
          </p:cNvPr>
          <p:cNvSpPr/>
          <p:nvPr/>
        </p:nvSpPr>
        <p:spPr>
          <a:xfrm>
            <a:off x="6014197" y="3055844"/>
            <a:ext cx="187138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Firstrendering()</a:t>
            </a:r>
          </a:p>
        </p:txBody>
      </p:sp>
      <p:sp>
        <p:nvSpPr>
          <p:cNvPr id="1243" name="Rettangolo 1242">
            <a:extLst>
              <a:ext uri="{FF2B5EF4-FFF2-40B4-BE49-F238E27FC236}">
                <a16:creationId xmlns:a16="http://schemas.microsoft.com/office/drawing/2014/main" id="{75EC4213-2DC0-4CBC-BD5B-C3410CA9DDA6}"/>
              </a:ext>
            </a:extLst>
          </p:cNvPr>
          <p:cNvSpPr/>
          <p:nvPr/>
        </p:nvSpPr>
        <p:spPr>
          <a:xfrm>
            <a:off x="1428193" y="2582396"/>
            <a:ext cx="2196351" cy="5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Deckgeneration()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364C356-C6CB-475F-A38A-28DE11432A76}"/>
              </a:ext>
            </a:extLst>
          </p:cNvPr>
          <p:cNvSpPr/>
          <p:nvPr/>
        </p:nvSpPr>
        <p:spPr>
          <a:xfrm>
            <a:off x="3801035" y="3050242"/>
            <a:ext cx="179293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Loading(char type)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7F101E7-BCB2-4AA5-B14D-CFBBA013C64F}"/>
              </a:ext>
            </a:extLst>
          </p:cNvPr>
          <p:cNvSpPr/>
          <p:nvPr/>
        </p:nvSpPr>
        <p:spPr>
          <a:xfrm>
            <a:off x="4750735" y="4347322"/>
            <a:ext cx="1692087" cy="6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Sector.A()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8AE249-8590-47A8-B074-B46EEE7286F9}"/>
              </a:ext>
            </a:extLst>
          </p:cNvPr>
          <p:cNvSpPr/>
          <p:nvPr/>
        </p:nvSpPr>
        <p:spPr>
          <a:xfrm>
            <a:off x="9712139" y="1778373"/>
            <a:ext cx="1792940" cy="5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Textcolor(int colore)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3B9495-6910-4A5F-9427-A4B6054E811B}"/>
              </a:ext>
            </a:extLst>
          </p:cNvPr>
          <p:cNvSpPr/>
          <p:nvPr/>
        </p:nvSpPr>
        <p:spPr>
          <a:xfrm>
            <a:off x="7423339" y="2212601"/>
            <a:ext cx="1904998" cy="48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Erroralert(ch</a:t>
            </a:r>
            <a:r>
              <a:rPr lang="it-IT"/>
              <a:t>ar type)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89A786C-A439-4D1D-A617-8EDC0A71F745}"/>
              </a:ext>
            </a:extLst>
          </p:cNvPr>
          <p:cNvSpPr/>
          <p:nvPr/>
        </p:nvSpPr>
        <p:spPr>
          <a:xfrm>
            <a:off x="6658536" y="5201770"/>
            <a:ext cx="1333499" cy="5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Sector.B()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E8569E8-C077-4CD4-AEAA-A926910AC512}"/>
              </a:ext>
            </a:extLst>
          </p:cNvPr>
          <p:cNvSpPr/>
          <p:nvPr/>
        </p:nvSpPr>
        <p:spPr>
          <a:xfrm>
            <a:off x="7989234" y="4291293"/>
            <a:ext cx="1389529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Sector.C()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23B98BE-9880-4289-9F3B-D47883F6F8F1}"/>
              </a:ext>
            </a:extLst>
          </p:cNvPr>
          <p:cNvSpPr/>
          <p:nvPr/>
        </p:nvSpPr>
        <p:spPr>
          <a:xfrm>
            <a:off x="859491" y="4142815"/>
            <a:ext cx="1501587" cy="81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Random(int lower, int upper</a:t>
            </a:r>
            <a:r>
              <a:rPr lang="it-IT" dirty="0"/>
              <a:t>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E243A93-6F4C-4A6C-8D14-13E0D09BCE45}"/>
              </a:ext>
            </a:extLst>
          </p:cNvPr>
          <p:cNvCxnSpPr/>
          <p:nvPr/>
        </p:nvCxnSpPr>
        <p:spPr>
          <a:xfrm flipH="1">
            <a:off x="2006415" y="1405779"/>
            <a:ext cx="2525804" cy="544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8B682BD-AF49-454D-9ECD-47A99B26A32F}"/>
              </a:ext>
            </a:extLst>
          </p:cNvPr>
          <p:cNvCxnSpPr>
            <a:cxnSpLocks/>
          </p:cNvCxnSpPr>
          <p:nvPr/>
        </p:nvCxnSpPr>
        <p:spPr>
          <a:xfrm flipH="1">
            <a:off x="2454650" y="1405779"/>
            <a:ext cx="2077570" cy="1127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F11440F-47EA-4A6F-8378-D6E005BD8490}"/>
              </a:ext>
            </a:extLst>
          </p:cNvPr>
          <p:cNvCxnSpPr>
            <a:cxnSpLocks/>
          </p:cNvCxnSpPr>
          <p:nvPr/>
        </p:nvCxnSpPr>
        <p:spPr>
          <a:xfrm flipH="1">
            <a:off x="5637118" y="3725395"/>
            <a:ext cx="1281953" cy="634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5CB1956-DEDF-44FD-96B5-F3E12EF859BD}"/>
              </a:ext>
            </a:extLst>
          </p:cNvPr>
          <p:cNvCxnSpPr>
            <a:cxnSpLocks/>
          </p:cNvCxnSpPr>
          <p:nvPr/>
        </p:nvCxnSpPr>
        <p:spPr>
          <a:xfrm>
            <a:off x="6919072" y="3725397"/>
            <a:ext cx="1743635" cy="510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4E3E7DE-D56F-4909-B06F-F4B6671F3EC7}"/>
              </a:ext>
            </a:extLst>
          </p:cNvPr>
          <p:cNvCxnSpPr>
            <a:cxnSpLocks/>
          </p:cNvCxnSpPr>
          <p:nvPr/>
        </p:nvCxnSpPr>
        <p:spPr>
          <a:xfrm>
            <a:off x="6919069" y="3747809"/>
            <a:ext cx="398932" cy="1429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BB2B0B0C-0005-4613-8FAA-ECDC1C2DA564}"/>
              </a:ext>
            </a:extLst>
          </p:cNvPr>
          <p:cNvCxnSpPr>
            <a:cxnSpLocks/>
          </p:cNvCxnSpPr>
          <p:nvPr/>
        </p:nvCxnSpPr>
        <p:spPr>
          <a:xfrm flipH="1">
            <a:off x="4785473" y="1910045"/>
            <a:ext cx="744068" cy="1116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55D61F9-0EC3-400B-B2B5-E82D5530A47C}"/>
              </a:ext>
            </a:extLst>
          </p:cNvPr>
          <p:cNvCxnSpPr>
            <a:cxnSpLocks/>
          </p:cNvCxnSpPr>
          <p:nvPr/>
        </p:nvCxnSpPr>
        <p:spPr>
          <a:xfrm>
            <a:off x="5529542" y="1910044"/>
            <a:ext cx="1385049" cy="1093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C1D2EAB-744A-446B-86D3-1D3BBE30731A}"/>
              </a:ext>
            </a:extLst>
          </p:cNvPr>
          <p:cNvCxnSpPr>
            <a:cxnSpLocks/>
          </p:cNvCxnSpPr>
          <p:nvPr/>
        </p:nvCxnSpPr>
        <p:spPr>
          <a:xfrm>
            <a:off x="6459631" y="1405779"/>
            <a:ext cx="1922931" cy="746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E0032E2-1025-441E-9A0B-3065C0A783F5}"/>
              </a:ext>
            </a:extLst>
          </p:cNvPr>
          <p:cNvCxnSpPr>
            <a:cxnSpLocks/>
          </p:cNvCxnSpPr>
          <p:nvPr/>
        </p:nvCxnSpPr>
        <p:spPr>
          <a:xfrm flipH="1">
            <a:off x="1580592" y="3209926"/>
            <a:ext cx="934566" cy="925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F034254-8F70-434D-B826-F3D5E47FC3D6}"/>
              </a:ext>
            </a:extLst>
          </p:cNvPr>
          <p:cNvCxnSpPr>
            <a:cxnSpLocks/>
          </p:cNvCxnSpPr>
          <p:nvPr/>
        </p:nvCxnSpPr>
        <p:spPr>
          <a:xfrm>
            <a:off x="6448425" y="1405779"/>
            <a:ext cx="3245224" cy="634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B031D45-C98A-46B8-9966-16429449A11F}"/>
              </a:ext>
            </a:extLst>
          </p:cNvPr>
          <p:cNvSpPr/>
          <p:nvPr/>
        </p:nvSpPr>
        <p:spPr>
          <a:xfrm>
            <a:off x="2714066" y="4350125"/>
            <a:ext cx="1546410" cy="75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Hidecursor(boolean status)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391E59E-FCC1-478C-994E-7A05E34D111D}"/>
              </a:ext>
            </a:extLst>
          </p:cNvPr>
          <p:cNvCxnSpPr>
            <a:cxnSpLocks/>
          </p:cNvCxnSpPr>
          <p:nvPr/>
        </p:nvCxnSpPr>
        <p:spPr>
          <a:xfrm flipH="1">
            <a:off x="3451972" y="3635750"/>
            <a:ext cx="1158685" cy="723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BB423E-DCFA-4B6E-BEDE-9597AECC0095}"/>
              </a:ext>
            </a:extLst>
          </p:cNvPr>
          <p:cNvSpPr/>
          <p:nvPr/>
        </p:nvSpPr>
        <p:spPr>
          <a:xfrm>
            <a:off x="9412380" y="3428438"/>
            <a:ext cx="1927411" cy="5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Gotoxy</a:t>
            </a:r>
            <a:r>
              <a:rPr lang="it-IT" dirty="0"/>
              <a:t>(</a:t>
            </a:r>
            <a:r>
              <a:rPr lang="en-US" dirty="0">
                <a:solidFill>
                  <a:schemeClr val="tx1"/>
                </a:solidFill>
              </a:rPr>
              <a:t>short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it-IT" dirty="0"/>
              <a:t>x, </a:t>
            </a:r>
            <a:r>
              <a:rPr lang="en-US" dirty="0">
                <a:solidFill>
                  <a:schemeClr val="tx1"/>
                </a:solidFill>
              </a:rPr>
              <a:t>short </a:t>
            </a:r>
            <a:r>
              <a:rPr lang="it-IT" dirty="0"/>
              <a:t>y)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B87EF14F-F62D-4A59-8A9A-0A0132F8C6BD}"/>
              </a:ext>
            </a:extLst>
          </p:cNvPr>
          <p:cNvCxnSpPr>
            <a:cxnSpLocks/>
          </p:cNvCxnSpPr>
          <p:nvPr/>
        </p:nvCxnSpPr>
        <p:spPr>
          <a:xfrm>
            <a:off x="8431865" y="2750484"/>
            <a:ext cx="1710019" cy="623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F501EB7-D23B-4CC0-BFB3-49DEB2F848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E07F9C-B2BF-455B-A30A-97D906DE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7" y="175875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Deckgeneration()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3E06B-3ADE-4970-917E-8C17BF562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608" y="1562100"/>
            <a:ext cx="6878262" cy="41810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 </a:t>
            </a:r>
            <a:r>
              <a:rPr lang="en-US" b="1" dirty="0" err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funzione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Deckgeneration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fa parte del </a:t>
            </a:r>
            <a:r>
              <a:rPr lang="it-IT" dirty="0" err="1">
                <a:solidFill>
                  <a:schemeClr val="tx1"/>
                </a:solidFill>
              </a:rPr>
              <a:t>Main.c</a:t>
            </a:r>
            <a:r>
              <a:rPr lang="it-IT" dirty="0">
                <a:solidFill>
                  <a:schemeClr val="tx1"/>
                </a:solidFill>
              </a:rPr>
              <a:t> è tra le principali funzioni del programma e permette di effettuare la prima generazione del mazzo;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chemeClr val="tx1"/>
                </a:solidFill>
              </a:rPr>
              <a:t>Parametri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Non </a:t>
            </a:r>
            <a:r>
              <a:rPr lang="en-US" dirty="0" err="1">
                <a:solidFill>
                  <a:schemeClr val="tx1"/>
                </a:solidFill>
              </a:rPr>
              <a:t>presenta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parametro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formale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 </a:t>
            </a:r>
            <a:r>
              <a:rPr lang="en-US" b="1" dirty="0" err="1">
                <a:solidFill>
                  <a:schemeClr val="tx1"/>
                </a:solidFill>
              </a:rPr>
              <a:t>Variabili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Locali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y,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 j, swap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contatori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index = 2, offset = 0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la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generazione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carte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rnd1, rnd2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generazione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numeri random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int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tempValore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temporanee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le carte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Tipo di </a:t>
            </a:r>
            <a:r>
              <a:rPr lang="en-US" b="1" dirty="0" err="1">
                <a:solidFill>
                  <a:schemeClr val="tx1"/>
                </a:solidFill>
              </a:rPr>
              <a:t>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funzione</a:t>
            </a:r>
            <a:r>
              <a:rPr lang="en-US" dirty="0">
                <a:solidFill>
                  <a:schemeClr val="tx1"/>
                </a:solidFill>
              </a:rPr>
              <a:t> non ha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ritorno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39245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9DD2934-D616-48E9-8ECC-7BA540AF2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D6BAF7-E419-4CF7-B960-6186D0AA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Firstrendering()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03085-3E8F-44EE-8020-0C66CACB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283" y="1864659"/>
            <a:ext cx="6530881" cy="3923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 </a:t>
            </a:r>
            <a:r>
              <a:rPr lang="en-US" b="1" dirty="0" err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Firstrendering()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fa parte del </a:t>
            </a:r>
            <a:r>
              <a:rPr lang="it-IT" dirty="0" err="1">
                <a:solidFill>
                  <a:schemeClr val="tx1"/>
                </a:solidFill>
              </a:rPr>
              <a:t>Main.c</a:t>
            </a:r>
            <a:r>
              <a:rPr lang="it-IT" dirty="0">
                <a:solidFill>
                  <a:schemeClr val="tx1"/>
                </a:solidFill>
              </a:rPr>
              <a:t> ed è tra le più importanti presenti nel programma poiché  permette di generare il campo da gioco;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chemeClr val="tx1"/>
                </a:solidFill>
              </a:rPr>
              <a:t>Parametri</a:t>
            </a:r>
            <a:r>
              <a:rPr lang="en-US" b="1" dirty="0">
                <a:solidFill>
                  <a:schemeClr val="tx1"/>
                </a:solidFill>
              </a:rPr>
              <a:t>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Non </a:t>
            </a:r>
            <a:r>
              <a:rPr lang="en-US" dirty="0" err="1">
                <a:solidFill>
                  <a:schemeClr val="tx1"/>
                </a:solidFill>
              </a:rPr>
              <a:t>presenta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parametro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formale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 </a:t>
            </a:r>
            <a:r>
              <a:rPr lang="en-US" b="1" dirty="0" err="1">
                <a:solidFill>
                  <a:schemeClr val="tx1"/>
                </a:solidFill>
              </a:rPr>
              <a:t>Variabili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Locali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 j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contatori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 Tipo di </a:t>
            </a:r>
            <a:r>
              <a:rPr lang="en-US" b="1" dirty="0" err="1">
                <a:solidFill>
                  <a:schemeClr val="tx1"/>
                </a:solidFill>
              </a:rPr>
              <a:t>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funzione</a:t>
            </a:r>
            <a:r>
              <a:rPr lang="en-US" dirty="0">
                <a:solidFill>
                  <a:schemeClr val="tx1"/>
                </a:solidFill>
              </a:rPr>
              <a:t> non ha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ritorno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266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50D6560A-389A-4EBA-9E95-069692887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935598-0C63-4B63-9F50-A44ACF0B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Loading(char type)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98CB6-EED7-4DBE-B48A-E21523FAA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36" y="1842247"/>
            <a:ext cx="6911881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Loading()</a:t>
            </a:r>
            <a:r>
              <a:rPr lang="en-US">
                <a:solidFill>
                  <a:schemeClr val="tx1"/>
                </a:solidFill>
              </a:rPr>
              <a:t> fa parte del Main.c e permette di effettuare il caricamento della partita;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Parametri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 Char type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Variabili 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887DF000-1204-4666-B33A-F881CBA30F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9BCC51-2162-4973-A801-5ECF3028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72480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Erroralert(char type)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31CF7D-5E88-4B03-BDDB-A656E2461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987924"/>
            <a:ext cx="6217117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Erroralert()</a:t>
            </a:r>
            <a:r>
              <a:rPr lang="en-US">
                <a:solidFill>
                  <a:schemeClr val="tx1"/>
                </a:solidFill>
              </a:rPr>
              <a:t> fa parte del Main.c e serve a segnalare al giocatore attraverso messaggi d'errore le mosse non consentite;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Parametri Formali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Char type;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 Locali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7DB553F-B480-4060-ACA7-EDAAB196E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DFF95F-7FD4-4342-87AF-ED2B516C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SectorA()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F61195-9426-482C-86F6-38D76BD98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077" y="1337983"/>
            <a:ext cx="6396411" cy="4887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SectorA()</a:t>
            </a:r>
            <a:r>
              <a:rPr lang="en-US">
                <a:solidFill>
                  <a:schemeClr val="tx1"/>
                </a:solidFill>
              </a:rPr>
              <a:t> fa parte della funzione </a:t>
            </a:r>
            <a:r>
              <a:rPr lang="en-US" b="1">
                <a:solidFill>
                  <a:schemeClr val="tx1"/>
                </a:solidFill>
              </a:rPr>
              <a:t>Firstrendering()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e serve per creare e  gestire la visualizzazione grafica delle 6 carte situate in alto a sinistra dello schermo;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b="1">
                <a:solidFill>
                  <a:schemeClr val="tx1"/>
                </a:solidFill>
              </a:rPr>
              <a:t>Parametri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parametri formali;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 Variabili 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int offset1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int offset2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gestire visualizazione delle carte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int index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variabile indice;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2040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D4480056-086A-4CF9-9719-52A16D35EF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18BD61-3584-40B1-B95A-6441B63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SectorB()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414B3-8A2E-45CF-8026-D37259A29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898276"/>
            <a:ext cx="6362793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 </a:t>
            </a:r>
            <a:r>
              <a:rPr lang="en-US" b="1">
                <a:solidFill>
                  <a:schemeClr val="tx1"/>
                </a:solidFill>
              </a:rPr>
              <a:t>SectorB()</a:t>
            </a:r>
            <a:r>
              <a:rPr lang="en-US">
                <a:solidFill>
                  <a:schemeClr val="tx1"/>
                </a:solidFill>
              </a:rPr>
              <a:t> fa parte della funzione </a:t>
            </a:r>
            <a:r>
              <a:rPr lang="en-US" b="1">
                <a:solidFill>
                  <a:schemeClr val="tx1"/>
                </a:solidFill>
              </a:rPr>
              <a:t>Firstrendering()</a:t>
            </a:r>
            <a:r>
              <a:rPr lang="en-US">
                <a:solidFill>
                  <a:schemeClr val="tx1"/>
                </a:solidFill>
              </a:rPr>
              <a:t> e serve per creare e  gestire la visualizzazione grafica delle 4 carte/basi di Assi situate in alto a destra dello schermo;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>
                <a:solidFill>
                  <a:schemeClr val="tx1"/>
                </a:solidFill>
              </a:rPr>
              <a:t>Parametri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parametri formali;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 Locali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int offset1,int offset2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per gestire la visualizzazione delle carte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nt index   int i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928B316B-0188-4E6A-B43B-00EAAB515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72FF54-EC84-4C66-9527-DD85E8EE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SectorC()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E6EEB-9396-4E74-AB03-FBFC33B3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718982"/>
            <a:ext cx="6306764" cy="4315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 </a:t>
            </a:r>
            <a:r>
              <a:rPr lang="en-US" b="1">
                <a:solidFill>
                  <a:schemeClr val="tx1"/>
                </a:solidFill>
              </a:rPr>
              <a:t>SectorC()</a:t>
            </a:r>
            <a:r>
              <a:rPr lang="en-US">
                <a:solidFill>
                  <a:schemeClr val="tx1"/>
                </a:solidFill>
              </a:rPr>
              <a:t> fa parte della funzione </a:t>
            </a:r>
            <a:r>
              <a:rPr lang="en-US" b="1">
                <a:solidFill>
                  <a:schemeClr val="tx1"/>
                </a:solidFill>
              </a:rPr>
              <a:t>Firstrendering()</a:t>
            </a:r>
            <a:r>
              <a:rPr lang="en-US">
                <a:solidFill>
                  <a:schemeClr val="tx1"/>
                </a:solidFill>
              </a:rPr>
              <a:t> e serve per creare e  gestire la visualizzazione grafica delle 42 carte che compongono le colonne del campo da gioco;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b="1">
                <a:solidFill>
                  <a:schemeClr val="tx1"/>
                </a:solidFill>
              </a:rPr>
              <a:t>Parametri </a:t>
            </a:r>
            <a:r>
              <a:rPr lang="en-US" b="1" dirty="0">
                <a:solidFill>
                  <a:schemeClr val="tx1"/>
                </a:solidFill>
              </a:rPr>
              <a:t>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parametri formali;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  Variabili Locali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int index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offsetX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int offset1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int offset2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 int j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gestire la visualizzazione delle carte;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5669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15D4532-E872-43AC-B03F-747319FA8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7CF77B-FB4B-4575-A144-2DE6E1D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textcolor(int colore)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373ED-DB92-4401-A419-64C02BBB2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2133600"/>
            <a:ext cx="6396411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textcolor(int colore)</a:t>
            </a:r>
            <a:r>
              <a:rPr lang="en-US" dirty="0">
                <a:solidFill>
                  <a:schemeClr val="tx1"/>
                </a:solidFill>
              </a:rPr>
              <a:t> viene utilizzata per </a:t>
            </a:r>
            <a:r>
              <a:rPr lang="en-US">
                <a:solidFill>
                  <a:schemeClr val="tx1"/>
                </a:solidFill>
              </a:rPr>
              <a:t>implementare e cambiare il colore del testo;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Int colore;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971EC54-150E-45FD-87EC-02F50D18D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EFE05C-13C3-48C1-BC33-9ABAE9F4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43" y="355169"/>
            <a:ext cx="4422248" cy="1549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tx1"/>
                </a:solidFill>
              </a:rPr>
              <a:t>Funzione: </a:t>
            </a:r>
            <a:r>
              <a:rPr lang="en-US" sz="3100" b="1" dirty="0" err="1">
                <a:solidFill>
                  <a:schemeClr val="tx1"/>
                </a:solidFill>
              </a:rPr>
              <a:t>gotoxy</a:t>
            </a:r>
            <a:r>
              <a:rPr lang="en-US" sz="3100" b="1" dirty="0">
                <a:solidFill>
                  <a:schemeClr val="tx1"/>
                </a:solidFill>
              </a:rPr>
              <a:t>(short </a:t>
            </a:r>
            <a:r>
              <a:rPr lang="en-US" sz="3100" b="1" dirty="0" err="1">
                <a:solidFill>
                  <a:schemeClr val="tx1"/>
                </a:solidFill>
              </a:rPr>
              <a:t>x,short</a:t>
            </a:r>
            <a:r>
              <a:rPr lang="en-US" sz="3100" b="1" dirty="0">
                <a:solidFill>
                  <a:schemeClr val="tx1"/>
                </a:solidFill>
              </a:rPr>
              <a:t> y)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E30D8-7E15-48B7-A55E-6B0DBF47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871" y="1842247"/>
            <a:ext cx="6542087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gotoxy(short x, short y)</a:t>
            </a:r>
            <a:r>
              <a:rPr lang="en-US" dirty="0">
                <a:solidFill>
                  <a:schemeClr val="tx1"/>
                </a:solidFill>
              </a:rPr>
              <a:t> viene utilizzata per </a:t>
            </a:r>
            <a:r>
              <a:rPr lang="en-US">
                <a:solidFill>
                  <a:schemeClr val="tx1"/>
                </a:solidFill>
              </a:rPr>
              <a:t>definire e cambiare la posizione del cursore;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Short x, Short Y 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nessuna variabile locale;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 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9" name="Rectangle 4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90B92B-42B4-43AD-9FDB-AE3256F1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Fasi di lavoro...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56341-3818-4AC7-A6CC-310B45B6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- Per la </a:t>
            </a:r>
            <a:r>
              <a:rPr lang="en-US" err="1">
                <a:solidFill>
                  <a:srgbClr val="FEFFFF"/>
                </a:solidFill>
              </a:rPr>
              <a:t>realizzazione</a:t>
            </a:r>
            <a:r>
              <a:rPr lang="en-US" dirty="0">
                <a:solidFill>
                  <a:srgbClr val="FEFFFF"/>
                </a:solidFill>
              </a:rPr>
              <a:t> del </a:t>
            </a:r>
            <a:r>
              <a:rPr lang="en-US" err="1">
                <a:solidFill>
                  <a:srgbClr val="FEFFFF"/>
                </a:solidFill>
              </a:rPr>
              <a:t>programma</a:t>
            </a:r>
            <a:r>
              <a:rPr lang="en-US" dirty="0">
                <a:solidFill>
                  <a:srgbClr val="FEFFFF"/>
                </a:solidFill>
              </a:rPr>
              <a:t> in </a:t>
            </a:r>
            <a:r>
              <a:rPr lang="en-US" err="1">
                <a:solidFill>
                  <a:srgbClr val="FEFFFF"/>
                </a:solidFill>
              </a:rPr>
              <a:t>linguaggio</a:t>
            </a:r>
            <a:r>
              <a:rPr lang="en-US" dirty="0">
                <a:solidFill>
                  <a:srgbClr val="FEFFFF"/>
                </a:solidFill>
              </a:rPr>
              <a:t> C ,ci  </a:t>
            </a:r>
            <a:r>
              <a:rPr lang="en-US" err="1">
                <a:solidFill>
                  <a:srgbClr val="FEFFFF"/>
                </a:solidFill>
              </a:rPr>
              <a:t>siamo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serviti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dell'editor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i="1" u="sng">
                <a:solidFill>
                  <a:srgbClr val="FEFFFF"/>
                </a:solidFill>
              </a:rPr>
              <a:t>Visual Studio Code;</a:t>
            </a:r>
            <a:endParaRPr lang="it-IT" b="1"/>
          </a:p>
          <a:p>
            <a:pPr marL="0" indent="0"/>
            <a:endParaRPr lang="en-US" dirty="0">
              <a:solidFill>
                <a:srgbClr val="FEFFFF"/>
              </a:solidFill>
            </a:endParaRPr>
          </a:p>
          <a:p>
            <a:pPr marL="0" indent="0"/>
            <a:endParaRPr lang="en-US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- La </a:t>
            </a:r>
            <a:r>
              <a:rPr lang="en-US" err="1">
                <a:solidFill>
                  <a:srgbClr val="FEFFFF"/>
                </a:solidFill>
              </a:rPr>
              <a:t>realizzazione</a:t>
            </a:r>
            <a:r>
              <a:rPr lang="en-US" dirty="0">
                <a:solidFill>
                  <a:srgbClr val="FEFFFF"/>
                </a:solidFill>
              </a:rPr>
              <a:t> del </a:t>
            </a:r>
            <a:r>
              <a:rPr lang="en-US" err="1">
                <a:solidFill>
                  <a:srgbClr val="FEFFFF"/>
                </a:solidFill>
              </a:rPr>
              <a:t>codice</a:t>
            </a:r>
            <a:r>
              <a:rPr lang="en-US" dirty="0">
                <a:solidFill>
                  <a:srgbClr val="FEFFFF"/>
                </a:solidFill>
              </a:rPr>
              <a:t> in team e la </a:t>
            </a:r>
            <a:r>
              <a:rPr lang="en-US" err="1">
                <a:solidFill>
                  <a:srgbClr val="FEFFFF"/>
                </a:solidFill>
              </a:rPr>
              <a:t>lavorazione</a:t>
            </a:r>
            <a:r>
              <a:rPr lang="en-US" dirty="0">
                <a:solidFill>
                  <a:srgbClr val="FEFFFF"/>
                </a:solidFill>
              </a:rPr>
              <a:t> in tempo </a:t>
            </a:r>
            <a:r>
              <a:rPr lang="en-US" err="1">
                <a:solidFill>
                  <a:srgbClr val="FEFFFF"/>
                </a:solidFill>
              </a:rPr>
              <a:t>reale</a:t>
            </a:r>
            <a:r>
              <a:rPr lang="en-US" dirty="0">
                <a:solidFill>
                  <a:srgbClr val="FEFFFF"/>
                </a:solidFill>
              </a:rPr>
              <a:t> è </a:t>
            </a:r>
            <a:r>
              <a:rPr lang="en-US" err="1">
                <a:solidFill>
                  <a:srgbClr val="FEFFFF"/>
                </a:solidFill>
              </a:rPr>
              <a:t>stata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resa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possibile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grazie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all'utilizzo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della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piattaforma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i="1" u="sng">
                <a:solidFill>
                  <a:srgbClr val="FEFFFF"/>
                </a:solidFill>
              </a:rPr>
              <a:t>GitHub</a:t>
            </a:r>
            <a:r>
              <a:rPr lang="en-US" i="1" u="sng">
                <a:solidFill>
                  <a:srgbClr val="FEFF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  <a:hlinkClick r:id="rId2"/>
              </a:rPr>
              <a:t>http://github.com/salvatoreraccardi/Solitario_Reglan_Chiuso</a:t>
            </a: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5" name="Immagine 5" descr="Immagine che contiene cibo&#10;&#10;Descrizione generata con affidabilità molto elevata">
            <a:extLst>
              <a:ext uri="{FF2B5EF4-FFF2-40B4-BE49-F238E27FC236}">
                <a16:creationId xmlns:a16="http://schemas.microsoft.com/office/drawing/2014/main" id="{D25286B6-7864-49C2-B5F8-0A8C8ED67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3057" y="3406890"/>
            <a:ext cx="3001931" cy="11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F5EDCBC3-86E7-4341-B363-C36F41C19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9E2F39-685B-4B44-B030-14695664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3861957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delay(int seconds)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59C789-EF79-49C5-94F6-C8821F522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900" y="1954306"/>
            <a:ext cx="6340382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delay(int seconds)</a:t>
            </a:r>
            <a:r>
              <a:rPr lang="en-US" dirty="0">
                <a:solidFill>
                  <a:schemeClr val="tx1"/>
                </a:solidFill>
              </a:rPr>
              <a:t> viene utilizzata per </a:t>
            </a:r>
            <a:r>
              <a:rPr lang="en-US">
                <a:solidFill>
                  <a:schemeClr val="tx1"/>
                </a:solidFill>
              </a:rPr>
              <a:t>calcolare il tempo richiesto inoltre memorizza l'ora di inizio e converte il tempo in millisecondi; 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Int seconds;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Int milliseconds</a:t>
            </a:r>
            <a:r>
              <a:rPr lang="en-US">
                <a:solidFill>
                  <a:schemeClr val="tx1"/>
                </a:solidFill>
              </a:rPr>
              <a:t> variabile tempo in millisecondi;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5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1174988-DFB7-43BB-84DD-9A0C63806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4DA1B-6602-4B53-9B63-2FD3218A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1" y="579287"/>
            <a:ext cx="54980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hidecursor(boolean status)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09F3B-18E0-4975-BEFA-7C4D208D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430" y="1931894"/>
            <a:ext cx="6732586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hidecursor(boolean status) viene utilizzata </a:t>
            </a:r>
            <a:r>
              <a:rPr lang="en-US">
                <a:solidFill>
                  <a:schemeClr val="tx1"/>
                </a:solidFill>
              </a:rPr>
              <a:t>per   abilitare e disabilitare il cursore;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Boolean status;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38452006-80B3-4BF3-9CC4-D16000B3E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AB5A77-E38C-44DD-A17C-89206EA0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0" y="456022"/>
            <a:ext cx="4310188" cy="14489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random( int lower, int upper)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C83AE-9482-4044-8991-089C1678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107" y="2099982"/>
            <a:ext cx="6183498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random(int lower, int upper) </a:t>
            </a:r>
            <a:r>
              <a:rPr lang="en-US">
                <a:solidFill>
                  <a:schemeClr val="tx1"/>
                </a:solidFill>
              </a:rPr>
              <a:t>è una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delle funzioni principali del gioco in quanto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permette di effettuare la generazione casuale del mazzo e dunque ne permette il perfetto mescolamento;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Int lower , int upper;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Int num</a:t>
            </a:r>
            <a:r>
              <a:rPr lang="en-US">
                <a:solidFill>
                  <a:schemeClr val="tx1"/>
                </a:solidFill>
              </a:rPr>
              <a:t>, variabile numero;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La funzione ritorna un numero;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" name="Group 2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" name="Rectangle 4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A60DD3-E804-46BD-8E72-2954FAC2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17" y="-45007"/>
            <a:ext cx="921431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Diagramma di flusso: Deckgeneration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31968AA6-759F-4660-9E01-1E104DD18A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213"/>
          <a:stretch/>
        </p:blipFill>
        <p:spPr>
          <a:xfrm>
            <a:off x="191319" y="582571"/>
            <a:ext cx="12000027" cy="6287942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6A310D-559C-4F49-B0A6-3E20AED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431" y="-1875"/>
            <a:ext cx="8394807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Diagramma di flusso: firstrendering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DDFAC7B9-F9F3-4FD6-93A1-8BFB2DE5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" y="625703"/>
            <a:ext cx="12004309" cy="6230433"/>
          </a:xfrm>
          <a:prstGeom prst="rect">
            <a:avLst/>
          </a:prstGeom>
        </p:spPr>
      </p:pic>
      <p:sp>
        <p:nvSpPr>
          <p:cNvPr id="4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23A6FD-E164-4DB8-8D7D-9DE5C790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24" y="12502"/>
            <a:ext cx="9329335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Diagramma di flusso: comando A&gt;B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E25440FA-0875-4377-B5FA-A7E6185A9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88" y="640080"/>
            <a:ext cx="12004309" cy="6216056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E30AB950-E6B9-47A7-A09A-478FBA20F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406A02-F2BD-4CB2-9C63-3A4CC3AC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93" y="537846"/>
            <a:ext cx="8911687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 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7EDFE8-D13B-4148-AC63-4BCC27C9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036" y="363071"/>
            <a:ext cx="10775576" cy="6175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AEAD1B"/>
              </a:buClr>
              <a:buNone/>
            </a:pPr>
            <a:r>
              <a:rPr lang="en-US" sz="3200" dirty="0"/>
              <a:t>                  </a:t>
            </a:r>
            <a:r>
              <a:rPr lang="en-US" sz="4400" b="1"/>
              <a:t>Solitario Reglan Chiuso </a:t>
            </a:r>
            <a:endParaRPr lang="it-IT"/>
          </a:p>
          <a:p>
            <a:pPr marL="0" indent="0">
              <a:buClr>
                <a:srgbClr val="AEAD1B"/>
              </a:buClr>
              <a:buNone/>
            </a:pPr>
            <a:r>
              <a:rPr lang="en-US" sz="2800" b="1" dirty="0"/>
              <a:t>                             </a:t>
            </a:r>
            <a:r>
              <a:rPr lang="en-US" sz="3200" b="1"/>
              <a:t>        Realizzato da</a:t>
            </a:r>
          </a:p>
          <a:p>
            <a:pPr>
              <a:buClr>
                <a:srgbClr val="AEAD1B"/>
              </a:buClr>
            </a:pPr>
            <a:endParaRPr lang="en-US" sz="2800" b="1" dirty="0"/>
          </a:p>
          <a:p>
            <a:pPr marL="0" indent="0">
              <a:buClr>
                <a:srgbClr val="AEAD1B"/>
              </a:buClr>
              <a:buNone/>
            </a:pPr>
            <a:r>
              <a:rPr lang="en-US" sz="2800" b="1"/>
              <a:t>                Antonino                                       Salvatore</a:t>
            </a:r>
            <a:endParaRPr lang="en-US" sz="2800" b="1" dirty="0"/>
          </a:p>
          <a:p>
            <a:pPr marL="0" indent="0">
              <a:buClr>
                <a:srgbClr val="AEAD1B"/>
              </a:buClr>
              <a:buNone/>
            </a:pPr>
            <a:r>
              <a:rPr lang="en-US" sz="2800" b="1"/>
              <a:t>                Graziano                                       Raccardi</a:t>
            </a:r>
            <a:endParaRPr lang="en-US" sz="2800" b="1" dirty="0"/>
          </a:p>
          <a:p>
            <a:pPr marL="0" indent="0">
              <a:buClr>
                <a:srgbClr val="AEAD1B"/>
              </a:buClr>
              <a:buNone/>
            </a:pPr>
            <a:r>
              <a:rPr lang="en-US">
                <a:hlinkClick r:id="rId3"/>
              </a:rPr>
              <a:t>   Antonino.graziano01@coomunity.unipa.it</a:t>
            </a:r>
            <a:r>
              <a:rPr lang="en-US" dirty="0"/>
              <a:t>                </a:t>
            </a:r>
            <a:r>
              <a:rPr lang="en-US" dirty="0">
                <a:hlinkClick r:id="rId4"/>
              </a:rPr>
              <a:t>Salvatore.raccardi@community.unipa.it</a:t>
            </a:r>
          </a:p>
          <a:p>
            <a:pPr>
              <a:buClr>
                <a:srgbClr val="AEAD1B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4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CA9893E0-A9A5-461E-9520-C28DB5824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53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8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4DC5DC-BDFC-4886-8662-EA3D84D4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Reglan Chiuso</a:t>
            </a:r>
            <a:endParaRPr lang="en-US" sz="3200" b="1" dirty="0">
              <a:solidFill>
                <a:srgbClr val="FE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9AB43-4C50-42D0-ADAA-37E805D9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5151" y="1908811"/>
            <a:ext cx="4367061" cy="4752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Numero di giocatori:</a:t>
            </a:r>
            <a:r>
              <a:rPr lang="en-US" sz="1700">
                <a:solidFill>
                  <a:schemeClr val="tx1"/>
                </a:solidFill>
              </a:rPr>
              <a:t> 1</a:t>
            </a:r>
            <a:endParaRPr lang="it-IT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Tipologia carte:</a:t>
            </a:r>
            <a:r>
              <a:rPr lang="en-US" sz="1700" dirty="0">
                <a:solidFill>
                  <a:schemeClr val="tx1"/>
                </a:solidFill>
              </a:rPr>
              <a:t> Carte Francesi (4 </a:t>
            </a:r>
            <a:r>
              <a:rPr lang="en-US" sz="1700">
                <a:solidFill>
                  <a:schemeClr val="tx1"/>
                </a:solidFill>
              </a:rPr>
              <a:t>semi ( </a:t>
            </a:r>
            <a:r>
              <a:rPr lang="en-US" sz="1700">
                <a:solidFill>
                  <a:srgbClr val="FF0000"/>
                </a:solidFill>
              </a:rPr>
              <a:t>♥</a:t>
            </a:r>
            <a:r>
              <a:rPr lang="en-US" sz="1700">
                <a:solidFill>
                  <a:schemeClr val="tx1"/>
                </a:solidFill>
              </a:rPr>
              <a:t>- ♠ - </a:t>
            </a:r>
            <a:r>
              <a:rPr lang="en-US" sz="1700" dirty="0">
                <a:solidFill>
                  <a:srgbClr val="FF0000"/>
                </a:solidFill>
              </a:rPr>
              <a:t>♦</a:t>
            </a:r>
            <a:r>
              <a:rPr lang="en-US" sz="1700" dirty="0">
                <a:solidFill>
                  <a:schemeClr val="tx1"/>
                </a:solidFill>
              </a:rPr>
              <a:t> - ♣)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Lo scopo del gioco è quello di formare 4 pile di carte, le carte vanno spostate dalle colonne o dalle 6 postazioni situate a sinistra verso le 4 basi contenenti gli assi dei 4 semi diversi. Ogni pila deve essere dello stesso seme, inoltre le carte devono essere disposte in ordine dall’asso al re (A-2-3-4-5-6-7-8-9-10-fante-dama-re).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7CADD88A-B909-4821-A0BF-392389B04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ECC9E0-93F7-444C-97CC-3F5EB9AD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Come si gioca?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F6DA0A-101C-4822-AA66-9D6C2FC6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75" y="1616015"/>
            <a:ext cx="6034862" cy="41083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u="sng">
                <a:solidFill>
                  <a:schemeClr val="tx1"/>
                </a:solidFill>
              </a:rPr>
              <a:t>Le carte possono essere spostate dalle colonne secondo le regole seguenti</a:t>
            </a:r>
            <a:r>
              <a:rPr lang="en-US">
                <a:solidFill>
                  <a:schemeClr val="tx1"/>
                </a:solidFill>
              </a:rPr>
              <a:t>: si può aggiungere una carta sopra un’altra carta scoperta se la carta che si vuole aggiungere è di colore diverso e di un valore immediatamente inferiore. Le carte possono essere spostate da colonna a colonna singolarmente. L’obiettivo è di poter impilare le carte in ordine crescente nelle 4 basi contenenti i 4 assi, dunque ogni qual volta viene liberata una carta di valore immediatamente superiore questa può essere impilata seguendo i criteri precedenti. Il gioco termina in caso di vittoria ovvero nel momento in cui le 4 basi conterranno le carte correttamente impilate oppure in caso di sconfitta ovvero nel momento in cui il giocatore non avrà più mosse consentite a sua disposizione.</a:t>
            </a:r>
            <a:endParaRPr lang="it-IT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9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3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D20C8F5C-B225-40CA-AF59-29B9A754A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7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AF705B-DD02-4E1E-88FF-0DCC1C11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49" y="399992"/>
            <a:ext cx="4623955" cy="12808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solidFill>
                  <a:schemeClr val="tx1"/>
                </a:solidFill>
              </a:rPr>
              <a:t>Modalità di interazione con il gioco...</a:t>
            </a: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81F76-0501-4C0E-ABBC-C19F87A6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674159"/>
            <a:ext cx="5466323" cy="42370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solidFill>
                  <a:schemeClr val="tx1"/>
                </a:solidFill>
              </a:rPr>
              <a:t>I </a:t>
            </a:r>
            <a:r>
              <a:rPr lang="en-US" sz="2000" b="1">
                <a:solidFill>
                  <a:schemeClr val="tx1"/>
                </a:solidFill>
              </a:rPr>
              <a:t>comandi</a:t>
            </a:r>
            <a:r>
              <a:rPr lang="en-US" sz="2000">
                <a:solidFill>
                  <a:schemeClr val="tx1"/>
                </a:solidFill>
              </a:rPr>
              <a:t> per effettuare gli spostamenti sono i seguenti:</a:t>
            </a:r>
            <a:endParaRPr lang="it-IT" sz="20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 A&gt;B from(da) to(a)</a:t>
            </a:r>
            <a:r>
              <a:rPr lang="en-US" sz="2000">
                <a:solidFill>
                  <a:schemeClr val="tx1"/>
                </a:solidFill>
              </a:rPr>
              <a:t> : per spostare una carta dal settore A verso il settore B specificando le cordinate numeriche corrispondenti 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 A&gt;C from(da) to(a) </a:t>
            </a:r>
            <a:r>
              <a:rPr lang="en-US" sz="2000">
                <a:solidFill>
                  <a:schemeClr val="tx1"/>
                </a:solidFill>
              </a:rPr>
              <a:t>: per spostare una carta dal settore A verso C 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 C&gt;C from(da) to(a) </a:t>
            </a:r>
            <a:r>
              <a:rPr lang="en-US" sz="2000">
                <a:solidFill>
                  <a:schemeClr val="tx1"/>
                </a:solidFill>
              </a:rPr>
              <a:t>: per spostare una carta dal settore C verso C;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-C&gt;B from(da) to(a)</a:t>
            </a:r>
            <a:r>
              <a:rPr lang="en-US" sz="2000">
                <a:solidFill>
                  <a:schemeClr val="tx1"/>
                </a:solidFill>
              </a:rPr>
              <a:t> : per spostare una carta dal settore C verso B;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 Esempio A&gt;C 0 1</a:t>
            </a:r>
            <a:r>
              <a:rPr lang="en-US" sz="2000" dirty="0">
                <a:solidFill>
                  <a:schemeClr val="tx1"/>
                </a:solidFill>
              </a:rPr>
              <a:t> : sposta la carta dalla </a:t>
            </a:r>
            <a:r>
              <a:rPr lang="en-US" sz="2000">
                <a:solidFill>
                  <a:schemeClr val="tx1"/>
                </a:solidFill>
              </a:rPr>
              <a:t>posizione (0A) alla posizione (1C );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900659EB-EDC5-4B97-B473-EB8A062D7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641" r="9091" b="214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FDB7E33-052B-42F0-B71A-23F96187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952C7F-1D16-4CE3-8FF9-BEBCF470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Struttura del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1D864-3D94-4094-95D9-DAA96D67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8" y="2133599"/>
            <a:ext cx="8221381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dirty="0" err="1">
                <a:solidFill>
                  <a:srgbClr val="FEFFFF"/>
                </a:solidFill>
              </a:rPr>
              <a:t>Abbiamo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suddiviso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il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codice</a:t>
            </a:r>
            <a:r>
              <a:rPr lang="en-US" dirty="0">
                <a:solidFill>
                  <a:srgbClr val="FEFFFF"/>
                </a:solidFill>
              </a:rPr>
              <a:t> in </a:t>
            </a:r>
            <a:r>
              <a:rPr lang="en-US" dirty="0" err="1">
                <a:solidFill>
                  <a:srgbClr val="FEFFFF"/>
                </a:solidFill>
              </a:rPr>
              <a:t>più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file.c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che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rifacessero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alla</a:t>
            </a:r>
            <a:r>
              <a:rPr lang="en-US" dirty="0">
                <a:solidFill>
                  <a:srgbClr val="FEFFFF"/>
                </a:solidFill>
              </a:rPr>
              <a:t> file </a:t>
            </a:r>
            <a:r>
              <a:rPr lang="en-US" dirty="0" err="1">
                <a:solidFill>
                  <a:srgbClr val="FEFFFF"/>
                </a:solidFill>
              </a:rPr>
              <a:t>principale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dirty="0" err="1">
                <a:solidFill>
                  <a:srgbClr val="FEFFFF"/>
                </a:solidFill>
              </a:rPr>
              <a:t>Main.c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ovvero</a:t>
            </a:r>
            <a:r>
              <a:rPr lang="en-US" dirty="0">
                <a:solidFill>
                  <a:srgbClr val="FEFFFF"/>
                </a:solidFill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</a:t>
            </a:r>
            <a:r>
              <a:rPr lang="en-US" b="1" dirty="0" err="1">
                <a:solidFill>
                  <a:srgbClr val="FEFFFF"/>
                </a:solidFill>
              </a:rPr>
              <a:t>tools.c</a:t>
            </a:r>
            <a:r>
              <a:rPr lang="en-US" b="1" dirty="0">
                <a:solidFill>
                  <a:srgbClr val="FEFFFF"/>
                </a:solidFill>
              </a:rPr>
              <a:t>":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del </a:t>
            </a:r>
            <a:r>
              <a:rPr lang="en-US" dirty="0" err="1">
                <a:solidFill>
                  <a:srgbClr val="FEFFFF"/>
                </a:solidFill>
              </a:rPr>
              <a:t>tipo</a:t>
            </a:r>
            <a:r>
              <a:rPr lang="en-US" dirty="0">
                <a:solidFill>
                  <a:srgbClr val="FEFFFF"/>
                </a:solidFill>
              </a:rPr>
              <a:t> delay(), </a:t>
            </a:r>
            <a:r>
              <a:rPr lang="en-US" dirty="0" err="1">
                <a:solidFill>
                  <a:srgbClr val="FEFFFF"/>
                </a:solidFill>
              </a:rPr>
              <a:t>textcolor</a:t>
            </a:r>
            <a:r>
              <a:rPr lang="en-US" dirty="0">
                <a:solidFill>
                  <a:srgbClr val="FEFFFF"/>
                </a:solidFill>
              </a:rPr>
              <a:t>() </a:t>
            </a:r>
          </a:p>
          <a:p>
            <a:pPr marL="0" indent="0">
              <a:lnSpc>
                <a:spcPct val="90000"/>
              </a:lnSpc>
            </a:pPr>
            <a:r>
              <a:rPr lang="en-US" dirty="0" err="1">
                <a:solidFill>
                  <a:srgbClr val="FEFFFF"/>
                </a:solidFill>
              </a:rPr>
              <a:t>gotoxy</a:t>
            </a:r>
            <a:r>
              <a:rPr lang="en-US" dirty="0">
                <a:solidFill>
                  <a:srgbClr val="FEFFFF"/>
                </a:solidFill>
              </a:rPr>
              <a:t>(), random() e </a:t>
            </a:r>
            <a:r>
              <a:rPr lang="en-US" dirty="0" err="1">
                <a:solidFill>
                  <a:srgbClr val="FEFFFF"/>
                </a:solidFill>
              </a:rPr>
              <a:t>hidecursor</a:t>
            </a:r>
            <a:r>
              <a:rPr lang="en-US" dirty="0">
                <a:solidFill>
                  <a:srgbClr val="FEFFFF"/>
                </a:solidFill>
              </a:rPr>
              <a:t>();</a:t>
            </a:r>
            <a:endParaRPr lang="en-US" dirty="0"/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-"graphics/</a:t>
            </a:r>
            <a:r>
              <a:rPr lang="en-US" b="1" dirty="0" err="1">
                <a:solidFill>
                  <a:srgbClr val="FEFFFF"/>
                </a:solidFill>
              </a:rPr>
              <a:t>sectorA.c</a:t>
            </a:r>
            <a:r>
              <a:rPr lang="en-US" b="1" dirty="0">
                <a:solidFill>
                  <a:srgbClr val="FEFFFF"/>
                </a:solidFill>
              </a:rPr>
              <a:t>":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funzione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SectorA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-"graphics/</a:t>
            </a:r>
            <a:r>
              <a:rPr lang="en-US" b="1" dirty="0" err="1">
                <a:solidFill>
                  <a:srgbClr val="FEFFFF"/>
                </a:solidFill>
              </a:rPr>
              <a:t>sectorB.c</a:t>
            </a:r>
            <a:r>
              <a:rPr lang="en-US" b="1" dirty="0">
                <a:solidFill>
                  <a:srgbClr val="FEFFFF"/>
                </a:solidFill>
              </a:rPr>
              <a:t>":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funzione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SectorB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-"graphics/</a:t>
            </a:r>
            <a:r>
              <a:rPr lang="en-US" b="1" dirty="0" err="1">
                <a:solidFill>
                  <a:srgbClr val="FEFFFF"/>
                </a:solidFill>
              </a:rPr>
              <a:t>sectorC.c</a:t>
            </a:r>
            <a:r>
              <a:rPr lang="en-US" b="1" dirty="0">
                <a:solidFill>
                  <a:srgbClr val="FEFFFF"/>
                </a:solidFill>
              </a:rPr>
              <a:t>":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funzione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SectorC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dirty="0">
                <a:solidFill>
                  <a:srgbClr val="FEFFFF"/>
                </a:solidFill>
              </a:rPr>
              <a:t> </a:t>
            </a:r>
            <a:r>
              <a:rPr lang="en-US" b="1" dirty="0">
                <a:solidFill>
                  <a:srgbClr val="FEFFFF"/>
                </a:solidFill>
              </a:rPr>
              <a:t>-"</a:t>
            </a:r>
            <a:r>
              <a:rPr lang="en-US" b="1" dirty="0" err="1">
                <a:solidFill>
                  <a:srgbClr val="FEFFFF"/>
                </a:solidFill>
              </a:rPr>
              <a:t>deck.c</a:t>
            </a:r>
            <a:r>
              <a:rPr lang="en-US" b="1" dirty="0">
                <a:solidFill>
                  <a:srgbClr val="FEFFFF"/>
                </a:solidFill>
              </a:rPr>
              <a:t>":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le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deckgeneration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</a:t>
            </a:r>
            <a:r>
              <a:rPr lang="en-US" b="1" dirty="0" err="1">
                <a:solidFill>
                  <a:srgbClr val="FEFFFF"/>
                </a:solidFill>
              </a:rPr>
              <a:t>playground.c</a:t>
            </a:r>
            <a:r>
              <a:rPr lang="en-US" b="1" dirty="0">
                <a:solidFill>
                  <a:srgbClr val="FEFFFF"/>
                </a:solidFill>
              </a:rPr>
              <a:t>":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alcune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delle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principali</a:t>
            </a:r>
            <a:r>
              <a:rPr lang="en-US" dirty="0">
                <a:solidFill>
                  <a:srgbClr val="FEFFFF"/>
                </a:solidFill>
              </a:rPr>
              <a:t> come </a:t>
            </a:r>
            <a:r>
              <a:rPr lang="en-US" dirty="0" err="1">
                <a:solidFill>
                  <a:srgbClr val="FEFFFF"/>
                </a:solidFill>
              </a:rPr>
              <a:t>firstrendering</a:t>
            </a:r>
            <a:r>
              <a:rPr lang="en-US" dirty="0">
                <a:solidFill>
                  <a:srgbClr val="FEFFFF"/>
                </a:solidFill>
              </a:rPr>
              <a:t>(), loading() ed </a:t>
            </a:r>
            <a:r>
              <a:rPr lang="en-US" dirty="0" err="1">
                <a:solidFill>
                  <a:srgbClr val="FEFFFF"/>
                </a:solidFill>
              </a:rPr>
              <a:t>erroralert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9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2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285FC8B6-3651-4E23-A3B3-5ADF89754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641" r="9091" b="214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4" name="Freeform 5">
            <a:extLst>
              <a:ext uri="{FF2B5EF4-FFF2-40B4-BE49-F238E27FC236}">
                <a16:creationId xmlns:a16="http://schemas.microsoft.com/office/drawing/2014/main" id="{FFDB7E33-052B-42F0-B71A-23F96187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96ADF-9F83-479B-9028-DE505661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3" y="324608"/>
            <a:ext cx="7128933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Preprocessore</a:t>
            </a:r>
            <a:endParaRPr lang="en-US" sz="4000" b="1" dirty="0">
              <a:solidFill>
                <a:srgbClr val="FE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9B8B94-67F2-4984-B939-4C58E7E4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70" y="1716656"/>
            <a:ext cx="8945113" cy="4701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EFFFF"/>
                </a:solidFill>
              </a:rPr>
              <a:t>-#include &lt;</a:t>
            </a:r>
            <a:r>
              <a:rPr lang="en-US" b="1" dirty="0" err="1">
                <a:solidFill>
                  <a:srgbClr val="FEFFFF"/>
                </a:solidFill>
              </a:rPr>
              <a:t>stdio.h</a:t>
            </a:r>
            <a:r>
              <a:rPr lang="en-US" b="1" dirty="0">
                <a:solidFill>
                  <a:srgbClr val="FEFFFF"/>
                </a:solidFill>
              </a:rPr>
              <a:t>&gt; 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sta</a:t>
            </a:r>
            <a:r>
              <a:rPr lang="en-US" dirty="0">
                <a:solidFill>
                  <a:srgbClr val="FEFFFF"/>
                </a:solidFill>
              </a:rPr>
              <a:t> per "standard input-output header", è </a:t>
            </a:r>
            <a:r>
              <a:rPr lang="en-US" dirty="0" err="1">
                <a:solidFill>
                  <a:srgbClr val="FEFFFF"/>
                </a:solidFill>
              </a:rPr>
              <a:t>l'header</a:t>
            </a:r>
            <a:r>
              <a:rPr lang="en-US" dirty="0">
                <a:solidFill>
                  <a:srgbClr val="FEFFFF"/>
                </a:solidFill>
              </a:rPr>
              <a:t> file </a:t>
            </a:r>
            <a:r>
              <a:rPr lang="en-US" dirty="0" err="1">
                <a:solidFill>
                  <a:srgbClr val="FEFFFF"/>
                </a:solidFill>
              </a:rPr>
              <a:t>della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libreria</a:t>
            </a:r>
            <a:r>
              <a:rPr lang="en-US" dirty="0">
                <a:solidFill>
                  <a:srgbClr val="FEFFFF"/>
                </a:solidFill>
              </a:rPr>
              <a:t> standard del C </a:t>
            </a:r>
            <a:r>
              <a:rPr lang="en-US" dirty="0" err="1">
                <a:solidFill>
                  <a:srgbClr val="FEFFFF"/>
                </a:solidFill>
              </a:rPr>
              <a:t>che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definizioni</a:t>
            </a:r>
            <a:r>
              <a:rPr lang="en-US" dirty="0">
                <a:solidFill>
                  <a:srgbClr val="FEFFFF"/>
                </a:solidFill>
              </a:rPr>
              <a:t> di macro, </a:t>
            </a:r>
            <a:r>
              <a:rPr lang="en-US" dirty="0" err="1">
                <a:solidFill>
                  <a:srgbClr val="FEFFFF"/>
                </a:solidFill>
              </a:rPr>
              <a:t>costanti</a:t>
            </a:r>
            <a:r>
              <a:rPr lang="en-US" dirty="0">
                <a:solidFill>
                  <a:srgbClr val="FEFFFF"/>
                </a:solidFill>
              </a:rPr>
              <a:t> e </a:t>
            </a:r>
            <a:r>
              <a:rPr lang="en-US" dirty="0" err="1">
                <a:solidFill>
                  <a:srgbClr val="FEFFFF"/>
                </a:solidFill>
              </a:rPr>
              <a:t>dichiarazioni</a:t>
            </a:r>
            <a:r>
              <a:rPr lang="en-US" dirty="0">
                <a:solidFill>
                  <a:srgbClr val="FEFFFF"/>
                </a:solidFill>
              </a:rPr>
              <a:t> di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e tipi </a:t>
            </a:r>
            <a:r>
              <a:rPr lang="en-US" dirty="0" err="1">
                <a:solidFill>
                  <a:srgbClr val="FEFFFF"/>
                </a:solidFill>
              </a:rPr>
              <a:t>usati</a:t>
            </a:r>
            <a:r>
              <a:rPr lang="en-US" dirty="0">
                <a:solidFill>
                  <a:srgbClr val="FEFFFF"/>
                </a:solidFill>
              </a:rPr>
              <a:t> per le </a:t>
            </a:r>
            <a:r>
              <a:rPr lang="en-US" dirty="0" err="1">
                <a:solidFill>
                  <a:srgbClr val="FEFFFF"/>
                </a:solidFill>
              </a:rPr>
              <a:t>varie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operazioni</a:t>
            </a:r>
            <a:r>
              <a:rPr lang="en-US" dirty="0">
                <a:solidFill>
                  <a:srgbClr val="FEFFFF"/>
                </a:solidFill>
              </a:rPr>
              <a:t> di input/output.</a:t>
            </a: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EFFFF"/>
                </a:solidFill>
              </a:rPr>
              <a:t>-#include &lt;</a:t>
            </a:r>
            <a:r>
              <a:rPr lang="en-US" b="1" dirty="0" err="1">
                <a:solidFill>
                  <a:srgbClr val="FEFFFF"/>
                </a:solidFill>
              </a:rPr>
              <a:t>time.h</a:t>
            </a:r>
            <a:r>
              <a:rPr lang="en-US" b="1" dirty="0">
                <a:solidFill>
                  <a:srgbClr val="FEFFFF"/>
                </a:solidFill>
              </a:rPr>
              <a:t>&gt; </a:t>
            </a:r>
            <a:r>
              <a:rPr lang="en-US" dirty="0">
                <a:solidFill>
                  <a:srgbClr val="FEFFFF"/>
                </a:solidFill>
              </a:rPr>
              <a:t> è </a:t>
            </a:r>
            <a:r>
              <a:rPr lang="en-US" dirty="0" err="1">
                <a:solidFill>
                  <a:srgbClr val="FEFFFF"/>
                </a:solidFill>
              </a:rPr>
              <a:t>l'header</a:t>
            </a:r>
            <a:r>
              <a:rPr lang="en-US" dirty="0">
                <a:solidFill>
                  <a:srgbClr val="FEFFFF"/>
                </a:solidFill>
              </a:rPr>
              <a:t> file </a:t>
            </a:r>
            <a:r>
              <a:rPr lang="en-US" dirty="0" err="1">
                <a:solidFill>
                  <a:srgbClr val="FEFFFF"/>
                </a:solidFill>
              </a:rPr>
              <a:t>della</a:t>
            </a:r>
            <a:r>
              <a:rPr lang="en-US" dirty="0">
                <a:solidFill>
                  <a:srgbClr val="FEFFFF"/>
                </a:solidFill>
              </a:rPr>
              <a:t> </a:t>
            </a:r>
            <a:r>
              <a:rPr lang="en-US" dirty="0" err="1">
                <a:solidFill>
                  <a:srgbClr val="FEFFFF"/>
                </a:solidFill>
              </a:rPr>
              <a:t>libreria</a:t>
            </a:r>
            <a:r>
              <a:rPr lang="en-US" dirty="0">
                <a:solidFill>
                  <a:srgbClr val="FEFFFF"/>
                </a:solidFill>
              </a:rPr>
              <a:t> standard del C </a:t>
            </a:r>
            <a:r>
              <a:rPr lang="en-US" dirty="0" err="1">
                <a:solidFill>
                  <a:srgbClr val="FEFFFF"/>
                </a:solidFill>
              </a:rPr>
              <a:t>che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fornisce</a:t>
            </a:r>
            <a:r>
              <a:rPr lang="en-US" dirty="0">
                <a:solidFill>
                  <a:srgbClr val="FEFFFF"/>
                </a:solidFill>
              </a:rPr>
              <a:t> un accesso </a:t>
            </a:r>
            <a:r>
              <a:rPr lang="en-US" dirty="0" err="1">
                <a:solidFill>
                  <a:srgbClr val="FEFFFF"/>
                </a:solidFill>
              </a:rPr>
              <a:t>standardizzato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alle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di </a:t>
            </a:r>
            <a:r>
              <a:rPr lang="en-US" dirty="0" err="1">
                <a:solidFill>
                  <a:srgbClr val="FEFFFF"/>
                </a:solidFill>
              </a:rPr>
              <a:t>acquisizione</a:t>
            </a:r>
            <a:r>
              <a:rPr lang="en-US" dirty="0">
                <a:solidFill>
                  <a:srgbClr val="FEFFFF"/>
                </a:solidFill>
              </a:rPr>
              <a:t> e </a:t>
            </a:r>
            <a:r>
              <a:rPr lang="en-US" dirty="0" err="1">
                <a:solidFill>
                  <a:srgbClr val="FEFFFF"/>
                </a:solidFill>
              </a:rPr>
              <a:t>manipolazione</a:t>
            </a:r>
            <a:r>
              <a:rPr lang="en-US" dirty="0">
                <a:solidFill>
                  <a:srgbClr val="FEFFFF"/>
                </a:solidFill>
              </a:rPr>
              <a:t> del tempo.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EFFFF"/>
                </a:solidFill>
              </a:rPr>
              <a:t>-#include &lt;</a:t>
            </a:r>
            <a:r>
              <a:rPr lang="en-US" b="1" dirty="0" err="1">
                <a:solidFill>
                  <a:srgbClr val="FEFFFF"/>
                </a:solidFill>
              </a:rPr>
              <a:t>stdbool.h</a:t>
            </a:r>
            <a:r>
              <a:rPr lang="en-US" b="1" dirty="0">
                <a:solidFill>
                  <a:srgbClr val="FEFFFF"/>
                </a:solidFill>
              </a:rPr>
              <a:t>&gt; 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macro per </a:t>
            </a:r>
            <a:r>
              <a:rPr lang="en-US" dirty="0" err="1">
                <a:solidFill>
                  <a:srgbClr val="FEFFFF"/>
                </a:solidFill>
              </a:rPr>
              <a:t>i</a:t>
            </a:r>
            <a:r>
              <a:rPr lang="en-US" dirty="0">
                <a:solidFill>
                  <a:srgbClr val="FEFFFF"/>
                </a:solidFill>
              </a:rPr>
              <a:t> Boolean data type.</a:t>
            </a:r>
            <a:endParaRPr lang="en-US" b="1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EFFFF"/>
                </a:solidFill>
              </a:rPr>
              <a:t>-#include &lt;</a:t>
            </a:r>
            <a:r>
              <a:rPr lang="en-US" b="1" dirty="0" err="1">
                <a:solidFill>
                  <a:srgbClr val="FEFFFF"/>
                </a:solidFill>
              </a:rPr>
              <a:t>conio.h</a:t>
            </a:r>
            <a:r>
              <a:rPr lang="en-US" b="1" dirty="0">
                <a:solidFill>
                  <a:srgbClr val="FEFFFF"/>
                </a:solidFill>
              </a:rPr>
              <a:t>&gt; </a:t>
            </a:r>
            <a:r>
              <a:rPr lang="en-US" dirty="0">
                <a:solidFill>
                  <a:srgbClr val="FEFFFF"/>
                </a:solidFill>
              </a:rPr>
              <a:t>è un header file del </a:t>
            </a:r>
            <a:r>
              <a:rPr lang="en-US" dirty="0" err="1">
                <a:solidFill>
                  <a:srgbClr val="FEFFFF"/>
                </a:solidFill>
              </a:rPr>
              <a:t>linguaggio</a:t>
            </a:r>
            <a:r>
              <a:rPr lang="en-US" dirty="0">
                <a:solidFill>
                  <a:srgbClr val="FEFFFF"/>
                </a:solidFill>
              </a:rPr>
              <a:t> di </a:t>
            </a:r>
            <a:r>
              <a:rPr lang="en-US" dirty="0" err="1">
                <a:solidFill>
                  <a:srgbClr val="FEFFFF"/>
                </a:solidFill>
              </a:rPr>
              <a:t>programmazione</a:t>
            </a:r>
            <a:r>
              <a:rPr lang="en-US" dirty="0">
                <a:solidFill>
                  <a:srgbClr val="FEFFFF"/>
                </a:solidFill>
              </a:rPr>
              <a:t> C, è </a:t>
            </a:r>
            <a:r>
              <a:rPr lang="en-US" dirty="0" err="1">
                <a:solidFill>
                  <a:srgbClr val="FEFFFF"/>
                </a:solidFill>
              </a:rPr>
              <a:t>utilizzato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dai</a:t>
            </a:r>
            <a:r>
              <a:rPr lang="en-US" dirty="0">
                <a:solidFill>
                  <a:srgbClr val="FEFFFF"/>
                </a:solidFill>
              </a:rPr>
              <a:t> </a:t>
            </a:r>
            <a:r>
              <a:rPr lang="en-US" dirty="0" err="1">
                <a:solidFill>
                  <a:srgbClr val="FEFFFF"/>
                </a:solidFill>
              </a:rPr>
              <a:t>compilatori</a:t>
            </a:r>
            <a:r>
              <a:rPr lang="en-US" dirty="0">
                <a:solidFill>
                  <a:srgbClr val="FEFFFF"/>
                </a:solidFill>
              </a:rPr>
              <a:t> per MS-DOS per </a:t>
            </a:r>
            <a:r>
              <a:rPr lang="en-US" dirty="0" err="1">
                <a:solidFill>
                  <a:srgbClr val="FEFFFF"/>
                </a:solidFill>
              </a:rPr>
              <a:t>creare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interfacce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testuali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inoltre</a:t>
            </a:r>
            <a:r>
              <a:rPr lang="en-US" dirty="0">
                <a:solidFill>
                  <a:srgbClr val="FEFFFF"/>
                </a:solidFill>
              </a:rPr>
              <a:t>  non fa </a:t>
            </a:r>
            <a:r>
              <a:rPr lang="en-US" dirty="0" err="1">
                <a:solidFill>
                  <a:srgbClr val="FEFFFF"/>
                </a:solidFill>
              </a:rPr>
              <a:t>parte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della</a:t>
            </a:r>
            <a:r>
              <a:rPr lang="en-US" dirty="0">
                <a:solidFill>
                  <a:srgbClr val="FEFFFF"/>
                </a:solidFill>
              </a:rPr>
              <a:t> </a:t>
            </a:r>
            <a:r>
              <a:rPr lang="en-US" dirty="0" err="1">
                <a:solidFill>
                  <a:srgbClr val="FEFFFF"/>
                </a:solidFill>
              </a:rPr>
              <a:t>libreria</a:t>
            </a:r>
            <a:r>
              <a:rPr lang="en-US" dirty="0">
                <a:solidFill>
                  <a:srgbClr val="FEFFFF"/>
                </a:solidFill>
              </a:rPr>
              <a:t> standard del 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EFFFF"/>
                </a:solidFill>
              </a:rPr>
              <a:t>-#include &lt;</a:t>
            </a:r>
            <a:r>
              <a:rPr lang="en-US" b="1" dirty="0" err="1">
                <a:solidFill>
                  <a:srgbClr val="FEFFFF"/>
                </a:solidFill>
              </a:rPr>
              <a:t>windows.h</a:t>
            </a:r>
            <a:r>
              <a:rPr lang="en-US" b="1" dirty="0">
                <a:solidFill>
                  <a:srgbClr val="FEFFFF"/>
                </a:solidFill>
              </a:rPr>
              <a:t>&gt; </a:t>
            </a:r>
            <a:r>
              <a:rPr lang="en-US" dirty="0">
                <a:solidFill>
                  <a:srgbClr val="FEFFFF"/>
                </a:solidFill>
              </a:rPr>
              <a:t>è </a:t>
            </a:r>
            <a:r>
              <a:rPr lang="en-US" dirty="0" err="1">
                <a:solidFill>
                  <a:srgbClr val="FEFFFF"/>
                </a:solidFill>
              </a:rPr>
              <a:t>l'header</a:t>
            </a:r>
            <a:r>
              <a:rPr lang="en-US" dirty="0">
                <a:solidFill>
                  <a:srgbClr val="FEFFFF"/>
                </a:solidFill>
              </a:rPr>
              <a:t> file </a:t>
            </a:r>
            <a:r>
              <a:rPr lang="en-US" dirty="0" err="1">
                <a:solidFill>
                  <a:srgbClr val="FEFFFF"/>
                </a:solidFill>
              </a:rPr>
              <a:t>che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le </a:t>
            </a:r>
            <a:r>
              <a:rPr lang="en-US" dirty="0" err="1">
                <a:solidFill>
                  <a:srgbClr val="FEFFFF"/>
                </a:solidFill>
              </a:rPr>
              <a:t>dichiarazioni</a:t>
            </a:r>
            <a:r>
              <a:rPr lang="en-US" dirty="0">
                <a:solidFill>
                  <a:srgbClr val="FEFFFF"/>
                </a:solidFill>
              </a:rPr>
              <a:t> in C/C++ per le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delle</a:t>
            </a:r>
            <a:r>
              <a:rPr lang="en-US" dirty="0">
                <a:solidFill>
                  <a:srgbClr val="FEFFFF"/>
                </a:solidFill>
              </a:rPr>
              <a:t> Windows API.</a:t>
            </a:r>
            <a:endParaRPr lang="en-US" b="1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</a:pPr>
            <a:br>
              <a:rPr lang="en-US" sz="1300" dirty="0"/>
            </a:b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5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2F9938-8C7E-4C0B-B6CA-E0CCEEE5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525218" cy="1259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Struct</a:t>
            </a:r>
            <a:br>
              <a:rPr lang="en-US" dirty="0"/>
            </a:br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B0575-39C2-4BCE-A64D-E7021ED50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942" y="2550543"/>
            <a:ext cx="7724953" cy="37592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Abbiamo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inserito</a:t>
            </a:r>
            <a:r>
              <a:rPr lang="en-US" sz="2000" dirty="0">
                <a:solidFill>
                  <a:schemeClr val="tx1"/>
                </a:solidFill>
              </a:rPr>
              <a:t> 4 struct </a:t>
            </a:r>
            <a:r>
              <a:rPr lang="en-US" sz="2000" dirty="0" err="1">
                <a:solidFill>
                  <a:schemeClr val="tx1"/>
                </a:solidFill>
              </a:rPr>
              <a:t>principali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deck_data</a:t>
            </a:r>
            <a:r>
              <a:rPr lang="en-US" sz="2000" dirty="0">
                <a:solidFill>
                  <a:schemeClr val="tx1"/>
                </a:solidFill>
              </a:rPr>
              <a:t> : è una struct per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mazzo</a:t>
            </a:r>
            <a:r>
              <a:rPr lang="en-US" sz="2000" dirty="0">
                <a:solidFill>
                  <a:schemeClr val="tx1"/>
                </a:solidFill>
              </a:rPr>
              <a:t> di carte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imposta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 ed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stack_sector_a</a:t>
            </a:r>
            <a:r>
              <a:rPr lang="en-US" sz="2000" dirty="0">
                <a:solidFill>
                  <a:schemeClr val="tx1"/>
                </a:solidFill>
              </a:rPr>
              <a:t> : è una struct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definisce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graficamente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settore</a:t>
            </a:r>
            <a:r>
              <a:rPr lang="en-US" sz="2000" dirty="0">
                <a:solidFill>
                  <a:schemeClr val="tx1"/>
                </a:solidFill>
              </a:rPr>
              <a:t> A , con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 di carte,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 ed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stack_sector_b</a:t>
            </a:r>
            <a:r>
              <a:rPr lang="en-US" sz="2000" dirty="0">
                <a:solidFill>
                  <a:schemeClr val="tx1"/>
                </a:solidFill>
              </a:rPr>
              <a:t> : è una struct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definisce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graficamente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settore</a:t>
            </a:r>
            <a:r>
              <a:rPr lang="en-US" sz="2000" dirty="0">
                <a:solidFill>
                  <a:schemeClr val="tx1"/>
                </a:solidFill>
              </a:rPr>
              <a:t> B, 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valore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stack_sector_c</a:t>
            </a:r>
            <a:r>
              <a:rPr lang="en-US" sz="2000" dirty="0">
                <a:solidFill>
                  <a:schemeClr val="tx1"/>
                </a:solidFill>
              </a:rPr>
              <a:t> : è una struct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definisce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graficamente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settore</a:t>
            </a:r>
            <a:r>
              <a:rPr lang="en-US" sz="2000" dirty="0">
                <a:solidFill>
                  <a:schemeClr val="tx1"/>
                </a:solidFill>
              </a:rPr>
              <a:t> C, </a:t>
            </a:r>
            <a:r>
              <a:rPr lang="en-US" sz="2000" dirty="0" err="1">
                <a:solidFill>
                  <a:schemeClr val="tx1"/>
                </a:solidFill>
              </a:rPr>
              <a:t>specificando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 di carte </a:t>
            </a:r>
            <a:r>
              <a:rPr lang="en-US" sz="2000" dirty="0" err="1">
                <a:solidFill>
                  <a:schemeClr val="tx1"/>
                </a:solidFill>
              </a:rPr>
              <a:t>contenenti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puntatori</a:t>
            </a:r>
            <a:r>
              <a:rPr lang="en-US" sz="2000" dirty="0">
                <a:solidFill>
                  <a:schemeClr val="tx1"/>
                </a:solidFill>
              </a:rPr>
              <a:t>(array </a:t>
            </a:r>
            <a:r>
              <a:rPr lang="en-US" sz="2000" dirty="0" err="1">
                <a:solidFill>
                  <a:schemeClr val="tx1"/>
                </a:solidFill>
              </a:rPr>
              <a:t>dinamico</a:t>
            </a:r>
            <a:r>
              <a:rPr lang="en-US" sz="2000" dirty="0">
                <a:solidFill>
                  <a:schemeClr val="tx1"/>
                </a:solidFill>
              </a:rPr>
              <a:t>),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dorsi,valore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E8E218C-DF7C-4A5E-88DB-5D16F21CD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0672" y="719808"/>
            <a:ext cx="5609777" cy="2093477"/>
          </a:xfrm>
          <a:prstGeom prst="rect">
            <a:avLst/>
          </a:prstGeom>
        </p:spPr>
      </p:pic>
      <p:sp>
        <p:nvSpPr>
          <p:cNvPr id="13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2CC8E42-AE71-4B5A-A949-4239A2535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53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4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20C6AD-95F8-4D5A-8D00-B3FADE9B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Funzioni di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6D3E0-BC85-4B18-8453-39248D44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4506" y="2017668"/>
            <a:ext cx="4411563" cy="38578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-system("cls")</a:t>
            </a:r>
            <a:r>
              <a:rPr lang="en-US" sz="2400">
                <a:solidFill>
                  <a:schemeClr val="tx1"/>
                </a:solidFill>
              </a:rPr>
              <a:t> : è una funzione di sistema appartenente al sistema windows e permette di pulire lo schermo;</a:t>
            </a:r>
            <a:endParaRPr lang="it-IT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-system("color")</a:t>
            </a:r>
            <a:r>
              <a:rPr lang="en-US" sz="2400">
                <a:solidFill>
                  <a:schemeClr val="tx1"/>
                </a:solidFill>
              </a:rPr>
              <a:t> : è una funzione di sistema che definisce il colore dell'output;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906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1907</Words>
  <Application>Microsoft Office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 IL SOLITARIO   </vt:lpstr>
      <vt:lpstr>Fasi di lavoro...</vt:lpstr>
      <vt:lpstr>Reglan Chiuso</vt:lpstr>
      <vt:lpstr>Come si gioca?</vt:lpstr>
      <vt:lpstr>Modalità di interazione con il gioco...</vt:lpstr>
      <vt:lpstr>Struttura del codice</vt:lpstr>
      <vt:lpstr>Preprocessore</vt:lpstr>
      <vt:lpstr>Struct </vt:lpstr>
      <vt:lpstr>Funzioni di sistema</vt:lpstr>
      <vt:lpstr>Mappa delle funzioni </vt:lpstr>
      <vt:lpstr>Funzione: Deckgeneration()</vt:lpstr>
      <vt:lpstr>Funzione: Firstrendering()</vt:lpstr>
      <vt:lpstr>Funzione: Loading(char type)</vt:lpstr>
      <vt:lpstr>Funzione: Erroralert(char type)</vt:lpstr>
      <vt:lpstr>Funzione: SectorA()</vt:lpstr>
      <vt:lpstr>Funzione: SectorB()</vt:lpstr>
      <vt:lpstr>Funzione: SectorC()</vt:lpstr>
      <vt:lpstr>Funzione: textcolor(int colore)</vt:lpstr>
      <vt:lpstr>Funzione: gotoxy(short x,short y)</vt:lpstr>
      <vt:lpstr>Funzione: delay(int seconds)</vt:lpstr>
      <vt:lpstr>Funzione: hidecursor(boolean status)</vt:lpstr>
      <vt:lpstr>Funzione: random( int lower, int upper)</vt:lpstr>
      <vt:lpstr>Diagramma di flusso: Deckgeneration</vt:lpstr>
      <vt:lpstr>Diagramma di flusso: firstrendering</vt:lpstr>
      <vt:lpstr>Diagramma di flusso: comando A&gt;B</vt:lpstr>
      <vt:lpstr>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salvatore raccardi</cp:lastModifiedBy>
  <cp:revision>2654</cp:revision>
  <dcterms:created xsi:type="dcterms:W3CDTF">2020-05-28T08:23:25Z</dcterms:created>
  <dcterms:modified xsi:type="dcterms:W3CDTF">2020-06-11T10:19:09Z</dcterms:modified>
</cp:coreProperties>
</file>