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58" r:id="rId5"/>
    <p:sldId id="268" r:id="rId6"/>
    <p:sldId id="260" r:id="rId7"/>
    <p:sldId id="261" r:id="rId8"/>
    <p:sldId id="263" r:id="rId9"/>
    <p:sldId id="264" r:id="rId10"/>
    <p:sldId id="265" r:id="rId11"/>
    <p:sldId id="273" r:id="rId12"/>
    <p:sldId id="271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6FF7D-1684-4C5A-B8E5-A0112229C8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1494E-11F4-400E-BA7E-BB1BD16294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CASA is a study of auditory scene analysis by computational means</a:t>
          </a:r>
        </a:p>
      </dgm:t>
    </dgm:pt>
    <dgm:pt modelId="{72EA7D55-662B-4A5C-A8FF-C730C45913C6}" type="parTrans" cxnId="{2179CBFE-FD26-4D8A-AB51-E6A3A4B08EC1}">
      <dgm:prSet/>
      <dgm:spPr/>
      <dgm:t>
        <a:bodyPr/>
        <a:lstStyle/>
        <a:p>
          <a:endParaRPr lang="en-US"/>
        </a:p>
      </dgm:t>
    </dgm:pt>
    <dgm:pt modelId="{FD0E9103-D6BA-4C58-A05F-B34673FFE374}" type="sibTrans" cxnId="{2179CBFE-FD26-4D8A-AB51-E6A3A4B08EC1}">
      <dgm:prSet/>
      <dgm:spPr/>
      <dgm:t>
        <a:bodyPr/>
        <a:lstStyle/>
        <a:p>
          <a:endParaRPr lang="en-US"/>
        </a:p>
      </dgm:t>
    </dgm:pt>
    <dgm:pt modelId="{D176A2BD-C3E9-41AC-9BA6-1BC438E7B2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Relates to the “cocktail party effect”</a:t>
          </a:r>
        </a:p>
      </dgm:t>
    </dgm:pt>
    <dgm:pt modelId="{00F5617A-40FE-4626-9098-CB1ECCC0E244}" type="parTrans" cxnId="{011C2FA2-DAC4-48A7-9009-4C263309FEAB}">
      <dgm:prSet/>
      <dgm:spPr/>
      <dgm:t>
        <a:bodyPr/>
        <a:lstStyle/>
        <a:p>
          <a:endParaRPr lang="en-US"/>
        </a:p>
      </dgm:t>
    </dgm:pt>
    <dgm:pt modelId="{4D5A2B6F-DF0F-4E75-80C4-20F3FC40A29A}" type="sibTrans" cxnId="{011C2FA2-DAC4-48A7-9009-4C263309FEAB}">
      <dgm:prSet/>
      <dgm:spPr/>
      <dgm:t>
        <a:bodyPr/>
        <a:lstStyle/>
        <a:p>
          <a:endParaRPr lang="en-US"/>
        </a:p>
      </dgm:t>
    </dgm:pt>
    <dgm:pt modelId="{D33A8949-846F-4BB5-821D-401A4A5F13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Aims to separate sounds from mixtures</a:t>
          </a:r>
        </a:p>
      </dgm:t>
    </dgm:pt>
    <dgm:pt modelId="{D4042C89-DB6B-44C8-87E3-3FB06A4B9B6F}" type="parTrans" cxnId="{C46DB07B-8A05-4AAF-A8E9-129CC6510EA2}">
      <dgm:prSet/>
      <dgm:spPr/>
      <dgm:t>
        <a:bodyPr/>
        <a:lstStyle/>
        <a:p>
          <a:endParaRPr lang="en-US"/>
        </a:p>
      </dgm:t>
    </dgm:pt>
    <dgm:pt modelId="{454AE17C-EE54-4E5E-8CB2-E760F5F9DA9A}" type="sibTrans" cxnId="{C46DB07B-8A05-4AAF-A8E9-129CC6510EA2}">
      <dgm:prSet/>
      <dgm:spPr/>
      <dgm:t>
        <a:bodyPr/>
        <a:lstStyle/>
        <a:p>
          <a:endParaRPr lang="en-US"/>
        </a:p>
      </dgm:t>
    </dgm:pt>
    <dgm:pt modelId="{5A08C07F-D8DE-425F-BCED-B5F4C352C2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Tries to mimic the mechanisms in the human ear</a:t>
          </a:r>
          <a:endParaRPr lang="en-US" sz="1600" dirty="0"/>
        </a:p>
      </dgm:t>
    </dgm:pt>
    <dgm:pt modelId="{842D814A-D467-4B8A-97D0-D5DC501C17F6}" type="parTrans" cxnId="{08785F25-DDD6-4660-86EF-2920E390D194}">
      <dgm:prSet/>
      <dgm:spPr/>
      <dgm:t>
        <a:bodyPr/>
        <a:lstStyle/>
        <a:p>
          <a:endParaRPr lang="en-US"/>
        </a:p>
      </dgm:t>
    </dgm:pt>
    <dgm:pt modelId="{238750EB-722C-470A-BE01-D487DF8768D6}" type="sibTrans" cxnId="{08785F25-DDD6-4660-86EF-2920E390D194}">
      <dgm:prSet/>
      <dgm:spPr/>
      <dgm:t>
        <a:bodyPr/>
        <a:lstStyle/>
        <a:p>
          <a:endParaRPr lang="en-US"/>
        </a:p>
      </dgm:t>
    </dgm:pt>
    <dgm:pt modelId="{4EA59156-3596-44D7-8E3C-1FC7DB7435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The goal is to find an “ideal binary mask”</a:t>
          </a:r>
          <a:endParaRPr lang="en-US" sz="1600" dirty="0"/>
        </a:p>
      </dgm:t>
    </dgm:pt>
    <dgm:pt modelId="{A6913A42-333E-4597-962C-1F11B2C2FFE8}" type="parTrans" cxnId="{16936A3B-CB0E-4032-A5F3-AFF703469816}">
      <dgm:prSet/>
      <dgm:spPr/>
      <dgm:t>
        <a:bodyPr/>
        <a:lstStyle/>
        <a:p>
          <a:endParaRPr lang="en-US"/>
        </a:p>
      </dgm:t>
    </dgm:pt>
    <dgm:pt modelId="{02B4623D-FC8E-40BC-AB8E-B82258ECDC92}" type="sibTrans" cxnId="{16936A3B-CB0E-4032-A5F3-AFF703469816}">
      <dgm:prSet/>
      <dgm:spPr/>
      <dgm:t>
        <a:bodyPr/>
        <a:lstStyle/>
        <a:p>
          <a:endParaRPr lang="en-US"/>
        </a:p>
      </dgm:t>
    </dgm:pt>
    <dgm:pt modelId="{6D1C726C-FE00-4600-90A5-096E7FE49A50}" type="pres">
      <dgm:prSet presAssocID="{AAC6FF7D-1684-4C5A-B8E5-A0112229C83C}" presName="root" presStyleCnt="0">
        <dgm:presLayoutVars>
          <dgm:dir/>
          <dgm:resizeHandles val="exact"/>
        </dgm:presLayoutVars>
      </dgm:prSet>
      <dgm:spPr/>
    </dgm:pt>
    <dgm:pt modelId="{08729A9D-1BEB-4793-8F8A-0FA169207A96}" type="pres">
      <dgm:prSet presAssocID="{AEE1494E-11F4-400E-BA7E-BB1BD162946D}" presName="compNode" presStyleCnt="0"/>
      <dgm:spPr/>
    </dgm:pt>
    <dgm:pt modelId="{DF52E403-3705-4044-8A3E-74E51CA9981A}" type="pres">
      <dgm:prSet presAssocID="{AEE1494E-11F4-400E-BA7E-BB1BD162946D}" presName="iconRect" presStyleLbl="node1" presStyleIdx="0" presStyleCnt="5" custScaleX="157434" custScaleY="157434" custLinFactX="524994" custLinFactNeighborX="600000" custLinFactNeighborY="-1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BAA7E3-0959-425B-A58F-DF6CE02BA600}" type="pres">
      <dgm:prSet presAssocID="{AEE1494E-11F4-400E-BA7E-BB1BD162946D}" presName="spaceRect" presStyleCnt="0"/>
      <dgm:spPr/>
    </dgm:pt>
    <dgm:pt modelId="{11E01538-7646-402A-B6CF-B07EA907C8C2}" type="pres">
      <dgm:prSet presAssocID="{AEE1494E-11F4-400E-BA7E-BB1BD162946D}" presName="textRect" presStyleLbl="revTx" presStyleIdx="0" presStyleCnt="5" custScaleX="114719" custScaleY="100000" custLinFactNeighborX="690" custLinFactNeighborY="37853">
        <dgm:presLayoutVars>
          <dgm:chMax val="1"/>
          <dgm:chPref val="1"/>
        </dgm:presLayoutVars>
      </dgm:prSet>
      <dgm:spPr/>
    </dgm:pt>
    <dgm:pt modelId="{FC86E435-7E5A-42B1-89F1-E942D31BD785}" type="pres">
      <dgm:prSet presAssocID="{FD0E9103-D6BA-4C58-A05F-B34673FFE374}" presName="sibTrans" presStyleCnt="0"/>
      <dgm:spPr/>
    </dgm:pt>
    <dgm:pt modelId="{CC542038-CF1D-42FE-8F4E-533577979167}" type="pres">
      <dgm:prSet presAssocID="{D176A2BD-C3E9-41AC-9BA6-1BC438E7B287}" presName="compNode" presStyleCnt="0"/>
      <dgm:spPr/>
    </dgm:pt>
    <dgm:pt modelId="{0A85F50E-D462-46F6-9F56-4D500ED0E6BE}" type="pres">
      <dgm:prSet presAssocID="{D176A2BD-C3E9-41AC-9BA6-1BC438E7B287}" presName="iconRect" presStyleLbl="node1" presStyleIdx="1" presStyleCnt="5" custScaleX="157434" custScaleY="157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FEF0E055-605D-463F-BC51-83795B9C8173}" type="pres">
      <dgm:prSet presAssocID="{D176A2BD-C3E9-41AC-9BA6-1BC438E7B287}" presName="spaceRect" presStyleCnt="0"/>
      <dgm:spPr/>
    </dgm:pt>
    <dgm:pt modelId="{D0B1045A-6A40-4E2A-ADFF-CCCF3EFE9597}" type="pres">
      <dgm:prSet presAssocID="{D176A2BD-C3E9-41AC-9BA6-1BC438E7B287}" presName="textRect" presStyleLbl="revTx" presStyleIdx="1" presStyleCnt="5" custScaleX="100029" custLinFactY="-100000" custLinFactNeighborX="1380" custLinFactNeighborY="-195510">
        <dgm:presLayoutVars>
          <dgm:chMax val="1"/>
          <dgm:chPref val="1"/>
        </dgm:presLayoutVars>
      </dgm:prSet>
      <dgm:spPr/>
    </dgm:pt>
    <dgm:pt modelId="{200BD16A-BC63-44F0-89F4-62D45BCB3CCA}" type="pres">
      <dgm:prSet presAssocID="{4D5A2B6F-DF0F-4E75-80C4-20F3FC40A29A}" presName="sibTrans" presStyleCnt="0"/>
      <dgm:spPr/>
    </dgm:pt>
    <dgm:pt modelId="{41F1143E-40DD-4F01-BDF5-8DDE10C516B8}" type="pres">
      <dgm:prSet presAssocID="{D33A8949-846F-4BB5-821D-401A4A5F1310}" presName="compNode" presStyleCnt="0"/>
      <dgm:spPr/>
    </dgm:pt>
    <dgm:pt modelId="{836E8715-E073-4AFC-A508-529D05856827}" type="pres">
      <dgm:prSet presAssocID="{D33A8949-846F-4BB5-821D-401A4A5F1310}" presName="iconRect" presStyleLbl="node1" presStyleIdx="2" presStyleCnt="5" custScaleX="157434" custScaleY="1574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1140C279-EF98-4B7A-A154-7975A85D3B28}" type="pres">
      <dgm:prSet presAssocID="{D33A8949-846F-4BB5-821D-401A4A5F1310}" presName="spaceRect" presStyleCnt="0"/>
      <dgm:spPr/>
    </dgm:pt>
    <dgm:pt modelId="{9AEE7AA0-33C6-40CD-97A0-A34CBBFF18FD}" type="pres">
      <dgm:prSet presAssocID="{D33A8949-846F-4BB5-821D-401A4A5F1310}" presName="textRect" presStyleLbl="revTx" presStyleIdx="2" presStyleCnt="5" custScaleX="116558" custLinFactNeighborY="33180">
        <dgm:presLayoutVars>
          <dgm:chMax val="1"/>
          <dgm:chPref val="1"/>
        </dgm:presLayoutVars>
      </dgm:prSet>
      <dgm:spPr/>
    </dgm:pt>
    <dgm:pt modelId="{49AC7DDB-2C32-41FD-B066-7F3EBF5A750A}" type="pres">
      <dgm:prSet presAssocID="{454AE17C-EE54-4E5E-8CB2-E760F5F9DA9A}" presName="sibTrans" presStyleCnt="0"/>
      <dgm:spPr/>
    </dgm:pt>
    <dgm:pt modelId="{EAB90F90-790C-4937-BC5E-9ACA858B8D8F}" type="pres">
      <dgm:prSet presAssocID="{5A08C07F-D8DE-425F-BCED-B5F4C352C2DD}" presName="compNode" presStyleCnt="0"/>
      <dgm:spPr/>
    </dgm:pt>
    <dgm:pt modelId="{E95D422F-9857-4405-86BD-F433FBD0C10D}" type="pres">
      <dgm:prSet presAssocID="{5A08C07F-D8DE-425F-BCED-B5F4C352C2DD}" presName="iconRect" presStyleLbl="node1" presStyleIdx="3" presStyleCnt="5" custScaleX="157434" custScaleY="1574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C05989D-E912-4A46-993B-0DF5E51D282B}" type="pres">
      <dgm:prSet presAssocID="{5A08C07F-D8DE-425F-BCED-B5F4C352C2DD}" presName="spaceRect" presStyleCnt="0"/>
      <dgm:spPr/>
    </dgm:pt>
    <dgm:pt modelId="{B9DAE6F3-DDA6-45BF-AE97-9646A2EA2C6F}" type="pres">
      <dgm:prSet presAssocID="{5A08C07F-D8DE-425F-BCED-B5F4C352C2DD}" presName="textRect" presStyleLbl="revTx" presStyleIdx="3" presStyleCnt="5" custScaleX="81667" custLinFactY="-128229" custLinFactNeighborX="-1138" custLinFactNeighborY="-200000">
        <dgm:presLayoutVars>
          <dgm:chMax val="1"/>
          <dgm:chPref val="1"/>
        </dgm:presLayoutVars>
      </dgm:prSet>
      <dgm:spPr/>
    </dgm:pt>
    <dgm:pt modelId="{C99538A6-207F-4A0D-AE8D-47BB0E5DF0DA}" type="pres">
      <dgm:prSet presAssocID="{238750EB-722C-470A-BE01-D487DF8768D6}" presName="sibTrans" presStyleCnt="0"/>
      <dgm:spPr/>
    </dgm:pt>
    <dgm:pt modelId="{B5285EEB-1CD2-4A21-883D-9356716DE76B}" type="pres">
      <dgm:prSet presAssocID="{4EA59156-3596-44D7-8E3C-1FC7DB7435F5}" presName="compNode" presStyleCnt="0"/>
      <dgm:spPr/>
    </dgm:pt>
    <dgm:pt modelId="{A29B392A-5C72-46BB-B488-033FAA0C19A5}" type="pres">
      <dgm:prSet presAssocID="{4EA59156-3596-44D7-8E3C-1FC7DB7435F5}" presName="iconRect" presStyleLbl="node1" presStyleIdx="4" presStyleCnt="5" custScaleX="157434" custScaleY="157434" custLinFactX="-521009" custLinFactNeighborX="-600000" custLinFactNeighborY="825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D4AD9313-CD11-463D-B10D-D86FC3421806}" type="pres">
      <dgm:prSet presAssocID="{4EA59156-3596-44D7-8E3C-1FC7DB7435F5}" presName="spaceRect" presStyleCnt="0"/>
      <dgm:spPr/>
    </dgm:pt>
    <dgm:pt modelId="{BE4385D1-6B02-41BA-86D1-C454E7BCCEFD}" type="pres">
      <dgm:prSet presAssocID="{4EA59156-3596-44D7-8E3C-1FC7DB7435F5}" presName="textRect" presStyleLbl="revTx" presStyleIdx="4" presStyleCnt="5" custScaleX="119806" custLinFactNeighborY="33695">
        <dgm:presLayoutVars>
          <dgm:chMax val="1"/>
          <dgm:chPref val="1"/>
        </dgm:presLayoutVars>
      </dgm:prSet>
      <dgm:spPr/>
    </dgm:pt>
  </dgm:ptLst>
  <dgm:cxnLst>
    <dgm:cxn modelId="{8E6F2603-D4E8-468D-ABD8-3615929E333A}" type="presOf" srcId="{D33A8949-846F-4BB5-821D-401A4A5F1310}" destId="{9AEE7AA0-33C6-40CD-97A0-A34CBBFF18FD}" srcOrd="0" destOrd="0" presId="urn:microsoft.com/office/officeart/2018/2/layout/IconLabelList"/>
    <dgm:cxn modelId="{3ED6C519-11B3-4A7C-8D98-20EF73D0C1AF}" type="presOf" srcId="{AAC6FF7D-1684-4C5A-B8E5-A0112229C83C}" destId="{6D1C726C-FE00-4600-90A5-096E7FE49A50}" srcOrd="0" destOrd="0" presId="urn:microsoft.com/office/officeart/2018/2/layout/IconLabelList"/>
    <dgm:cxn modelId="{08785F25-DDD6-4660-86EF-2920E390D194}" srcId="{AAC6FF7D-1684-4C5A-B8E5-A0112229C83C}" destId="{5A08C07F-D8DE-425F-BCED-B5F4C352C2DD}" srcOrd="3" destOrd="0" parTransId="{842D814A-D467-4B8A-97D0-D5DC501C17F6}" sibTransId="{238750EB-722C-470A-BE01-D487DF8768D6}"/>
    <dgm:cxn modelId="{16936A3B-CB0E-4032-A5F3-AFF703469816}" srcId="{AAC6FF7D-1684-4C5A-B8E5-A0112229C83C}" destId="{4EA59156-3596-44D7-8E3C-1FC7DB7435F5}" srcOrd="4" destOrd="0" parTransId="{A6913A42-333E-4597-962C-1F11B2C2FFE8}" sibTransId="{02B4623D-FC8E-40BC-AB8E-B82258ECDC92}"/>
    <dgm:cxn modelId="{C9B9B75B-0860-486E-B763-A3675143459B}" type="presOf" srcId="{AEE1494E-11F4-400E-BA7E-BB1BD162946D}" destId="{11E01538-7646-402A-B6CF-B07EA907C8C2}" srcOrd="0" destOrd="0" presId="urn:microsoft.com/office/officeart/2018/2/layout/IconLabelList"/>
    <dgm:cxn modelId="{328B6460-AAA4-427A-9A4C-65275C5B8CD8}" type="presOf" srcId="{D176A2BD-C3E9-41AC-9BA6-1BC438E7B287}" destId="{D0B1045A-6A40-4E2A-ADFF-CCCF3EFE9597}" srcOrd="0" destOrd="0" presId="urn:microsoft.com/office/officeart/2018/2/layout/IconLabelList"/>
    <dgm:cxn modelId="{C74D8746-9942-4F07-B3AB-1668A9C641FF}" type="presOf" srcId="{5A08C07F-D8DE-425F-BCED-B5F4C352C2DD}" destId="{B9DAE6F3-DDA6-45BF-AE97-9646A2EA2C6F}" srcOrd="0" destOrd="0" presId="urn:microsoft.com/office/officeart/2018/2/layout/IconLabelList"/>
    <dgm:cxn modelId="{7D71B173-5160-471F-A2B7-3D9DB723EA22}" type="presOf" srcId="{4EA59156-3596-44D7-8E3C-1FC7DB7435F5}" destId="{BE4385D1-6B02-41BA-86D1-C454E7BCCEFD}" srcOrd="0" destOrd="0" presId="urn:microsoft.com/office/officeart/2018/2/layout/IconLabelList"/>
    <dgm:cxn modelId="{C46DB07B-8A05-4AAF-A8E9-129CC6510EA2}" srcId="{AAC6FF7D-1684-4C5A-B8E5-A0112229C83C}" destId="{D33A8949-846F-4BB5-821D-401A4A5F1310}" srcOrd="2" destOrd="0" parTransId="{D4042C89-DB6B-44C8-87E3-3FB06A4B9B6F}" sibTransId="{454AE17C-EE54-4E5E-8CB2-E760F5F9DA9A}"/>
    <dgm:cxn modelId="{011C2FA2-DAC4-48A7-9009-4C263309FEAB}" srcId="{AAC6FF7D-1684-4C5A-B8E5-A0112229C83C}" destId="{D176A2BD-C3E9-41AC-9BA6-1BC438E7B287}" srcOrd="1" destOrd="0" parTransId="{00F5617A-40FE-4626-9098-CB1ECCC0E244}" sibTransId="{4D5A2B6F-DF0F-4E75-80C4-20F3FC40A29A}"/>
    <dgm:cxn modelId="{2179CBFE-FD26-4D8A-AB51-E6A3A4B08EC1}" srcId="{AAC6FF7D-1684-4C5A-B8E5-A0112229C83C}" destId="{AEE1494E-11F4-400E-BA7E-BB1BD162946D}" srcOrd="0" destOrd="0" parTransId="{72EA7D55-662B-4A5C-A8FF-C730C45913C6}" sibTransId="{FD0E9103-D6BA-4C58-A05F-B34673FFE374}"/>
    <dgm:cxn modelId="{A2812EBC-884C-4F25-AF78-8AEAD17043F1}" type="presParOf" srcId="{6D1C726C-FE00-4600-90A5-096E7FE49A50}" destId="{08729A9D-1BEB-4793-8F8A-0FA169207A96}" srcOrd="0" destOrd="0" presId="urn:microsoft.com/office/officeart/2018/2/layout/IconLabelList"/>
    <dgm:cxn modelId="{F35909B6-7205-4FD8-8D9A-BAC6B6ED3CCF}" type="presParOf" srcId="{08729A9D-1BEB-4793-8F8A-0FA169207A96}" destId="{DF52E403-3705-4044-8A3E-74E51CA9981A}" srcOrd="0" destOrd="0" presId="urn:microsoft.com/office/officeart/2018/2/layout/IconLabelList"/>
    <dgm:cxn modelId="{25051EF7-C480-4D83-B98D-D2C357692079}" type="presParOf" srcId="{08729A9D-1BEB-4793-8F8A-0FA169207A96}" destId="{53BAA7E3-0959-425B-A58F-DF6CE02BA600}" srcOrd="1" destOrd="0" presId="urn:microsoft.com/office/officeart/2018/2/layout/IconLabelList"/>
    <dgm:cxn modelId="{D5E772F6-ED1B-423B-82CA-DD8A65D3F107}" type="presParOf" srcId="{08729A9D-1BEB-4793-8F8A-0FA169207A96}" destId="{11E01538-7646-402A-B6CF-B07EA907C8C2}" srcOrd="2" destOrd="0" presId="urn:microsoft.com/office/officeart/2018/2/layout/IconLabelList"/>
    <dgm:cxn modelId="{30862053-0B37-4176-B46F-96E944A5BF7B}" type="presParOf" srcId="{6D1C726C-FE00-4600-90A5-096E7FE49A50}" destId="{FC86E435-7E5A-42B1-89F1-E942D31BD785}" srcOrd="1" destOrd="0" presId="urn:microsoft.com/office/officeart/2018/2/layout/IconLabelList"/>
    <dgm:cxn modelId="{876F56A0-9AA5-481E-8E9D-E055F445A034}" type="presParOf" srcId="{6D1C726C-FE00-4600-90A5-096E7FE49A50}" destId="{CC542038-CF1D-42FE-8F4E-533577979167}" srcOrd="2" destOrd="0" presId="urn:microsoft.com/office/officeart/2018/2/layout/IconLabelList"/>
    <dgm:cxn modelId="{21A7CD7C-3EF9-4FF1-A3D2-0E5AA2F950F8}" type="presParOf" srcId="{CC542038-CF1D-42FE-8F4E-533577979167}" destId="{0A85F50E-D462-46F6-9F56-4D500ED0E6BE}" srcOrd="0" destOrd="0" presId="urn:microsoft.com/office/officeart/2018/2/layout/IconLabelList"/>
    <dgm:cxn modelId="{7FDDA79F-739C-4205-AF3B-65B0668BBF7C}" type="presParOf" srcId="{CC542038-CF1D-42FE-8F4E-533577979167}" destId="{FEF0E055-605D-463F-BC51-83795B9C8173}" srcOrd="1" destOrd="0" presId="urn:microsoft.com/office/officeart/2018/2/layout/IconLabelList"/>
    <dgm:cxn modelId="{BC189068-1FB9-497C-8439-17D96894377F}" type="presParOf" srcId="{CC542038-CF1D-42FE-8F4E-533577979167}" destId="{D0B1045A-6A40-4E2A-ADFF-CCCF3EFE9597}" srcOrd="2" destOrd="0" presId="urn:microsoft.com/office/officeart/2018/2/layout/IconLabelList"/>
    <dgm:cxn modelId="{B6116076-6163-48DC-A5C5-324E9EBC272B}" type="presParOf" srcId="{6D1C726C-FE00-4600-90A5-096E7FE49A50}" destId="{200BD16A-BC63-44F0-89F4-62D45BCB3CCA}" srcOrd="3" destOrd="0" presId="urn:microsoft.com/office/officeart/2018/2/layout/IconLabelList"/>
    <dgm:cxn modelId="{D5996B09-6BB8-41AE-A1D9-E9FB2D3EEF87}" type="presParOf" srcId="{6D1C726C-FE00-4600-90A5-096E7FE49A50}" destId="{41F1143E-40DD-4F01-BDF5-8DDE10C516B8}" srcOrd="4" destOrd="0" presId="urn:microsoft.com/office/officeart/2018/2/layout/IconLabelList"/>
    <dgm:cxn modelId="{DC0C03A3-90F7-46DE-B199-8BCB506C96F2}" type="presParOf" srcId="{41F1143E-40DD-4F01-BDF5-8DDE10C516B8}" destId="{836E8715-E073-4AFC-A508-529D05856827}" srcOrd="0" destOrd="0" presId="urn:microsoft.com/office/officeart/2018/2/layout/IconLabelList"/>
    <dgm:cxn modelId="{CA9F9FAB-EBF2-4887-9A7C-73890F793C94}" type="presParOf" srcId="{41F1143E-40DD-4F01-BDF5-8DDE10C516B8}" destId="{1140C279-EF98-4B7A-A154-7975A85D3B28}" srcOrd="1" destOrd="0" presId="urn:microsoft.com/office/officeart/2018/2/layout/IconLabelList"/>
    <dgm:cxn modelId="{9657E7B4-570B-4112-A361-BAEEFB3862CD}" type="presParOf" srcId="{41F1143E-40DD-4F01-BDF5-8DDE10C516B8}" destId="{9AEE7AA0-33C6-40CD-97A0-A34CBBFF18FD}" srcOrd="2" destOrd="0" presId="urn:microsoft.com/office/officeart/2018/2/layout/IconLabelList"/>
    <dgm:cxn modelId="{E1664817-B23C-4B32-8401-536E41A49C8E}" type="presParOf" srcId="{6D1C726C-FE00-4600-90A5-096E7FE49A50}" destId="{49AC7DDB-2C32-41FD-B066-7F3EBF5A750A}" srcOrd="5" destOrd="0" presId="urn:microsoft.com/office/officeart/2018/2/layout/IconLabelList"/>
    <dgm:cxn modelId="{686D20BE-A3D2-4939-B08A-075453F110BF}" type="presParOf" srcId="{6D1C726C-FE00-4600-90A5-096E7FE49A50}" destId="{EAB90F90-790C-4937-BC5E-9ACA858B8D8F}" srcOrd="6" destOrd="0" presId="urn:microsoft.com/office/officeart/2018/2/layout/IconLabelList"/>
    <dgm:cxn modelId="{C0658FDA-F31A-4AE3-9EB6-24B4C0869D71}" type="presParOf" srcId="{EAB90F90-790C-4937-BC5E-9ACA858B8D8F}" destId="{E95D422F-9857-4405-86BD-F433FBD0C10D}" srcOrd="0" destOrd="0" presId="urn:microsoft.com/office/officeart/2018/2/layout/IconLabelList"/>
    <dgm:cxn modelId="{735753E1-59E7-448B-9DDB-C2C624CDBB3F}" type="presParOf" srcId="{EAB90F90-790C-4937-BC5E-9ACA858B8D8F}" destId="{DC05989D-E912-4A46-993B-0DF5E51D282B}" srcOrd="1" destOrd="0" presId="urn:microsoft.com/office/officeart/2018/2/layout/IconLabelList"/>
    <dgm:cxn modelId="{25F2A1F4-0EF2-4706-8F37-A15370481A84}" type="presParOf" srcId="{EAB90F90-790C-4937-BC5E-9ACA858B8D8F}" destId="{B9DAE6F3-DDA6-45BF-AE97-9646A2EA2C6F}" srcOrd="2" destOrd="0" presId="urn:microsoft.com/office/officeart/2018/2/layout/IconLabelList"/>
    <dgm:cxn modelId="{FFF1D816-4949-45DF-9EF1-AE429A8FE49E}" type="presParOf" srcId="{6D1C726C-FE00-4600-90A5-096E7FE49A50}" destId="{C99538A6-207F-4A0D-AE8D-47BB0E5DF0DA}" srcOrd="7" destOrd="0" presId="urn:microsoft.com/office/officeart/2018/2/layout/IconLabelList"/>
    <dgm:cxn modelId="{3FA293FB-DF06-4992-A8E7-0360F82178E4}" type="presParOf" srcId="{6D1C726C-FE00-4600-90A5-096E7FE49A50}" destId="{B5285EEB-1CD2-4A21-883D-9356716DE76B}" srcOrd="8" destOrd="0" presId="urn:microsoft.com/office/officeart/2018/2/layout/IconLabelList"/>
    <dgm:cxn modelId="{6D120FED-8982-4C68-B418-1E21DCADDC5F}" type="presParOf" srcId="{B5285EEB-1CD2-4A21-883D-9356716DE76B}" destId="{A29B392A-5C72-46BB-B488-033FAA0C19A5}" srcOrd="0" destOrd="0" presId="urn:microsoft.com/office/officeart/2018/2/layout/IconLabelList"/>
    <dgm:cxn modelId="{82F9A850-CB39-4405-9F8C-770AF89C2CA1}" type="presParOf" srcId="{B5285EEB-1CD2-4A21-883D-9356716DE76B}" destId="{D4AD9313-CD11-463D-B10D-D86FC3421806}" srcOrd="1" destOrd="0" presId="urn:microsoft.com/office/officeart/2018/2/layout/IconLabelList"/>
    <dgm:cxn modelId="{B594A410-2D3C-4B72-9A5D-BB40EBA1FAAD}" type="presParOf" srcId="{B5285EEB-1CD2-4A21-883D-9356716DE76B}" destId="{BE4385D1-6B02-41BA-86D1-C454E7BCCE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2E403-3705-4044-8A3E-74E51CA9981A}">
      <dsp:nvSpPr>
        <dsp:cNvPr id="0" name=""/>
        <dsp:cNvSpPr/>
      </dsp:nvSpPr>
      <dsp:spPr>
        <a:xfrm>
          <a:off x="9541357" y="1252963"/>
          <a:ext cx="1275215" cy="1275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01538-7646-402A-B6CF-B07EA907C8C2}">
      <dsp:nvSpPr>
        <dsp:cNvPr id="0" name=""/>
        <dsp:cNvSpPr/>
      </dsp:nvSpPr>
      <dsp:spPr>
        <a:xfrm>
          <a:off x="46463" y="2873059"/>
          <a:ext cx="206494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CASA is a study of auditory scene analysis by computational means</a:t>
          </a:r>
        </a:p>
      </dsp:txBody>
      <dsp:txXfrm>
        <a:off x="46463" y="2873059"/>
        <a:ext cx="2064942" cy="765000"/>
      </dsp:txXfrm>
    </dsp:sp>
    <dsp:sp modelId="{0A85F50E-D462-46F6-9F56-4D500ED0E6BE}">
      <dsp:nvSpPr>
        <dsp:cNvPr id="0" name=""/>
        <dsp:cNvSpPr/>
      </dsp:nvSpPr>
      <dsp:spPr>
        <a:xfrm>
          <a:off x="2676638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1045A-6A40-4E2A-ADFF-CCCF3EFE9597}">
      <dsp:nvSpPr>
        <dsp:cNvPr id="0" name=""/>
        <dsp:cNvSpPr/>
      </dsp:nvSpPr>
      <dsp:spPr>
        <a:xfrm>
          <a:off x="2438825" y="322832"/>
          <a:ext cx="180052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Relates to the “cocktail party effect”</a:t>
          </a:r>
        </a:p>
      </dsp:txBody>
      <dsp:txXfrm>
        <a:off x="2438825" y="322832"/>
        <a:ext cx="1800522" cy="765000"/>
      </dsp:txXfrm>
    </dsp:sp>
    <dsp:sp modelId="{836E8715-E073-4AFC-A508-529D05856827}">
      <dsp:nvSpPr>
        <dsp:cNvPr id="0" name=""/>
        <dsp:cNvSpPr/>
      </dsp:nvSpPr>
      <dsp:spPr>
        <a:xfrm>
          <a:off x="4940921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E7AA0-33C6-40CD-97A0-A34CBBFF18FD}">
      <dsp:nvSpPr>
        <dsp:cNvPr id="0" name=""/>
        <dsp:cNvSpPr/>
      </dsp:nvSpPr>
      <dsp:spPr>
        <a:xfrm>
          <a:off x="4529507" y="2837311"/>
          <a:ext cx="209804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Aims to separate sounds from mixtures</a:t>
          </a:r>
        </a:p>
      </dsp:txBody>
      <dsp:txXfrm>
        <a:off x="4529507" y="2837311"/>
        <a:ext cx="2098044" cy="765000"/>
      </dsp:txXfrm>
    </dsp:sp>
    <dsp:sp modelId="{E95D422F-9857-4405-86BD-F433FBD0C10D}">
      <dsp:nvSpPr>
        <dsp:cNvPr id="0" name=""/>
        <dsp:cNvSpPr/>
      </dsp:nvSpPr>
      <dsp:spPr>
        <a:xfrm>
          <a:off x="7204943" y="1262845"/>
          <a:ext cx="1275215" cy="12752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E6F3-DDA6-45BF-AE97-9646A2EA2C6F}">
      <dsp:nvSpPr>
        <dsp:cNvPr id="0" name=""/>
        <dsp:cNvSpPr/>
      </dsp:nvSpPr>
      <dsp:spPr>
        <a:xfrm>
          <a:off x="7087064" y="72532"/>
          <a:ext cx="147000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Tries to mimic the mechanisms in the human ear</a:t>
          </a:r>
          <a:endParaRPr lang="en-US" sz="1600" kern="1200" dirty="0"/>
        </a:p>
      </dsp:txBody>
      <dsp:txXfrm>
        <a:off x="7087064" y="72532"/>
        <a:ext cx="1470006" cy="765000"/>
      </dsp:txXfrm>
    </dsp:sp>
    <dsp:sp modelId="{A29B392A-5C72-46BB-B488-033FAA0C19A5}">
      <dsp:nvSpPr>
        <dsp:cNvPr id="0" name=""/>
        <dsp:cNvSpPr/>
      </dsp:nvSpPr>
      <dsp:spPr>
        <a:xfrm>
          <a:off x="418024" y="1329695"/>
          <a:ext cx="1275215" cy="12752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385D1-6B02-41BA-86D1-C454E7BCCEFD}">
      <dsp:nvSpPr>
        <dsp:cNvPr id="0" name=""/>
        <dsp:cNvSpPr/>
      </dsp:nvSpPr>
      <dsp:spPr>
        <a:xfrm>
          <a:off x="9057551" y="2841250"/>
          <a:ext cx="2156507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goal is to find an “ideal binary mask”</a:t>
          </a:r>
          <a:endParaRPr lang="en-US" sz="1600" kern="1200" dirty="0"/>
        </a:p>
      </dsp:txBody>
      <dsp:txXfrm>
        <a:off x="9057551" y="2841250"/>
        <a:ext cx="2156507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7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1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6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1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0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2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20EC0F-44AC-4090-9B28-F1AEE8B15CC4}" type="datetimeFigureOut">
              <a:rPr lang="cs-CZ" smtClean="0"/>
              <a:t>21.06.2022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4B4EC9-AE84-4D82-8905-2AB1271DB5FE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3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0801-3EC6-B10C-493B-9320B88EC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310" y="1919355"/>
            <a:ext cx="10369613" cy="1610192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/>
              <a:t>Computational Auditory Scene Analysis (CASA) for Separating Monophonic Music</a:t>
            </a:r>
            <a:endParaRPr lang="cs-CZ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0F548-6692-710D-CC61-7015A13F0CEB}"/>
              </a:ext>
            </a:extLst>
          </p:cNvPr>
          <p:cNvSpPr txBox="1"/>
          <p:nvPr/>
        </p:nvSpPr>
        <p:spPr>
          <a:xfrm>
            <a:off x="3048809" y="3630102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Bachelor’s Thesis</a:t>
            </a:r>
            <a:endParaRPr lang="cs-CZ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26B38-30A5-3CAC-2511-29AC78FBF2AA}"/>
              </a:ext>
            </a:extLst>
          </p:cNvPr>
          <p:cNvSpPr txBox="1"/>
          <p:nvPr/>
        </p:nvSpPr>
        <p:spPr>
          <a:xfrm>
            <a:off x="3048000" y="4683292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Nikita Mortuzaiev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May 4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, 2022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Supervisor: Ing. Mgr. </a:t>
            </a:r>
            <a:r>
              <a:rPr lang="en-US" sz="1600" dirty="0" err="1">
                <a:solidFill>
                  <a:schemeClr val="tx1"/>
                </a:solidFill>
              </a:rPr>
              <a:t>Ladislava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Smítková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Janků</a:t>
            </a:r>
            <a:r>
              <a:rPr lang="en-US" sz="1600" dirty="0">
                <a:solidFill>
                  <a:schemeClr val="tx1"/>
                </a:solidFill>
              </a:rPr>
              <a:t>, Ph.D.</a:t>
            </a: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DC-F107-6738-5901-D80F9DE9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861A-A9B2-A87F-D42A-5BFD96E4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5334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White noise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prerecorded backgrounds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Tests in connection with a simple classifier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600" dirty="0"/>
              <a:t>Other experiments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1762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9FF4-6EF9-BC0D-5597-3A2F4C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94952-2F70-A8BD-9C35-E4CCFA8F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1372"/>
            <a:ext cx="10058400" cy="4023360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/>
              <a:t>34 piano recordings stored as two channels in WAV files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/>
              <a:t>Various major and minor scales in different modes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/>
              <a:t>Perfect melodic fourths and octaves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/>
              <a:t>All piano keys one after another in different octaves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/>
              <a:t>36 background sounds: clanging, grinding, rattling,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/>
              <a:t>Rustling paper or a plastic bag, ticking lock, clatter of kitchen utensils…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8600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DD329B-AC10-7433-B01E-30B609C67407}"/>
              </a:ext>
            </a:extLst>
          </p:cNvPr>
          <p:cNvSpPr/>
          <p:nvPr/>
        </p:nvSpPr>
        <p:spPr>
          <a:xfrm>
            <a:off x="879989" y="2556386"/>
            <a:ext cx="2418735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 Sounds</a:t>
            </a:r>
            <a:endParaRPr lang="cs-CZ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E02D3-2163-3A3F-A165-D9BB98CB6EE0}"/>
              </a:ext>
            </a:extLst>
          </p:cNvPr>
          <p:cNvSpPr/>
          <p:nvPr/>
        </p:nvSpPr>
        <p:spPr>
          <a:xfrm>
            <a:off x="879989" y="3832121"/>
            <a:ext cx="2418736" cy="88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WN/Backgrounds</a:t>
            </a:r>
            <a:endParaRPr lang="cs-CZ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2D335-B2FA-1B21-910F-8D863B62D81F}"/>
              </a:ext>
            </a:extLst>
          </p:cNvPr>
          <p:cNvSpPr/>
          <p:nvPr/>
        </p:nvSpPr>
        <p:spPr>
          <a:xfrm>
            <a:off x="4912562" y="2556387"/>
            <a:ext cx="2138515" cy="21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CASA processing</a:t>
            </a:r>
            <a:endParaRPr lang="cs-CZ" sz="2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EA9062-6AE4-9A87-EE7A-69670DE4B9A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98724" y="2992693"/>
            <a:ext cx="1613838" cy="64278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24B143A-8EFB-B6D5-2801-BB8E5B74B2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98725" y="3635478"/>
            <a:ext cx="1613837" cy="63786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2EFEA-B9F9-5D19-A853-9227978DFC17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7051077" y="3635478"/>
            <a:ext cx="16138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D92C1B8-8EBA-750D-905C-40044867948B}"/>
              </a:ext>
            </a:extLst>
          </p:cNvPr>
          <p:cNvSpPr txBox="1">
            <a:spLocks/>
          </p:cNvSpPr>
          <p:nvPr/>
        </p:nvSpPr>
        <p:spPr>
          <a:xfrm>
            <a:off x="879989" y="690457"/>
            <a:ext cx="10203663" cy="784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Experiments with White Noise and Other Backgrounds</a:t>
            </a:r>
            <a:endParaRPr lang="cs-CZ" sz="4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D79A3A-7094-F022-49C9-200E49A68FC9}"/>
              </a:ext>
            </a:extLst>
          </p:cNvPr>
          <p:cNvSpPr/>
          <p:nvPr/>
        </p:nvSpPr>
        <p:spPr>
          <a:xfrm>
            <a:off x="8664917" y="3199171"/>
            <a:ext cx="2418735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 IBMs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349674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5E2DC-D323-8553-21C3-C1DF8017A593}"/>
              </a:ext>
            </a:extLst>
          </p:cNvPr>
          <p:cNvSpPr/>
          <p:nvPr/>
        </p:nvSpPr>
        <p:spPr>
          <a:xfrm>
            <a:off x="1022555" y="2684202"/>
            <a:ext cx="2045108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Input Sounds</a:t>
            </a:r>
            <a:endParaRPr lang="cs-CZ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550B4-2106-F897-8D54-F7A81557DC19}"/>
              </a:ext>
            </a:extLst>
          </p:cNvPr>
          <p:cNvSpPr/>
          <p:nvPr/>
        </p:nvSpPr>
        <p:spPr>
          <a:xfrm>
            <a:off x="1022554" y="3959938"/>
            <a:ext cx="2045111" cy="88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WN/Backgrounds</a:t>
            </a:r>
            <a:endParaRPr lang="cs-CZ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12C51-A355-CE79-E949-B6DF10F9966B}"/>
              </a:ext>
            </a:extLst>
          </p:cNvPr>
          <p:cNvSpPr/>
          <p:nvPr/>
        </p:nvSpPr>
        <p:spPr>
          <a:xfrm>
            <a:off x="9134168" y="2674368"/>
            <a:ext cx="1805360" cy="21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 Scale Predictions</a:t>
            </a:r>
            <a:endParaRPr lang="cs-CZ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EBC4E7-A975-F2C4-1861-0DEF4A508F61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>
            <a:off x="3067663" y="3120509"/>
            <a:ext cx="8849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170A2-1AC2-5F5D-F004-C3B1144A51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67665" y="4401162"/>
            <a:ext cx="3604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1BCD0-BD41-0DE1-667A-F44D8F92EF8F}"/>
              </a:ext>
            </a:extLst>
          </p:cNvPr>
          <p:cNvSpPr/>
          <p:nvPr/>
        </p:nvSpPr>
        <p:spPr>
          <a:xfrm>
            <a:off x="6682161" y="2674368"/>
            <a:ext cx="1757692" cy="21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Multiclass Classifier</a:t>
            </a:r>
            <a:endParaRPr lang="cs-CZ" sz="2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7EEAA0-D5CB-57FD-F501-25146FBC7154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997676" y="3120509"/>
            <a:ext cx="694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986A2-22CC-51F2-E7BD-7F21C1BCD8F0}"/>
              </a:ext>
            </a:extLst>
          </p:cNvPr>
          <p:cNvCxnSpPr>
            <a:cxnSpLocks/>
          </p:cNvCxnSpPr>
          <p:nvPr/>
        </p:nvCxnSpPr>
        <p:spPr>
          <a:xfrm>
            <a:off x="8449683" y="3122887"/>
            <a:ext cx="6844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39827-8358-6857-4E26-E69D664807A2}"/>
              </a:ext>
            </a:extLst>
          </p:cNvPr>
          <p:cNvCxnSpPr>
            <a:cxnSpLocks/>
          </p:cNvCxnSpPr>
          <p:nvPr/>
        </p:nvCxnSpPr>
        <p:spPr>
          <a:xfrm>
            <a:off x="8449683" y="4401161"/>
            <a:ext cx="6844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3E800A-F0D1-A44B-EA9E-719AEAA17A83}"/>
              </a:ext>
            </a:extLst>
          </p:cNvPr>
          <p:cNvCxnSpPr/>
          <p:nvPr/>
        </p:nvCxnSpPr>
        <p:spPr>
          <a:xfrm>
            <a:off x="3451123" y="3116742"/>
            <a:ext cx="0" cy="12768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B8E5FD3-9F8C-B24B-6415-7DDDE6002000}"/>
              </a:ext>
            </a:extLst>
          </p:cNvPr>
          <p:cNvSpPr/>
          <p:nvPr/>
        </p:nvSpPr>
        <p:spPr>
          <a:xfrm>
            <a:off x="3952568" y="2684202"/>
            <a:ext cx="2045108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Precomputed IBMs</a:t>
            </a:r>
            <a:endParaRPr lang="cs-CZ" sz="2000" b="1" dirty="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486C38C9-569B-3CE0-26FF-F92AAEF2DE0D}"/>
              </a:ext>
            </a:extLst>
          </p:cNvPr>
          <p:cNvSpPr txBox="1">
            <a:spLocks/>
          </p:cNvSpPr>
          <p:nvPr/>
        </p:nvSpPr>
        <p:spPr>
          <a:xfrm>
            <a:off x="879989" y="690457"/>
            <a:ext cx="10203663" cy="784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Experiments with a Simple Classifier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59215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BD3DC-D5C0-8B9B-FC81-A1A6BC85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68784"/>
            <a:ext cx="10058400" cy="31486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Attention!</a:t>
            </a:r>
            <a:endParaRPr lang="cs-CZ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85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4684-786C-8BC0-BA69-0C92D44A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Opponent’s Questions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84E4-68DD-A2C0-E323-35DF37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8402"/>
            <a:ext cx="9511726" cy="4213123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800" dirty="0"/>
              <a:t>Which further extensions/improvements would you suggest for your model?</a:t>
            </a:r>
            <a:br>
              <a:rPr lang="en-US" sz="2800" dirty="0"/>
            </a:br>
            <a:r>
              <a:rPr lang="en-US" sz="2800" dirty="0"/>
              <a:t>(“</a:t>
            </a:r>
            <a:r>
              <a:rPr lang="en-US" sz="2400" i="1" dirty="0" err="1"/>
              <a:t>Jaké</a:t>
            </a:r>
            <a:r>
              <a:rPr lang="en-US" sz="2400" i="1" dirty="0"/>
              <a:t> </a:t>
            </a:r>
            <a:r>
              <a:rPr lang="en-US" sz="2400" i="1" dirty="0" err="1"/>
              <a:t>další</a:t>
            </a:r>
            <a:r>
              <a:rPr lang="en-US" sz="2400" i="1" dirty="0"/>
              <a:t> </a:t>
            </a:r>
            <a:r>
              <a:rPr lang="en-US" sz="2400" i="1" dirty="0" err="1"/>
              <a:t>možnosti</a:t>
            </a:r>
            <a:r>
              <a:rPr lang="en-US" sz="2400" i="1" dirty="0"/>
              <a:t> </a:t>
            </a:r>
            <a:r>
              <a:rPr lang="en-US" sz="2400" i="1" dirty="0" err="1"/>
              <a:t>rozšíření</a:t>
            </a:r>
            <a:r>
              <a:rPr lang="en-US" sz="2400" i="1" dirty="0"/>
              <a:t> </a:t>
            </a:r>
            <a:r>
              <a:rPr lang="en-US" sz="2400" i="1" dirty="0" err="1"/>
              <a:t>byste</a:t>
            </a:r>
            <a:r>
              <a:rPr lang="en-US" sz="2400" i="1" dirty="0"/>
              <a:t> </a:t>
            </a:r>
            <a:r>
              <a:rPr lang="en-US" sz="2400" i="1" dirty="0" err="1"/>
              <a:t>navrhl</a:t>
            </a:r>
            <a:r>
              <a:rPr lang="en-US" sz="2400" i="1" dirty="0"/>
              <a:t> pro </a:t>
            </a:r>
            <a:r>
              <a:rPr lang="en-US" sz="2400" i="1" dirty="0" err="1"/>
              <a:t>Váš</a:t>
            </a:r>
            <a:r>
              <a:rPr lang="en-US" sz="2400" i="1" dirty="0"/>
              <a:t> model?</a:t>
            </a:r>
            <a:r>
              <a:rPr lang="en-US" sz="2800" dirty="0"/>
              <a:t>”)</a:t>
            </a:r>
            <a:br>
              <a:rPr lang="en-US" sz="2800" dirty="0"/>
            </a:br>
            <a:endParaRPr lang="en-US" sz="2800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800" dirty="0"/>
              <a:t>Where do you see its further use?</a:t>
            </a:r>
            <a:br>
              <a:rPr lang="en-US" sz="2400" dirty="0"/>
            </a:br>
            <a:r>
              <a:rPr lang="en-US" sz="2800" dirty="0"/>
              <a:t>(“</a:t>
            </a:r>
            <a:r>
              <a:rPr lang="en-US" sz="2400" i="1" dirty="0" err="1"/>
              <a:t>Kde</a:t>
            </a:r>
            <a:r>
              <a:rPr lang="en-US" sz="2400" i="1" dirty="0"/>
              <a:t> </a:t>
            </a:r>
            <a:r>
              <a:rPr lang="en-US" sz="2400" i="1" dirty="0" err="1"/>
              <a:t>spatřujete</a:t>
            </a:r>
            <a:r>
              <a:rPr lang="en-US" sz="2400" i="1" dirty="0"/>
              <a:t> </a:t>
            </a:r>
            <a:r>
              <a:rPr lang="en-US" sz="2400" i="1" dirty="0" err="1"/>
              <a:t>jeho</a:t>
            </a:r>
            <a:r>
              <a:rPr lang="en-US" sz="2400" i="1" dirty="0"/>
              <a:t> </a:t>
            </a:r>
            <a:r>
              <a:rPr lang="en-US" sz="2400" i="1" dirty="0" err="1"/>
              <a:t>další</a:t>
            </a:r>
            <a:r>
              <a:rPr lang="en-US" sz="2400" i="1" dirty="0"/>
              <a:t> </a:t>
            </a:r>
            <a:r>
              <a:rPr lang="en-US" sz="2400" i="1" dirty="0" err="1"/>
              <a:t>využití</a:t>
            </a:r>
            <a:r>
              <a:rPr lang="en-US" sz="2400" i="1" dirty="0"/>
              <a:t>?</a:t>
            </a:r>
            <a:r>
              <a:rPr lang="en-US" sz="2800" dirty="0"/>
              <a:t>”)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966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E651-D2E8-634C-3623-E6A1B15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3F998-7A55-F46E-6D6D-A79DEAEC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1733"/>
            <a:ext cx="10058400" cy="4023360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Research the field of CASA, its applications and goals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Study existing works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Implement a CASA system to process monophonic piano music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Experiment with the implemented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966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595-9AA4-A9A2-D94D-562E7B8F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Auditory Scene Analysis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78E13-EF2F-ED32-6536-F0B4114D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12" y="2361227"/>
            <a:ext cx="10058400" cy="4023360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The term was coined by Albert Bregman in 1990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ASA is described as the process of integrating “auditory objects” into meaningful streams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In simple words, it relates to the human ability to separate sounds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400" dirty="0"/>
              <a:t>Bregman made a lot of experiments to emphasize simultaneous and sequential grouping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36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BAE-F062-F633-9654-7CE84D377D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9" y="286979"/>
            <a:ext cx="10058400" cy="971550"/>
          </a:xfrm>
        </p:spPr>
        <p:txBody>
          <a:bodyPr/>
          <a:lstStyle/>
          <a:p>
            <a:r>
              <a:rPr lang="en-US" dirty="0"/>
              <a:t>Computational ASA</a:t>
            </a:r>
            <a:endParaRPr lang="cs-CZ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83BE6E-866A-7AEA-A05C-4F626F0F6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6741483"/>
              </p:ext>
            </p:extLst>
          </p:nvPr>
        </p:nvGraphicFramePr>
        <p:xfrm>
          <a:off x="471949" y="1573160"/>
          <a:ext cx="11248102" cy="461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2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D8EA-459F-FB02-92D5-66E29B60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Architecture</a:t>
            </a:r>
            <a:endParaRPr lang="cs-CZ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6BF34-55BF-9FF0-0FC7-7E5CCB79885C}"/>
              </a:ext>
            </a:extLst>
          </p:cNvPr>
          <p:cNvSpPr txBox="1">
            <a:spLocks/>
          </p:cNvSpPr>
          <p:nvPr/>
        </p:nvSpPr>
        <p:spPr>
          <a:xfrm>
            <a:off x="1097280" y="2331727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Peripheral Analysis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Feature Extraction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Mid-Level Representations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Scene Organization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sz="2600" dirty="0"/>
              <a:t>Resynthesis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902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0914-7C7E-D52E-FBF4-B05AA9DFC9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870" y="454557"/>
            <a:ext cx="10058400" cy="681782"/>
          </a:xfrm>
        </p:spPr>
        <p:txBody>
          <a:bodyPr>
            <a:normAutofit/>
          </a:bodyPr>
          <a:lstStyle/>
          <a:p>
            <a:r>
              <a:rPr lang="en-US" sz="4000" dirty="0" err="1"/>
              <a:t>Cochleagram</a:t>
            </a:r>
            <a:endParaRPr lang="cs-CZ" sz="4000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3B5B9F-50A8-CFD3-69BA-A97F186132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77" y="1403665"/>
            <a:ext cx="7415245" cy="4894861"/>
          </a:xfrm>
        </p:spPr>
      </p:pic>
    </p:spTree>
    <p:extLst>
      <p:ext uri="{BB962C8B-B14F-4D97-AF65-F5344CB8AC3E}">
        <p14:creationId xmlns:p14="http://schemas.microsoft.com/office/powerpoint/2010/main" val="253824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405-352D-0566-6FD9-3B08C0B1C0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128" y="480403"/>
            <a:ext cx="10058400" cy="656089"/>
          </a:xfrm>
        </p:spPr>
        <p:txBody>
          <a:bodyPr>
            <a:normAutofit/>
          </a:bodyPr>
          <a:lstStyle/>
          <a:p>
            <a:r>
              <a:rPr lang="en-US" sz="4000" dirty="0"/>
              <a:t>Feature Extraction</a:t>
            </a:r>
            <a:endParaRPr lang="cs-CZ" sz="40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C2AC14-F380-BC20-9F3C-3810CBA4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35" y="1294014"/>
            <a:ext cx="6034929" cy="50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6220-28F1-5A2D-6612-E5E9F4BC6B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761" y="416010"/>
            <a:ext cx="10058400" cy="714594"/>
          </a:xfrm>
        </p:spPr>
        <p:txBody>
          <a:bodyPr>
            <a:normAutofit/>
          </a:bodyPr>
          <a:lstStyle/>
          <a:p>
            <a:r>
              <a:rPr lang="en-US" sz="4000" dirty="0"/>
              <a:t>Segmentation and Grouping</a:t>
            </a:r>
            <a:endParaRPr lang="cs-CZ" sz="4000" dirty="0"/>
          </a:p>
        </p:txBody>
      </p:sp>
      <p:pic>
        <p:nvPicPr>
          <p:cNvPr id="9" name="Content Placeholder 8" descr="Chart, shape, arrow&#10;&#10;Description automatically generated">
            <a:extLst>
              <a:ext uri="{FF2B5EF4-FFF2-40B4-BE49-F238E27FC236}">
                <a16:creationId xmlns:a16="http://schemas.microsoft.com/office/drawing/2014/main" id="{07A73B23-69EF-CF85-C08E-EC575ADDA2A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1289535"/>
            <a:ext cx="7091757" cy="4945106"/>
          </a:xfrm>
        </p:spPr>
      </p:pic>
    </p:spTree>
    <p:extLst>
      <p:ext uri="{BB962C8B-B14F-4D97-AF65-F5344CB8AC3E}">
        <p14:creationId xmlns:p14="http://schemas.microsoft.com/office/powerpoint/2010/main" val="58215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1713-F13B-DA7C-4694-68E6384767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684" y="346332"/>
            <a:ext cx="10058400" cy="784378"/>
          </a:xfrm>
        </p:spPr>
        <p:txBody>
          <a:bodyPr>
            <a:normAutofit/>
          </a:bodyPr>
          <a:lstStyle/>
          <a:p>
            <a:r>
              <a:rPr lang="en-US" sz="4000" dirty="0"/>
              <a:t>Resynthesis</a:t>
            </a:r>
            <a:endParaRPr lang="cs-CZ" sz="40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A199CA-F3AD-F627-BD03-45D16B83477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4" y="1932515"/>
            <a:ext cx="4979917" cy="328792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54BA476-6451-C7ED-84A7-4B115EEF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2942544"/>
            <a:ext cx="5227092" cy="12678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CEAC7EB-AA68-E633-93C0-4737D6B71204}"/>
              </a:ext>
            </a:extLst>
          </p:cNvPr>
          <p:cNvSpPr/>
          <p:nvPr/>
        </p:nvSpPr>
        <p:spPr>
          <a:xfrm>
            <a:off x="5554542" y="3335588"/>
            <a:ext cx="816077" cy="481780"/>
          </a:xfrm>
          <a:prstGeom prst="rightArrow">
            <a:avLst>
              <a:gd name="adj1" fmla="val 50000"/>
              <a:gd name="adj2" fmla="val 7653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8614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20680</TotalTime>
  <Words>336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Computational Auditory Scene Analysis (CASA) for Separating Monophonic Music</vt:lpstr>
      <vt:lpstr>Objectives</vt:lpstr>
      <vt:lpstr>Auditory Scene Analysis</vt:lpstr>
      <vt:lpstr>Computational ASA</vt:lpstr>
      <vt:lpstr>Typical Architecture</vt:lpstr>
      <vt:lpstr>Cochleagram</vt:lpstr>
      <vt:lpstr>Feature Extraction</vt:lpstr>
      <vt:lpstr>Segmentation and Grouping</vt:lpstr>
      <vt:lpstr>Resynthesis</vt:lpstr>
      <vt:lpstr>Experiments</vt:lpstr>
      <vt:lpstr>Dataset</vt:lpstr>
      <vt:lpstr>PowerPoint Presentation</vt:lpstr>
      <vt:lpstr>PowerPoint Presentation</vt:lpstr>
      <vt:lpstr>Thank You for Your Attention!</vt:lpstr>
      <vt:lpstr>Opponent’s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Auditory Scene Analysis (CASA) for Separating Monophonic Music</dc:title>
  <dc:creator>Nikita Mortuzaiev</dc:creator>
  <cp:lastModifiedBy>Nikita Mortuzaiev</cp:lastModifiedBy>
  <cp:revision>5</cp:revision>
  <dcterms:created xsi:type="dcterms:W3CDTF">2022-04-29T13:17:59Z</dcterms:created>
  <dcterms:modified xsi:type="dcterms:W3CDTF">2022-06-21T14:43:02Z</dcterms:modified>
</cp:coreProperties>
</file>