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9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1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9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5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66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96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5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15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7094-81F0-4242-9857-FDAEC8150195}" type="datetimeFigureOut">
              <a:rPr lang="es-ES" smtClean="0"/>
              <a:t>10/06/2017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5585-6E0F-44A0-9884-F560C41BB7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2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0661" y="142110"/>
            <a:ext cx="10230678" cy="2066518"/>
          </a:xfrm>
        </p:spPr>
        <p:txBody>
          <a:bodyPr>
            <a:noAutofit/>
          </a:bodyPr>
          <a:lstStyle/>
          <a:p>
            <a:r>
              <a:rPr lang="es-ES" sz="6600" dirty="0"/>
              <a:t>Text </a:t>
            </a:r>
            <a:r>
              <a:rPr lang="es-ES" sz="6600" dirty="0" err="1"/>
              <a:t>Mining</a:t>
            </a:r>
            <a:r>
              <a:rPr lang="es-ES" sz="6600" dirty="0"/>
              <a:t> en Social Media</a:t>
            </a:r>
            <a:br>
              <a:rPr lang="es-ES" sz="6600" dirty="0"/>
            </a:br>
            <a:r>
              <a:rPr lang="es-ES" sz="6600" dirty="0"/>
              <a:t>Máster Big Data </a:t>
            </a:r>
            <a:r>
              <a:rPr lang="es-ES" sz="6600" dirty="0" err="1"/>
              <a:t>Analytics</a:t>
            </a:r>
            <a:endParaRPr lang="es-ES" sz="6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3" y="2726658"/>
            <a:ext cx="9692639" cy="36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vueltas con el código y herramientas de desarrollo</a:t>
            </a:r>
          </a:p>
          <a:p>
            <a:pPr lvl="1"/>
            <a:r>
              <a:rPr lang="es-ES" dirty="0"/>
              <a:t>UT-8</a:t>
            </a:r>
          </a:p>
          <a:p>
            <a:pPr lvl="1"/>
            <a:r>
              <a:rPr lang="es-ES" dirty="0"/>
              <a:t>Library </a:t>
            </a:r>
            <a:r>
              <a:rPr lang="es-ES" dirty="0" err="1"/>
              <a:t>stringi</a:t>
            </a:r>
            <a:endParaRPr lang="es-ES" dirty="0"/>
          </a:p>
          <a:p>
            <a:pPr lvl="1"/>
            <a:r>
              <a:rPr lang="es-ES" dirty="0" err="1"/>
              <a:t>Stri_trans_general</a:t>
            </a:r>
            <a:r>
              <a:rPr lang="es-ES" dirty="0"/>
              <a:t>(</a:t>
            </a:r>
            <a:r>
              <a:rPr lang="es-ES" dirty="0" err="1"/>
              <a:t>corpus.raw</a:t>
            </a:r>
            <a:r>
              <a:rPr lang="es-ES" dirty="0"/>
              <a:t>, “</a:t>
            </a:r>
            <a:r>
              <a:rPr lang="es-ES" dirty="0" err="1"/>
              <a:t>Latin</a:t>
            </a:r>
            <a:r>
              <a:rPr lang="es-ES" dirty="0"/>
              <a:t>-ASCII”)</a:t>
            </a:r>
          </a:p>
          <a:p>
            <a:pPr lvl="1"/>
            <a:r>
              <a:rPr lang="es-ES" dirty="0"/>
              <a:t>Instalar paquetes para que funcione el entorno.</a:t>
            </a:r>
          </a:p>
          <a:p>
            <a:pPr lvl="1"/>
            <a:r>
              <a:rPr lang="es-ES" dirty="0"/>
              <a:t>Transformación de tipos</a:t>
            </a:r>
          </a:p>
          <a:p>
            <a:pPr lvl="1"/>
            <a:r>
              <a:rPr lang="es-ES" dirty="0"/>
              <a:t>¿Será Windows?</a:t>
            </a:r>
          </a:p>
          <a:p>
            <a:r>
              <a:rPr lang="es-ES" dirty="0"/>
              <a:t>Análisis de los datos y posibles estrategias para los dos casos.</a:t>
            </a:r>
          </a:p>
          <a:p>
            <a:pPr lvl="1"/>
            <a:r>
              <a:rPr lang="es-ES" dirty="0"/>
              <a:t>¿Cómo lo abordamos?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577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357" y="365125"/>
            <a:ext cx="10704443" cy="1273519"/>
          </a:xfrm>
        </p:spPr>
        <p:txBody>
          <a:bodyPr/>
          <a:lstStyle/>
          <a:p>
            <a:r>
              <a:rPr lang="es-ES" b="1" dirty="0"/>
              <a:t>Genere</a:t>
            </a:r>
            <a:r>
              <a:rPr lang="es-ES" dirty="0"/>
              <a:t> (</a:t>
            </a:r>
            <a:r>
              <a:rPr lang="es-ES" dirty="0" err="1"/>
              <a:t>female</a:t>
            </a:r>
            <a:r>
              <a:rPr lang="es-ES" dirty="0"/>
              <a:t>, </a:t>
            </a:r>
            <a:r>
              <a:rPr lang="es-ES" dirty="0" err="1"/>
              <a:t>male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6591" y="1825625"/>
            <a:ext cx="10797209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Planteamiento clase con dos valores posibles</a:t>
            </a:r>
          </a:p>
          <a:p>
            <a:r>
              <a:rPr lang="es-ES" dirty="0"/>
              <a:t>Caso base </a:t>
            </a:r>
          </a:p>
          <a:p>
            <a:pPr lvl="1"/>
            <a:r>
              <a:rPr lang="es-ES" dirty="0" err="1"/>
              <a:t>Preprocesado</a:t>
            </a:r>
            <a:r>
              <a:rPr lang="es-ES" dirty="0"/>
              <a:t>: minúsculas, eliminación de números, palabras vacías..</a:t>
            </a:r>
          </a:p>
          <a:p>
            <a:pPr lvl="1"/>
            <a:r>
              <a:rPr lang="es-ES" dirty="0"/>
              <a:t>Funciones:</a:t>
            </a:r>
          </a:p>
          <a:p>
            <a:pPr lvl="2"/>
            <a:r>
              <a:rPr lang="es-ES" dirty="0" err="1"/>
              <a:t>GenerateVocabulary</a:t>
            </a:r>
            <a:endParaRPr lang="es-ES" dirty="0"/>
          </a:p>
          <a:p>
            <a:pPr lvl="2"/>
            <a:r>
              <a:rPr lang="es-ES" dirty="0" err="1"/>
              <a:t>GenerateBow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Vocabulario: 1000 palabras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0,6643</a:t>
            </a:r>
          </a:p>
          <a:p>
            <a:r>
              <a:rPr lang="es-ES" dirty="0" err="1"/>
              <a:t>Preprocesado</a:t>
            </a:r>
            <a:r>
              <a:rPr lang="es-ES" dirty="0"/>
              <a:t> añadido</a:t>
            </a:r>
          </a:p>
          <a:p>
            <a:pPr lvl="1"/>
            <a:r>
              <a:rPr lang="es-ES" dirty="0"/>
              <a:t>UT-8</a:t>
            </a:r>
          </a:p>
          <a:p>
            <a:pPr lvl="1"/>
            <a:r>
              <a:rPr lang="es-ES" dirty="0"/>
              <a:t>Quitar acentos</a:t>
            </a:r>
          </a:p>
          <a:p>
            <a:r>
              <a:rPr lang="es-ES" dirty="0"/>
              <a:t>Modelo SVM </a:t>
            </a:r>
            <a:r>
              <a:rPr lang="es-ES" dirty="0" err="1"/>
              <a:t>Support</a:t>
            </a:r>
            <a:r>
              <a:rPr lang="es-ES" dirty="0"/>
              <a:t> Vector Machine</a:t>
            </a:r>
          </a:p>
          <a:p>
            <a:endParaRPr lang="es-ES" dirty="0">
              <a:highlight>
                <a:srgbClr val="FFFF00"/>
              </a:highligh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2" y="3106965"/>
            <a:ext cx="5499652" cy="28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8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24070" y="543339"/>
            <a:ext cx="5573505" cy="6202018"/>
          </a:xfrm>
        </p:spPr>
        <p:txBody>
          <a:bodyPr>
            <a:normAutofit/>
          </a:bodyPr>
          <a:lstStyle/>
          <a:p>
            <a:r>
              <a:rPr lang="es-ES" dirty="0"/>
              <a:t>Estrategia1: </a:t>
            </a:r>
            <a:r>
              <a:rPr lang="es-ES" sz="2600" dirty="0"/>
              <a:t>Genere </a:t>
            </a:r>
            <a:r>
              <a:rPr lang="es-ES" sz="2600" dirty="0" err="1"/>
              <a:t>female</a:t>
            </a:r>
            <a:endParaRPr lang="es-ES" sz="2600" dirty="0"/>
          </a:p>
          <a:p>
            <a:pPr lvl="1"/>
            <a:r>
              <a:rPr lang="es-ES" dirty="0"/>
              <a:t>Vocabulario 1003 palabras</a:t>
            </a:r>
          </a:p>
          <a:p>
            <a:pPr lvl="1"/>
            <a:r>
              <a:rPr lang="es-ES" dirty="0"/>
              <a:t>Función </a:t>
            </a:r>
            <a:r>
              <a:rPr lang="es-ES" dirty="0" err="1"/>
              <a:t>GenerateVocabulariyGenero</a:t>
            </a:r>
            <a:r>
              <a:rPr lang="es-ES" dirty="0"/>
              <a:t>(…., genero)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0,67</a:t>
            </a:r>
          </a:p>
          <a:p>
            <a:r>
              <a:rPr lang="es-ES" dirty="0"/>
              <a:t>Estrategia 2: </a:t>
            </a:r>
            <a:r>
              <a:rPr lang="es-ES" sz="2600" dirty="0"/>
              <a:t>Genere </a:t>
            </a:r>
            <a:r>
              <a:rPr lang="es-ES" sz="2600" dirty="0" err="1"/>
              <a:t>male</a:t>
            </a:r>
            <a:endParaRPr lang="es-ES" sz="2600" dirty="0"/>
          </a:p>
          <a:p>
            <a:pPr lvl="1"/>
            <a:r>
              <a:rPr lang="es-ES" dirty="0"/>
              <a:t>Vocabulario 1000 palabras</a:t>
            </a:r>
          </a:p>
          <a:p>
            <a:pPr lvl="1"/>
            <a:r>
              <a:rPr lang="es-ES" dirty="0"/>
              <a:t>Función </a:t>
            </a:r>
            <a:r>
              <a:rPr lang="es-ES" dirty="0" err="1"/>
              <a:t>GenerateVocabulariyGenero</a:t>
            </a:r>
            <a:r>
              <a:rPr lang="es-ES" dirty="0"/>
              <a:t>(…., genero)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0,6821</a:t>
            </a:r>
          </a:p>
          <a:p>
            <a:r>
              <a:rPr lang="es-ES" dirty="0"/>
              <a:t>Estrategia 3: </a:t>
            </a:r>
            <a:r>
              <a:rPr lang="es-ES" sz="2600" dirty="0"/>
              <a:t>Unión de diferencias</a:t>
            </a:r>
          </a:p>
          <a:p>
            <a:pPr lvl="1"/>
            <a:r>
              <a:rPr lang="es-ES" dirty="0"/>
              <a:t>Vocabulario: 379 palabras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0,6957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52661" y="543339"/>
            <a:ext cx="6241774" cy="5646324"/>
          </a:xfrm>
        </p:spPr>
        <p:txBody>
          <a:bodyPr/>
          <a:lstStyle/>
          <a:p>
            <a:r>
              <a:rPr lang="es-ES" dirty="0"/>
              <a:t>Estrategia 4: </a:t>
            </a:r>
            <a:r>
              <a:rPr lang="es-ES" sz="2600" dirty="0"/>
              <a:t>Anterior más la intersección de vocabularios</a:t>
            </a:r>
          </a:p>
          <a:p>
            <a:pPr lvl="1"/>
            <a:r>
              <a:rPr lang="es-ES" dirty="0"/>
              <a:t>Vocabulario: 1191 palabras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0,6907</a:t>
            </a:r>
          </a:p>
          <a:p>
            <a:r>
              <a:rPr lang="es-ES" dirty="0"/>
              <a:t>Estrategia 5: </a:t>
            </a:r>
            <a:r>
              <a:rPr lang="es-ES" sz="2600" dirty="0"/>
              <a:t>Vocabulario mejor (estrategia 3) más lista de palabras</a:t>
            </a:r>
          </a:p>
          <a:p>
            <a:pPr lvl="1"/>
            <a:r>
              <a:rPr lang="es-ES" dirty="0"/>
              <a:t>Vocabulario: 401 palabras</a:t>
            </a:r>
          </a:p>
          <a:p>
            <a:pPr lvl="1"/>
            <a:r>
              <a:rPr lang="es-ES" dirty="0"/>
              <a:t>Función: </a:t>
            </a:r>
            <a:r>
              <a:rPr lang="es-ES" dirty="0" err="1"/>
              <a:t>add.unique</a:t>
            </a:r>
            <a:endParaRPr lang="es-ES" dirty="0"/>
          </a:p>
          <a:p>
            <a:pPr lvl="1"/>
            <a:r>
              <a:rPr lang="es-ES" dirty="0" err="1"/>
              <a:t>Accuracy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0,6979</a:t>
            </a:r>
          </a:p>
          <a:p>
            <a:r>
              <a:rPr lang="es-ES" sz="1400" dirty="0"/>
              <a:t>el, la, este, poco, grande, excelente, soy, somos, voy, hago, lindo, dios, pueblo, seguidores, trabajar, </a:t>
            </a:r>
            <a:r>
              <a:rPr lang="es-ES" sz="1400" dirty="0" err="1"/>
              <a:t>facebook</a:t>
            </a:r>
            <a:r>
              <a:rPr lang="es-ES" sz="1400" dirty="0"/>
              <a:t>, hijo, no, pero, ni, mal, mierda, </a:t>
            </a:r>
            <a:r>
              <a:rPr lang="es-ES" sz="1400" dirty="0" err="1"/>
              <a:t>not</a:t>
            </a:r>
            <a:r>
              <a:rPr lang="es-ES" sz="1400" dirty="0"/>
              <a:t>, para, con, !!!, !!, :), :(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0278"/>
              </p:ext>
            </p:extLst>
          </p:nvPr>
        </p:nvGraphicFramePr>
        <p:xfrm>
          <a:off x="6364840" y="5010656"/>
          <a:ext cx="5062330" cy="161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79">
                  <a:extLst>
                    <a:ext uri="{9D8B030D-6E8A-4147-A177-3AD203B41FA5}">
                      <a16:colId xmlns:a16="http://schemas.microsoft.com/office/drawing/2014/main" val="9121239"/>
                    </a:ext>
                  </a:extLst>
                </a:gridCol>
                <a:gridCol w="2631551">
                  <a:extLst>
                    <a:ext uri="{9D8B030D-6E8A-4147-A177-3AD203B41FA5}">
                      <a16:colId xmlns:a16="http://schemas.microsoft.com/office/drawing/2014/main" val="3738011335"/>
                    </a:ext>
                  </a:extLst>
                </a:gridCol>
              </a:tblGrid>
              <a:tr h="40397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Mujeres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98470"/>
                  </a:ext>
                </a:extLst>
              </a:tr>
              <a:tr h="403970">
                <a:tc>
                  <a:txBody>
                    <a:bodyPr/>
                    <a:lstStyle/>
                    <a:p>
                      <a:r>
                        <a:rPr lang="es-ES" dirty="0"/>
                        <a:t>Determinantes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Pronombres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71381"/>
                  </a:ext>
                </a:extLst>
              </a:tr>
              <a:tr h="403970">
                <a:tc>
                  <a:txBody>
                    <a:bodyPr/>
                    <a:lstStyle/>
                    <a:p>
                      <a:r>
                        <a:rPr lang="es-ES" dirty="0"/>
                        <a:t>Adjetivos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Negaciones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0533"/>
                  </a:ext>
                </a:extLst>
              </a:tr>
              <a:tr h="40397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Verbos presente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3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81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1776" cy="1325563"/>
          </a:xfrm>
        </p:spPr>
        <p:txBody>
          <a:bodyPr/>
          <a:lstStyle/>
          <a:p>
            <a:r>
              <a:rPr lang="es-ES" b="1" dirty="0" err="1"/>
              <a:t>Variety</a:t>
            </a:r>
            <a:r>
              <a:rPr lang="es-ES" dirty="0"/>
              <a:t> (</a:t>
            </a:r>
            <a:r>
              <a:rPr lang="es-ES" dirty="0" err="1"/>
              <a:t>colombia</a:t>
            </a:r>
            <a:r>
              <a:rPr lang="es-ES" dirty="0"/>
              <a:t>, argentina, </a:t>
            </a:r>
            <a:r>
              <a:rPr lang="es-ES" dirty="0" err="1"/>
              <a:t>spain</a:t>
            </a:r>
            <a:r>
              <a:rPr lang="es-ES" dirty="0"/>
              <a:t>, </a:t>
            </a:r>
            <a:r>
              <a:rPr lang="es-ES" dirty="0" err="1"/>
              <a:t>venezuela</a:t>
            </a:r>
            <a:r>
              <a:rPr lang="es-ES" dirty="0"/>
              <a:t>, </a:t>
            </a:r>
            <a:r>
              <a:rPr lang="es-ES" dirty="0" err="1"/>
              <a:t>peru</a:t>
            </a:r>
            <a:r>
              <a:rPr lang="es-ES" dirty="0"/>
              <a:t>, chile, </a:t>
            </a:r>
            <a:r>
              <a:rPr lang="es-ES" dirty="0" err="1"/>
              <a:t>mexico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Planteamiento clase con siete valores posibles</a:t>
            </a:r>
          </a:p>
          <a:p>
            <a:r>
              <a:rPr lang="es-ES" dirty="0"/>
              <a:t>Caso base </a:t>
            </a:r>
          </a:p>
          <a:p>
            <a:pPr lvl="1"/>
            <a:r>
              <a:rPr lang="es-ES" dirty="0" err="1"/>
              <a:t>Preprocesado</a:t>
            </a:r>
            <a:r>
              <a:rPr lang="es-ES" dirty="0"/>
              <a:t>: minúsculas, eliminación de números, palabras vacías..</a:t>
            </a:r>
          </a:p>
          <a:p>
            <a:pPr lvl="1"/>
            <a:r>
              <a:rPr lang="es-ES" dirty="0"/>
              <a:t>Funciones:</a:t>
            </a:r>
          </a:p>
          <a:p>
            <a:pPr lvl="2"/>
            <a:r>
              <a:rPr lang="es-ES" dirty="0" err="1"/>
              <a:t>GenerateVocabularyVariedad</a:t>
            </a:r>
            <a:r>
              <a:rPr lang="es-ES" dirty="0"/>
              <a:t>( ….., variedad)</a:t>
            </a:r>
          </a:p>
          <a:p>
            <a:pPr lvl="2"/>
            <a:r>
              <a:rPr lang="es-ES" dirty="0" err="1"/>
              <a:t>GenerateBow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Vocabulario: 1000 palabras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0,7721</a:t>
            </a:r>
          </a:p>
          <a:p>
            <a:r>
              <a:rPr lang="es-ES" dirty="0" err="1"/>
              <a:t>Preprocesado</a:t>
            </a:r>
            <a:r>
              <a:rPr lang="es-ES" dirty="0"/>
              <a:t> añadido</a:t>
            </a:r>
          </a:p>
          <a:p>
            <a:pPr lvl="1"/>
            <a:r>
              <a:rPr lang="es-ES" dirty="0"/>
              <a:t>UT-8</a:t>
            </a:r>
          </a:p>
          <a:p>
            <a:pPr lvl="1"/>
            <a:r>
              <a:rPr lang="es-ES" dirty="0"/>
              <a:t>Quitar acentos</a:t>
            </a:r>
          </a:p>
          <a:p>
            <a:r>
              <a:rPr lang="es-ES" dirty="0"/>
              <a:t>Modelo</a:t>
            </a:r>
          </a:p>
          <a:p>
            <a:pPr lvl="1"/>
            <a:r>
              <a:rPr lang="es-ES" dirty="0"/>
              <a:t>SVM</a:t>
            </a:r>
          </a:p>
          <a:p>
            <a:pPr lvl="1"/>
            <a:r>
              <a:rPr lang="es-ES" dirty="0" err="1"/>
              <a:t>RandomForest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01" y="3145594"/>
            <a:ext cx="53625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15368" y="680754"/>
            <a:ext cx="4978268" cy="5401994"/>
          </a:xfrm>
        </p:spPr>
        <p:txBody>
          <a:bodyPr>
            <a:normAutofit/>
          </a:bodyPr>
          <a:lstStyle/>
          <a:p>
            <a:r>
              <a:rPr lang="es-ES" dirty="0"/>
              <a:t>Estrategia 1</a:t>
            </a:r>
          </a:p>
          <a:p>
            <a:pPr lvl="1"/>
            <a:r>
              <a:rPr lang="es-ES" dirty="0"/>
              <a:t>Palabras propias de cada país</a:t>
            </a:r>
          </a:p>
          <a:p>
            <a:pPr lvl="2"/>
            <a:r>
              <a:rPr lang="es-ES" dirty="0"/>
              <a:t>7 vocabularios</a:t>
            </a:r>
          </a:p>
          <a:p>
            <a:pPr lvl="1"/>
            <a:r>
              <a:rPr lang="es-ES" dirty="0"/>
              <a:t>Palabras exclusivas de cada país</a:t>
            </a:r>
          </a:p>
          <a:p>
            <a:pPr lvl="2"/>
            <a:r>
              <a:rPr lang="es-ES" dirty="0"/>
              <a:t>País x – diferencias con el resto.</a:t>
            </a:r>
          </a:p>
          <a:p>
            <a:pPr lvl="1"/>
            <a:r>
              <a:rPr lang="es-ES" dirty="0"/>
              <a:t>Hacer la unión de los anteriores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0,8393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393636" y="680753"/>
            <a:ext cx="6699863" cy="5653785"/>
          </a:xfrm>
        </p:spPr>
        <p:txBody>
          <a:bodyPr/>
          <a:lstStyle/>
          <a:p>
            <a:r>
              <a:rPr lang="es-ES" dirty="0"/>
              <a:t>Estrategia 2</a:t>
            </a:r>
          </a:p>
          <a:p>
            <a:pPr lvl="1"/>
            <a:r>
              <a:rPr lang="es-ES" dirty="0"/>
              <a:t>Mismo diccionario que estrategia anterior pero con </a:t>
            </a:r>
            <a:r>
              <a:rPr lang="es-ES" dirty="0" err="1"/>
              <a:t>randomForest</a:t>
            </a:r>
            <a:r>
              <a:rPr lang="es-ES" dirty="0"/>
              <a:t> (50 árboles)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0,8507</a:t>
            </a:r>
          </a:p>
          <a:p>
            <a:pPr lvl="1"/>
            <a:endParaRPr lang="es-ES" dirty="0"/>
          </a:p>
          <a:p>
            <a:r>
              <a:rPr lang="es-ES" dirty="0"/>
              <a:t>Estrategia 3</a:t>
            </a:r>
          </a:p>
          <a:p>
            <a:pPr lvl="1"/>
            <a:r>
              <a:rPr lang="es-ES" dirty="0"/>
              <a:t>Palabras propias de cada país</a:t>
            </a:r>
          </a:p>
          <a:p>
            <a:pPr lvl="2"/>
            <a:r>
              <a:rPr lang="es-ES" dirty="0"/>
              <a:t>7 vocabularios</a:t>
            </a:r>
          </a:p>
          <a:p>
            <a:pPr lvl="1"/>
            <a:r>
              <a:rPr lang="es-ES" dirty="0"/>
              <a:t>De cada diccionario nos quedamos con las 100 palabras más frecuentes, y generamos un nuevo diccionario que tendrá 700 palabras.</a:t>
            </a:r>
          </a:p>
          <a:p>
            <a:pPr lvl="1"/>
            <a:r>
              <a:rPr lang="es-ES" dirty="0" err="1"/>
              <a:t>Accuracy</a:t>
            </a:r>
            <a:r>
              <a:rPr lang="es-ES" dirty="0"/>
              <a:t>: 0,7271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746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                  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Planificación optimista </a:t>
            </a:r>
          </a:p>
          <a:p>
            <a:pPr lvl="1"/>
            <a:r>
              <a:rPr lang="es-ES" dirty="0"/>
              <a:t>Errores en código y herramientas. </a:t>
            </a:r>
          </a:p>
          <a:p>
            <a:pPr lvl="1"/>
            <a:r>
              <a:rPr lang="es-ES" dirty="0"/>
              <a:t>Tiempo de procesado</a:t>
            </a:r>
          </a:p>
          <a:p>
            <a:r>
              <a:rPr lang="es-ES" dirty="0"/>
              <a:t>No por más palabras en la bolsa mejor resultado.</a:t>
            </a:r>
          </a:p>
          <a:p>
            <a:r>
              <a:rPr lang="es-ES" dirty="0"/>
              <a:t>Nos ha faltado probar con más modelos y realizar presentaciones gráficas para ver datos anómalos por ejemplo. </a:t>
            </a:r>
          </a:p>
          <a:p>
            <a:r>
              <a:rPr lang="es-ES" dirty="0"/>
              <a:t>Añadir más variables explicativas con importancia para el modelo. Por ejemplo, hemos visto que las mujeres utilizan más emoticonos, o sacar la media de la longitud de los tuits de cada autor, seleccionar palabras determinantes de cada país (ahorita, pibe, boludo,…)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32" y="172145"/>
            <a:ext cx="4222489" cy="16552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9" y="170376"/>
            <a:ext cx="3073628" cy="14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486</Words>
  <Application>Microsoft Office PowerPoint</Application>
  <PresentationFormat>Panorámica</PresentationFormat>
  <Paragraphs>88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Text Mining en Social Media Máster Big Data Analytics</vt:lpstr>
      <vt:lpstr>Introducción</vt:lpstr>
      <vt:lpstr>Genere (female, male)</vt:lpstr>
      <vt:lpstr>Presentación de PowerPoint</vt:lpstr>
      <vt:lpstr>Variety (colombia, argentina, spain, venezuela, peru, chile, mexico)</vt:lpstr>
      <vt:lpstr>Presentación de PowerPoint</vt:lpstr>
      <vt:lpstr>                    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en Social Media Máster Big Data Analytics</dc:title>
  <dc:creator>Carmen Sevilla Solera</dc:creator>
  <cp:lastModifiedBy>Carmen Sevilla Solera</cp:lastModifiedBy>
  <cp:revision>45</cp:revision>
  <dcterms:created xsi:type="dcterms:W3CDTF">2017-06-10T05:54:24Z</dcterms:created>
  <dcterms:modified xsi:type="dcterms:W3CDTF">2017-06-10T09:56:13Z</dcterms:modified>
</cp:coreProperties>
</file>