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vatore" initials="s" lastIdx="1" clrIdx="0">
    <p:extLst>
      <p:ext uri="{19B8F6BF-5375-455C-9EA6-DF929625EA0E}">
        <p15:presenceInfo xmlns:p15="http://schemas.microsoft.com/office/powerpoint/2012/main" userId="e0fa451ab443a3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9544" y="-17634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it-IT" sz="7200" b="1" i="1" dirty="0" smtClean="0">
                <a:solidFill>
                  <a:srgbClr val="C00000"/>
                </a:solidFill>
              </a:rPr>
              <a:t>SPECIFICHE MHW3</a:t>
            </a:r>
            <a:endParaRPr lang="it-IT" sz="7200" b="1" i="1" dirty="0">
              <a:solidFill>
                <a:srgbClr val="C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6601" y="5386979"/>
            <a:ext cx="8915399" cy="1126283"/>
          </a:xfrm>
        </p:spPr>
        <p:txBody>
          <a:bodyPr>
            <a:normAutofit fontScale="77500" lnSpcReduction="20000"/>
          </a:bodyPr>
          <a:lstStyle/>
          <a:p>
            <a:endParaRPr lang="it-IT" dirty="0" smtClean="0"/>
          </a:p>
          <a:p>
            <a:r>
              <a:rPr lang="it-IT" sz="5100" b="1" i="1" dirty="0" smtClean="0">
                <a:solidFill>
                  <a:srgbClr val="C00000"/>
                </a:solidFill>
              </a:rPr>
              <a:t>SALVATORE CAMPIONE O46002086</a:t>
            </a:r>
            <a:endParaRPr lang="it-IT" sz="51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000" y="352425"/>
            <a:ext cx="667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 smtClean="0">
                <a:solidFill>
                  <a:srgbClr val="C00000"/>
                </a:solidFill>
              </a:rPr>
              <a:t>API CON AUTENTICAZIONE TRAMITE APIKEY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971799" y="976015"/>
            <a:ext cx="87534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solidFill>
                  <a:srgbClr val="333333"/>
                </a:solidFill>
                <a:latin typeface="+mj-lt"/>
              </a:rPr>
              <a:t>È possibile accedere all'API </a:t>
            </a:r>
            <a:r>
              <a:rPr lang="it-IT" b="1" i="1" dirty="0" err="1">
                <a:solidFill>
                  <a:srgbClr val="333333"/>
                </a:solidFill>
                <a:latin typeface="+mj-lt"/>
              </a:rPr>
              <a:t>Edamam</a:t>
            </a:r>
            <a:r>
              <a:rPr lang="it-IT" b="1" i="1" dirty="0">
                <a:solidFill>
                  <a:srgbClr val="333333"/>
                </a:solidFill>
                <a:latin typeface="+mj-lt"/>
              </a:rPr>
              <a:t> B2B inviando richieste HTTPS su URL </a:t>
            </a:r>
            <a:r>
              <a:rPr lang="it-IT" b="1" i="1" dirty="0" smtClean="0">
                <a:solidFill>
                  <a:srgbClr val="333333"/>
                </a:solidFill>
                <a:latin typeface="+mj-lt"/>
              </a:rPr>
              <a:t>specifici.</a:t>
            </a:r>
            <a:r>
              <a:rPr lang="it-IT" b="1" i="1" dirty="0">
                <a:solidFill>
                  <a:srgbClr val="333333"/>
                </a:solidFill>
                <a:latin typeface="+mj-lt"/>
              </a:rPr>
              <a:t> L'URL di </a:t>
            </a:r>
            <a:r>
              <a:rPr lang="it-IT" b="1" i="1" dirty="0" smtClean="0">
                <a:solidFill>
                  <a:srgbClr val="333333"/>
                </a:solidFill>
                <a:latin typeface="+mj-lt"/>
              </a:rPr>
              <a:t>base è </a:t>
            </a:r>
            <a:r>
              <a:rPr lang="it-IT" b="1" i="1" dirty="0" smtClean="0">
                <a:solidFill>
                  <a:srgbClr val="C00000"/>
                </a:solidFill>
                <a:latin typeface="+mj-lt"/>
              </a:rPr>
              <a:t>‘https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://</a:t>
            </a:r>
            <a:r>
              <a:rPr lang="it-IT" b="1" i="1" dirty="0" smtClean="0">
                <a:solidFill>
                  <a:srgbClr val="C00000"/>
                </a:solidFill>
                <a:latin typeface="+mj-lt"/>
              </a:rPr>
              <a:t>api.edamam.com’ </a:t>
            </a:r>
            <a:r>
              <a:rPr lang="it-IT" b="1" i="1" dirty="0">
                <a:solidFill>
                  <a:srgbClr val="333333"/>
                </a:solidFill>
                <a:latin typeface="+mj-lt"/>
              </a:rPr>
              <a:t>e si ottiene l'URL completo aggiungendo il percorso della richiesta all'</a:t>
            </a:r>
            <a:r>
              <a:rPr lang="it-IT" b="1" i="1" dirty="0" err="1">
                <a:solidFill>
                  <a:srgbClr val="333333"/>
                </a:solidFill>
                <a:latin typeface="+mj-lt"/>
              </a:rPr>
              <a:t>URLdi</a:t>
            </a:r>
            <a:r>
              <a:rPr lang="it-IT" b="1" i="1" dirty="0">
                <a:solidFill>
                  <a:srgbClr val="333333"/>
                </a:solidFill>
                <a:latin typeface="+mj-lt"/>
              </a:rPr>
              <a:t> base , ad esempio </a:t>
            </a:r>
            <a:r>
              <a:rPr lang="it-IT" b="1" i="1" dirty="0" smtClean="0">
                <a:solidFill>
                  <a:srgbClr val="C00000"/>
                </a:solidFill>
                <a:latin typeface="+mj-lt"/>
              </a:rPr>
              <a:t>‘https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://</a:t>
            </a:r>
            <a:r>
              <a:rPr lang="it-IT" b="1" i="1" dirty="0" smtClean="0">
                <a:solidFill>
                  <a:srgbClr val="C00000"/>
                </a:solidFill>
                <a:latin typeface="+mj-lt"/>
              </a:rPr>
              <a:t>api.edamam.com/search’</a:t>
            </a:r>
            <a:r>
              <a:rPr lang="it-IT" b="1" i="1" dirty="0" smtClean="0">
                <a:latin typeface="+mj-lt"/>
              </a:rPr>
              <a:t>.</a:t>
            </a:r>
            <a:endParaRPr lang="it-IT" b="1" i="1" dirty="0">
              <a:latin typeface="+mj-lt"/>
            </a:endParaRPr>
          </a:p>
          <a:p>
            <a:r>
              <a:rPr lang="it-IT" b="1" i="1" dirty="0">
                <a:solidFill>
                  <a:srgbClr val="333333"/>
                </a:solidFill>
                <a:latin typeface="+mj-lt"/>
              </a:rPr>
              <a:t>In caso di esito positivo, l'API restituisce il codice HTTP 200 OK e il corpo contiene il risultato della </a:t>
            </a:r>
            <a:r>
              <a:rPr lang="it-IT" b="1" i="1" dirty="0" err="1">
                <a:solidFill>
                  <a:srgbClr val="333333"/>
                </a:solidFill>
                <a:latin typeface="+mj-lt"/>
              </a:rPr>
              <a:t>query</a:t>
            </a:r>
            <a:r>
              <a:rPr lang="it-IT" b="1" i="1" dirty="0">
                <a:solidFill>
                  <a:srgbClr val="333333"/>
                </a:solidFill>
                <a:latin typeface="+mj-lt"/>
              </a:rPr>
              <a:t> in formato JSON. In caso di errori, l'API restituisce un codice di errore (ad esempio 404 NOT FOUND). Il corpo può contenere informazioni utili in formato HTML</a:t>
            </a:r>
            <a:r>
              <a:rPr lang="it-IT" b="1" i="1" dirty="0" smtClean="0">
                <a:solidFill>
                  <a:srgbClr val="333333"/>
                </a:solidFill>
                <a:latin typeface="+mj-lt"/>
              </a:rPr>
              <a:t>. Inoltre l’API è utilizzabile solo mediante un id e una chiave che bisogna </a:t>
            </a:r>
            <a:r>
              <a:rPr lang="it-IT" b="1" i="1" dirty="0" err="1" smtClean="0">
                <a:solidFill>
                  <a:srgbClr val="333333"/>
                </a:solidFill>
                <a:latin typeface="+mj-lt"/>
              </a:rPr>
              <a:t>richiedere,dopo</a:t>
            </a:r>
            <a:r>
              <a:rPr lang="it-IT" b="1" i="1" dirty="0" smtClean="0">
                <a:solidFill>
                  <a:srgbClr val="333333"/>
                </a:solidFill>
                <a:latin typeface="+mj-lt"/>
              </a:rPr>
              <a:t> essersi registrati al sito e che bisogna inserire all’interno della richiesta, altrimenti quest’ultima non viene eseguita.</a:t>
            </a:r>
            <a:endParaRPr lang="it-IT" b="1" i="1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4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1003829"/>
            <a:ext cx="8383089" cy="556185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971110" y="313509"/>
            <a:ext cx="540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smtClean="0">
                <a:solidFill>
                  <a:srgbClr val="C00000"/>
                </a:solidFill>
              </a:rPr>
              <a:t>Ecco alcuni dei possibili parametri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751906" y="764066"/>
            <a:ext cx="91614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 smtClean="0">
                <a:latin typeface="+mj-lt"/>
              </a:rPr>
              <a:t>Ecco un esempio di richiesta:</a:t>
            </a:r>
          </a:p>
          <a:p>
            <a:r>
              <a:rPr lang="it-IT" dirty="0" smtClean="0">
                <a:solidFill>
                  <a:srgbClr val="C00000"/>
                </a:solidFill>
                <a:latin typeface="+mj-lt"/>
              </a:rPr>
              <a:t>"https</a:t>
            </a:r>
            <a:r>
              <a:rPr lang="it-IT" dirty="0">
                <a:solidFill>
                  <a:srgbClr val="C00000"/>
                </a:solidFill>
                <a:latin typeface="+mj-lt"/>
              </a:rPr>
              <a:t>://api.edamam.com/search?q=chicken&amp;app_id=${YOUR_APP_ID}&amp;app_key=${YOUR_APP_KEY}&amp;from=0&amp;to=3&amp;calorie=591-722&amp;health=alcohol-free" </a:t>
            </a:r>
            <a:r>
              <a:rPr lang="it-IT" b="1" i="1" dirty="0" smtClean="0">
                <a:latin typeface="+mj-lt"/>
              </a:rPr>
              <a:t>(ovviamente nella richiesta il simbolo ‘$’ deve essere omesso).</a:t>
            </a:r>
          </a:p>
          <a:p>
            <a:endParaRPr lang="it-IT" b="1" i="1" dirty="0" smtClean="0">
              <a:latin typeface="+mj-lt"/>
            </a:endParaRPr>
          </a:p>
          <a:p>
            <a:r>
              <a:rPr lang="it-IT" b="1" i="1" dirty="0" smtClean="0">
                <a:latin typeface="+mj-lt"/>
              </a:rPr>
              <a:t>Quando facciamo la richiesta otteniamo un file </a:t>
            </a:r>
            <a:r>
              <a:rPr lang="it-IT" b="1" i="1" dirty="0" err="1" smtClean="0">
                <a:latin typeface="+mj-lt"/>
              </a:rPr>
              <a:t>json</a:t>
            </a:r>
            <a:r>
              <a:rPr lang="it-IT" b="1" i="1" dirty="0" smtClean="0">
                <a:latin typeface="+mj-lt"/>
              </a:rPr>
              <a:t> e all’interno troviamo un campo ‘</a:t>
            </a:r>
            <a:r>
              <a:rPr lang="it-IT" b="1" i="1" dirty="0" err="1" smtClean="0">
                <a:latin typeface="+mj-lt"/>
              </a:rPr>
              <a:t>hits</a:t>
            </a:r>
            <a:r>
              <a:rPr lang="it-IT" b="1" i="1" dirty="0" smtClean="0">
                <a:latin typeface="+mj-lt"/>
              </a:rPr>
              <a:t>’ che contiene degli oggetti </a:t>
            </a:r>
            <a:r>
              <a:rPr lang="it-IT" b="1" i="1" dirty="0" err="1" smtClean="0">
                <a:latin typeface="+mj-lt"/>
              </a:rPr>
              <a:t>chimati</a:t>
            </a:r>
            <a:r>
              <a:rPr lang="it-IT" b="1" i="1" dirty="0" smtClean="0">
                <a:latin typeface="+mj-lt"/>
              </a:rPr>
              <a:t> </a:t>
            </a:r>
            <a:r>
              <a:rPr lang="it-IT" b="1" i="1" dirty="0" err="1" smtClean="0">
                <a:latin typeface="+mj-lt"/>
              </a:rPr>
              <a:t>recipe,dove</a:t>
            </a:r>
            <a:r>
              <a:rPr lang="it-IT" b="1" i="1" dirty="0" smtClean="0">
                <a:latin typeface="+mj-lt"/>
              </a:rPr>
              <a:t> sono presenti le varie ricette con le proprie caratteristiche.</a:t>
            </a:r>
          </a:p>
          <a:p>
            <a:endParaRPr lang="it-IT" b="1" i="1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6" y="3547961"/>
            <a:ext cx="7477397" cy="195432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751906" y="3178629"/>
            <a:ext cx="778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>
                <a:solidFill>
                  <a:srgbClr val="C00000"/>
                </a:solidFill>
              </a:rPr>
              <a:t>Ecco i campi relativi al </a:t>
            </a:r>
            <a:r>
              <a:rPr lang="it-IT" b="1" i="1" dirty="0" err="1" smtClean="0">
                <a:solidFill>
                  <a:srgbClr val="C00000"/>
                </a:solidFill>
              </a:rPr>
              <a:t>json</a:t>
            </a:r>
            <a:r>
              <a:rPr lang="it-IT" b="1" i="1" dirty="0" smtClean="0">
                <a:solidFill>
                  <a:srgbClr val="C00000"/>
                </a:solidFill>
              </a:rPr>
              <a:t>:</a:t>
            </a:r>
            <a:endParaRPr lang="it-IT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57" y="1034935"/>
            <a:ext cx="8052163" cy="489886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371703" y="444137"/>
            <a:ext cx="501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smtClean="0">
                <a:solidFill>
                  <a:srgbClr val="C00000"/>
                </a:solidFill>
              </a:rPr>
              <a:t>Ecco i campi relativi alle ricette: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413760" y="6062936"/>
            <a:ext cx="691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Ovviamente ci sono anche altri campi relativi agli </a:t>
            </a:r>
            <a:r>
              <a:rPr lang="it-IT" b="1" i="1" dirty="0" err="1" smtClean="0"/>
              <a:t>ingredienti,alle</a:t>
            </a:r>
            <a:r>
              <a:rPr lang="it-IT" b="1" i="1" dirty="0" smtClean="0"/>
              <a:t> immagini dei </a:t>
            </a:r>
            <a:r>
              <a:rPr lang="it-IT" b="1" i="1" dirty="0" err="1" smtClean="0"/>
              <a:t>piatti,ecc</a:t>
            </a:r>
            <a:r>
              <a:rPr lang="it-IT" b="1" i="1" dirty="0" smtClean="0"/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6720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96" y="487680"/>
            <a:ext cx="6219488" cy="596605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492343" y="2547375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Questo è un esempio di risposta alla richiesta.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6333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57" y="3169919"/>
            <a:ext cx="7873989" cy="175387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424772" y="319458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C00000"/>
                </a:solidFill>
              </a:rPr>
              <a:t>Utilizzo dell’API nel sito</a:t>
            </a:r>
            <a:endParaRPr lang="it-IT" sz="2800" b="1" dirty="0">
              <a:solidFill>
                <a:srgbClr val="C0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58" y="1006711"/>
            <a:ext cx="5001984" cy="19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03" y="305585"/>
            <a:ext cx="3315722" cy="39354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80" y="4241075"/>
            <a:ext cx="3309245" cy="20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72937" y="444137"/>
            <a:ext cx="9466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 smtClean="0"/>
              <a:t>In questo mini-</a:t>
            </a:r>
            <a:r>
              <a:rPr lang="it-IT" sz="2400" b="1" i="1" dirty="0" err="1" smtClean="0"/>
              <a:t>homework</a:t>
            </a:r>
            <a:r>
              <a:rPr lang="it-IT" sz="2400" b="1" i="1" dirty="0" smtClean="0"/>
              <a:t> ho deciso di realizzare una sezione per la mia </a:t>
            </a:r>
            <a:r>
              <a:rPr lang="it-IT" sz="2400" b="1" i="1" dirty="0" err="1" smtClean="0"/>
              <a:t>homepage,chiamata</a:t>
            </a:r>
            <a:r>
              <a:rPr lang="it-IT" sz="2400" b="1" i="1" dirty="0" smtClean="0"/>
              <a:t> altre info e collegata alle altre sezioni realizzate nei </a:t>
            </a:r>
            <a:r>
              <a:rPr lang="it-IT" sz="2400" b="1" i="1" dirty="0" err="1" smtClean="0"/>
              <a:t>mhw</a:t>
            </a:r>
            <a:r>
              <a:rPr lang="it-IT" sz="2400" b="1" i="1" dirty="0" smtClean="0"/>
              <a:t> precedenti. Essa è dedicata alle ricette utilizzate per la preparazione di piatti e di birre. Ho quindi utilizzato due apposite API per poter ricercare e utilizzare tutto ciò di cui avevo bisogno. Le API utilizzate sono rispettivamente una senza autenticazione e la seconda invece sfrutta un’autenticazione mediante </a:t>
            </a:r>
            <a:r>
              <a:rPr lang="it-IT" sz="2400" b="1" i="1" dirty="0" err="1" smtClean="0"/>
              <a:t>apiKey,cioè</a:t>
            </a:r>
            <a:r>
              <a:rPr lang="it-IT" sz="2400" b="1" i="1" dirty="0" smtClean="0"/>
              <a:t> ho fatto utilizzo di un id e di una chiave per poter eseguire la mia richiesta.</a:t>
            </a:r>
            <a:endParaRPr lang="it-IT" sz="2400" b="1" i="1" dirty="0"/>
          </a:p>
        </p:txBody>
      </p:sp>
    </p:spTree>
    <p:extLst>
      <p:ext uri="{BB962C8B-B14F-4D97-AF65-F5344CB8AC3E}">
        <p14:creationId xmlns:p14="http://schemas.microsoft.com/office/powerpoint/2010/main" val="2693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724150" y="771524"/>
            <a:ext cx="89439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La prima API si chiama «PUNKAPI». Quest’ultima permette di cercare delle birre </a:t>
            </a:r>
            <a:r>
              <a:rPr lang="it-IT" b="1" i="1" dirty="0"/>
              <a:t>nell'ampio catalogo </a:t>
            </a:r>
            <a:r>
              <a:rPr lang="it-IT" b="1" i="1" dirty="0" smtClean="0"/>
              <a:t>di </a:t>
            </a:r>
            <a:r>
              <a:rPr lang="it-IT" b="1" i="1" dirty="0" err="1" smtClean="0"/>
              <a:t>Brewdog</a:t>
            </a:r>
            <a:r>
              <a:rPr lang="it-IT" b="1" i="1" dirty="0"/>
              <a:t>,</a:t>
            </a:r>
            <a:r>
              <a:rPr lang="it-IT" b="1" i="1" dirty="0" smtClean="0"/>
              <a:t> di abbinare </a:t>
            </a:r>
            <a:r>
              <a:rPr lang="it-IT" b="1" i="1" dirty="0"/>
              <a:t>la birra al </a:t>
            </a:r>
            <a:r>
              <a:rPr lang="it-IT" b="1" i="1" dirty="0" err="1" smtClean="0"/>
              <a:t>cibo,di</a:t>
            </a:r>
            <a:r>
              <a:rPr lang="it-IT" b="1" i="1" dirty="0" smtClean="0"/>
              <a:t> </a:t>
            </a:r>
            <a:r>
              <a:rPr lang="it-IT" b="1" i="1" dirty="0"/>
              <a:t>cercare </a:t>
            </a:r>
            <a:r>
              <a:rPr lang="it-IT" b="1" i="1" dirty="0" smtClean="0"/>
              <a:t>birre con valori alcolici  superiori a una certa soglia e non solo essa permette anche di mostrare come sono realizzate le birre(il tipo di malto usato ,il tipo di luppolo, le quantità utilizzate e perfino la fermentazione a cui sono sottoposte).</a:t>
            </a:r>
            <a:endParaRPr lang="it-IT" b="1" i="1" dirty="0"/>
          </a:p>
          <a:p>
            <a:r>
              <a:rPr lang="it-IT" b="1" i="1" dirty="0"/>
              <a:t>L'API Punk </a:t>
            </a:r>
            <a:r>
              <a:rPr lang="it-IT" b="1" i="1" dirty="0" smtClean="0"/>
              <a:t>è  </a:t>
            </a:r>
            <a:r>
              <a:rPr lang="it-IT" b="1" i="1" dirty="0"/>
              <a:t>un'API ricercabile e filtrabile completamente gratuita e open </a:t>
            </a:r>
            <a:r>
              <a:rPr lang="it-IT" b="1" i="1" dirty="0" smtClean="0"/>
              <a:t>source. I </a:t>
            </a:r>
            <a:r>
              <a:rPr lang="it-IT" b="1" i="1" dirty="0"/>
              <a:t>dati in questa API sono presi direttamente dal </a:t>
            </a:r>
            <a:r>
              <a:rPr lang="it-IT" b="1" i="1" dirty="0" smtClean="0"/>
              <a:t>sito </a:t>
            </a:r>
            <a:r>
              <a:rPr lang="it-IT" b="1" i="1" dirty="0" err="1"/>
              <a:t>BrewDog</a:t>
            </a:r>
            <a:r>
              <a:rPr lang="it-IT" b="1" i="1" dirty="0"/>
              <a:t> </a:t>
            </a:r>
            <a:r>
              <a:rPr lang="it-IT" b="1" i="1" dirty="0" smtClean="0"/>
              <a:t>e sono gratuiti </a:t>
            </a:r>
            <a:r>
              <a:rPr lang="it-IT" b="1" i="1" dirty="0"/>
              <a:t>da usare, </a:t>
            </a:r>
            <a:r>
              <a:rPr lang="it-IT" b="1" i="1" dirty="0" smtClean="0"/>
              <a:t>replicabili </a:t>
            </a:r>
            <a:r>
              <a:rPr lang="it-IT" b="1" i="1" dirty="0"/>
              <a:t>alla lettera e </a:t>
            </a:r>
            <a:r>
              <a:rPr lang="it-IT" b="1" i="1" dirty="0" smtClean="0"/>
              <a:t>condivisibili, </a:t>
            </a:r>
            <a:r>
              <a:rPr lang="it-IT" b="1" i="1" dirty="0"/>
              <a:t>ma non possono essere utilizzati per scopi </a:t>
            </a:r>
            <a:r>
              <a:rPr lang="it-IT" b="1" i="1" dirty="0" smtClean="0"/>
              <a:t>commerciali.</a:t>
            </a:r>
          </a:p>
          <a:p>
            <a:r>
              <a:rPr lang="it-IT" b="1" i="1" dirty="0" smtClean="0"/>
              <a:t>Come ogni API anche questa avrà un </a:t>
            </a:r>
            <a:r>
              <a:rPr lang="it-IT" b="1" i="1" dirty="0" err="1" smtClean="0"/>
              <a:t>url</a:t>
            </a:r>
            <a:r>
              <a:rPr lang="it-IT" b="1" i="1" dirty="0" smtClean="0"/>
              <a:t> di base o </a:t>
            </a:r>
            <a:r>
              <a:rPr lang="it-IT" b="1" i="1" dirty="0" err="1" smtClean="0"/>
              <a:t>endpoint</a:t>
            </a:r>
            <a:r>
              <a:rPr lang="it-IT" b="1" i="1" dirty="0" smtClean="0">
                <a:solidFill>
                  <a:srgbClr val="C00000"/>
                </a:solidFill>
              </a:rPr>
              <a:t>(‘</a:t>
            </a:r>
            <a:r>
              <a:rPr lang="it-IT" b="1" i="1" dirty="0">
                <a:solidFill>
                  <a:srgbClr val="C00000"/>
                </a:solidFill>
              </a:rPr>
              <a:t>https://api.punkapi.com/v2</a:t>
            </a:r>
            <a:r>
              <a:rPr lang="it-IT" b="1" i="1" dirty="0" smtClean="0">
                <a:solidFill>
                  <a:srgbClr val="C00000"/>
                </a:solidFill>
              </a:rPr>
              <a:t>/’).</a:t>
            </a:r>
            <a:r>
              <a:rPr lang="it-IT" b="1" i="1" dirty="0" smtClean="0"/>
              <a:t>Esso è accessibile tramite HTTPS ed è abilitato anche il CORS. Quest’API si presenta molto affidabile ed è priva di </a:t>
            </a:r>
            <a:r>
              <a:rPr lang="it-IT" b="1" i="1" dirty="0" err="1" smtClean="0"/>
              <a:t>autenticazione,ma</a:t>
            </a:r>
            <a:r>
              <a:rPr lang="it-IT" b="1" i="1" dirty="0" smtClean="0"/>
              <a:t> si basa sui limiti di velocità degli indirizzi </a:t>
            </a:r>
            <a:r>
              <a:rPr lang="it-IT" b="1" i="1" dirty="0" err="1" smtClean="0"/>
              <a:t>IP,ognuno</a:t>
            </a:r>
            <a:r>
              <a:rPr lang="it-IT" b="1" i="1" dirty="0" smtClean="0"/>
              <a:t> di questi che effettua una richiesta ha un limite di velocità di 3600 richieste all’ora cioè una al secondo. </a:t>
            </a:r>
          </a:p>
          <a:p>
            <a:r>
              <a:rPr lang="it-IT" b="1" i="1" dirty="0" smtClean="0"/>
              <a:t>Nelle richieste sono presenti i vari parametri che vengono passati come stringhe di </a:t>
            </a:r>
            <a:r>
              <a:rPr lang="it-IT" b="1" i="1" dirty="0" err="1" smtClean="0"/>
              <a:t>query</a:t>
            </a:r>
            <a:r>
              <a:rPr lang="it-IT" b="1" i="1" dirty="0" smtClean="0"/>
              <a:t> e possono essere concatenati </a:t>
            </a:r>
            <a:r>
              <a:rPr lang="it-IT" b="1" i="1" dirty="0" err="1" smtClean="0"/>
              <a:t>insieme.Inoltre</a:t>
            </a:r>
            <a:r>
              <a:rPr lang="it-IT" b="1" i="1" dirty="0" smtClean="0"/>
              <a:t> se un parametro viene passato senza valore verrà restituito un errore 400.</a:t>
            </a:r>
          </a:p>
          <a:p>
            <a:endParaRPr lang="it-IT" b="1" i="1" dirty="0" smtClean="0"/>
          </a:p>
          <a:p>
            <a:r>
              <a:rPr lang="it-IT" b="1" i="1" dirty="0" smtClean="0"/>
              <a:t>Questo è un esempio di richiesta: </a:t>
            </a:r>
            <a:r>
              <a:rPr lang="it-IT" b="1" i="1" dirty="0" smtClean="0">
                <a:solidFill>
                  <a:srgbClr val="C00000"/>
                </a:solidFill>
              </a:rPr>
              <a:t>(‘</a:t>
            </a:r>
            <a:r>
              <a:rPr lang="it-IT" b="1" i="1" dirty="0">
                <a:solidFill>
                  <a:srgbClr val="C00000"/>
                </a:solidFill>
              </a:rPr>
              <a:t>https://</a:t>
            </a:r>
            <a:r>
              <a:rPr lang="it-IT" b="1" i="1" dirty="0" smtClean="0">
                <a:solidFill>
                  <a:srgbClr val="C00000"/>
                </a:solidFill>
              </a:rPr>
              <a:t>api.punkapi.com/v2/beers?brewed_before=11-2012&amp;abv_gt=6’).</a:t>
            </a:r>
          </a:p>
          <a:p>
            <a:endParaRPr lang="it-IT" b="1" i="1" dirty="0"/>
          </a:p>
          <a:p>
            <a:endParaRPr lang="it-IT" b="1" i="1" dirty="0"/>
          </a:p>
          <a:p>
            <a:endParaRPr lang="it-IT" b="1" i="1" dirty="0"/>
          </a:p>
          <a:p>
            <a:endParaRPr lang="it-IT" b="1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019675" y="209550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smtClean="0">
                <a:solidFill>
                  <a:srgbClr val="C00000"/>
                </a:solidFill>
              </a:rPr>
              <a:t>API SENZA AUTENTICAZIONE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3086100" y="228600"/>
            <a:ext cx="8782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Le richieste che restituiscono più elementi saranno limitate a 25 risultati </a:t>
            </a:r>
            <a:r>
              <a:rPr lang="it-IT" b="1" i="1" dirty="0" smtClean="0"/>
              <a:t>per pagina. </a:t>
            </a:r>
            <a:r>
              <a:rPr lang="it-IT" b="1" i="1" dirty="0"/>
              <a:t>È possibile accedere ad altre pagine utilizzando il </a:t>
            </a:r>
            <a:r>
              <a:rPr lang="it-IT" b="1" i="1" dirty="0" smtClean="0"/>
              <a:t>parametro(?page), ed è </a:t>
            </a:r>
            <a:r>
              <a:rPr lang="it-IT" b="1" i="1" dirty="0"/>
              <a:t>anche possibile aumentare la quantità di birre restituite in ogni richiesta modificando il  </a:t>
            </a:r>
            <a:r>
              <a:rPr lang="it-IT" b="1" i="1" dirty="0" smtClean="0"/>
              <a:t>parametro </a:t>
            </a:r>
            <a:r>
              <a:rPr lang="it-IT" b="1" i="1" dirty="0" smtClean="0">
                <a:solidFill>
                  <a:srgbClr val="C00000"/>
                </a:solidFill>
              </a:rPr>
              <a:t>(?</a:t>
            </a:r>
            <a:r>
              <a:rPr lang="it-IT" b="1" i="1" dirty="0" err="1" smtClean="0">
                <a:solidFill>
                  <a:srgbClr val="C00000"/>
                </a:solidFill>
              </a:rPr>
              <a:t>per_page</a:t>
            </a:r>
            <a:r>
              <a:rPr lang="it-IT" b="1" i="1" dirty="0" smtClean="0">
                <a:solidFill>
                  <a:srgbClr val="C00000"/>
                </a:solidFill>
              </a:rPr>
              <a:t>)</a:t>
            </a:r>
            <a:r>
              <a:rPr lang="it-IT" b="1" i="1" dirty="0" smtClean="0"/>
              <a:t>.</a:t>
            </a:r>
            <a:endParaRPr lang="it-IT" b="1" i="1" dirty="0" smtClean="0">
              <a:solidFill>
                <a:srgbClr val="C00000"/>
              </a:solidFill>
            </a:endParaRPr>
          </a:p>
          <a:p>
            <a:endParaRPr lang="it-IT" b="1" i="1" dirty="0" smtClean="0"/>
          </a:p>
          <a:p>
            <a:r>
              <a:rPr lang="it-IT" b="1" i="1" dirty="0" smtClean="0"/>
              <a:t>Esempio di richiesta: </a:t>
            </a:r>
            <a:r>
              <a:rPr lang="it-IT" b="1" i="1" dirty="0" smtClean="0">
                <a:solidFill>
                  <a:srgbClr val="C00000"/>
                </a:solidFill>
              </a:rPr>
              <a:t>(‘</a:t>
            </a:r>
            <a:r>
              <a:rPr lang="it-IT" b="1" i="1" dirty="0">
                <a:solidFill>
                  <a:srgbClr val="C00000"/>
                </a:solidFill>
              </a:rPr>
              <a:t>https://</a:t>
            </a:r>
            <a:r>
              <a:rPr lang="it-IT" b="1" i="1" dirty="0" smtClean="0">
                <a:solidFill>
                  <a:srgbClr val="C00000"/>
                </a:solidFill>
              </a:rPr>
              <a:t>api.punkapi.com/v2/beers?page=2&amp;per_page=80’)</a:t>
            </a:r>
            <a:r>
              <a:rPr lang="it-IT" b="1" i="1" dirty="0" smtClean="0"/>
              <a:t>.</a:t>
            </a:r>
          </a:p>
          <a:p>
            <a:endParaRPr lang="it-IT" b="1" i="1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62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6" y="1214039"/>
            <a:ext cx="7372350" cy="516294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443288" y="314325"/>
            <a:ext cx="669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 smtClean="0">
                <a:solidFill>
                  <a:srgbClr val="C00000"/>
                </a:solidFill>
              </a:rPr>
              <a:t>Ecco una lista dei parametri utilizzabili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81" y="1076325"/>
            <a:ext cx="7873343" cy="305276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78589" y="419100"/>
            <a:ext cx="63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smtClean="0">
                <a:solidFill>
                  <a:srgbClr val="C00000"/>
                </a:solidFill>
              </a:rPr>
              <a:t>Ecco una lista dei parametri utilizzabili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67049" y="562660"/>
            <a:ext cx="890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solidFill>
                  <a:srgbClr val="000000"/>
                </a:solidFill>
                <a:latin typeface="avenir next"/>
              </a:rPr>
              <a:t>Tutti gli </a:t>
            </a:r>
            <a:r>
              <a:rPr lang="it-IT" b="1" i="1" dirty="0" err="1">
                <a:solidFill>
                  <a:srgbClr val="000000"/>
                </a:solidFill>
                <a:latin typeface="avenir next"/>
              </a:rPr>
              <a:t>endpoint</a:t>
            </a:r>
            <a:r>
              <a:rPr lang="it-IT" b="1" i="1" dirty="0">
                <a:solidFill>
                  <a:srgbClr val="000000"/>
                </a:solidFill>
                <a:latin typeface="avenir next"/>
              </a:rPr>
              <a:t> </a:t>
            </a:r>
            <a:r>
              <a:rPr lang="it-IT" b="1" i="1" dirty="0" smtClean="0">
                <a:solidFill>
                  <a:srgbClr val="000000"/>
                </a:solidFill>
                <a:latin typeface="avenir next"/>
              </a:rPr>
              <a:t>restituiscono </a:t>
            </a:r>
            <a:r>
              <a:rPr lang="it-IT" b="1" i="1" dirty="0">
                <a:solidFill>
                  <a:srgbClr val="000000"/>
                </a:solidFill>
                <a:latin typeface="avenir next"/>
              </a:rPr>
              <a:t>un array </a:t>
            </a:r>
            <a:r>
              <a:rPr lang="it-IT" b="1" i="1" dirty="0" err="1">
                <a:solidFill>
                  <a:srgbClr val="000000"/>
                </a:solidFill>
                <a:latin typeface="avenir next"/>
              </a:rPr>
              <a:t>json</a:t>
            </a:r>
            <a:r>
              <a:rPr lang="it-IT" b="1" i="1" dirty="0">
                <a:solidFill>
                  <a:srgbClr val="000000"/>
                </a:solidFill>
                <a:latin typeface="avenir next"/>
              </a:rPr>
              <a:t> con un certo numero di </a:t>
            </a:r>
            <a:r>
              <a:rPr lang="it-IT" b="1" i="1" dirty="0" smtClean="0">
                <a:solidFill>
                  <a:srgbClr val="000000"/>
                </a:solidFill>
                <a:latin typeface="avenir next"/>
              </a:rPr>
              <a:t>oggetti di una birra </a:t>
            </a:r>
            <a:r>
              <a:rPr lang="it-IT" b="1" i="1" dirty="0">
                <a:solidFill>
                  <a:srgbClr val="000000"/>
                </a:solidFill>
                <a:latin typeface="avenir next"/>
              </a:rPr>
              <a:t>all'interno.</a:t>
            </a:r>
            <a:endParaRPr lang="it-IT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1476375"/>
            <a:ext cx="4310619" cy="488663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519986" y="2400300"/>
            <a:ext cx="276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Questo è un esempio di risposta alla richiesta.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41312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25" y="3299538"/>
            <a:ext cx="3248025" cy="60007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502331" y="296091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smtClean="0">
                <a:solidFill>
                  <a:srgbClr val="C00000"/>
                </a:solidFill>
              </a:rPr>
              <a:t>Utilizzo dell’API nel sito</a:t>
            </a:r>
            <a:endParaRPr lang="it-IT" sz="2400" b="1" i="1" dirty="0">
              <a:solidFill>
                <a:srgbClr val="C0000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73" y="909277"/>
            <a:ext cx="4497160" cy="20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78674"/>
            <a:ext cx="3417979" cy="296758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3246257"/>
            <a:ext cx="3417979" cy="31593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021" y="2640807"/>
            <a:ext cx="3580552" cy="12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1210</TotalTime>
  <Words>538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avenir next</vt:lpstr>
      <vt:lpstr>Century Gothic</vt:lpstr>
      <vt:lpstr>Wingdings 3</vt:lpstr>
      <vt:lpstr>Filo</vt:lpstr>
      <vt:lpstr>SPECIFICHE MHW3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SPECIFICHE MHW3</dc:title>
  <dc:creator>salvatore</dc:creator>
  <cp:lastModifiedBy>salvatore</cp:lastModifiedBy>
  <cp:revision>21</cp:revision>
  <dcterms:created xsi:type="dcterms:W3CDTF">2021-04-25T16:30:21Z</dcterms:created>
  <dcterms:modified xsi:type="dcterms:W3CDTF">2021-04-26T15:23:52Z</dcterms:modified>
</cp:coreProperties>
</file>