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75" r:id="rId22"/>
    <p:sldId id="276" r:id="rId23"/>
    <p:sldId id="280" r:id="rId24"/>
    <p:sldId id="281" r:id="rId25"/>
    <p:sldId id="277" r:id="rId26"/>
    <p:sldId id="278" r:id="rId27"/>
    <p:sldId id="282" r:id="rId28"/>
    <p:sldId id="283" r:id="rId29"/>
    <p:sldId id="286" r:id="rId30"/>
    <p:sldId id="284" r:id="rId31"/>
    <p:sldId id="285" r:id="rId32"/>
    <p:sldId id="287" r:id="rId33"/>
    <p:sldId id="288" r:id="rId34"/>
    <p:sldId id="289" r:id="rId35"/>
    <p:sldId id="290" r:id="rId36"/>
    <p:sldId id="291" r:id="rId37"/>
    <p:sldId id="293" r:id="rId38"/>
    <p:sldId id="294" r:id="rId39"/>
    <p:sldId id="292"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8AA39-623C-4FC4-A10C-33202DE59E11}" type="datetimeFigureOut">
              <a:rPr lang="it-IT" smtClean="0"/>
              <a:t>17/06/2020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877AD-D9DD-4895-9F31-C8A74C170AAC}" type="slidenum">
              <a:rPr lang="it-IT" smtClean="0"/>
              <a:t>‹N›</a:t>
            </a:fld>
            <a:endParaRPr lang="it-IT"/>
          </a:p>
        </p:txBody>
      </p:sp>
    </p:spTree>
    <p:extLst>
      <p:ext uri="{BB962C8B-B14F-4D97-AF65-F5344CB8AC3E}">
        <p14:creationId xmlns:p14="http://schemas.microsoft.com/office/powerpoint/2010/main" val="23216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2FAD2-7993-4A54-A346-A85A0329925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987E058-CF3D-40F7-9629-AD25F0998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DA4E5DD-5987-4AEC-ADD5-73D9C5D343E5}"/>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5" name="Segnaposto piè di pagina 4">
            <a:extLst>
              <a:ext uri="{FF2B5EF4-FFF2-40B4-BE49-F238E27FC236}">
                <a16:creationId xmlns:a16="http://schemas.microsoft.com/office/drawing/2014/main" id="{812F8454-3BF9-41CD-A3AF-DC460C0CC4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7B5AF21-2614-470D-9F7C-001DECC60BA6}"/>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184835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2A571C-19C7-4410-9F55-A12A749256F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427A510-90EC-498A-A510-2CFE66F2A22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41B583A-803E-461D-9AE3-588BA4CCD6C0}"/>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5" name="Segnaposto piè di pagina 4">
            <a:extLst>
              <a:ext uri="{FF2B5EF4-FFF2-40B4-BE49-F238E27FC236}">
                <a16:creationId xmlns:a16="http://schemas.microsoft.com/office/drawing/2014/main" id="{3ACFF84B-CCAB-42AB-B941-3557C3B8AD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4A2C6B-5211-4A57-B86F-18493F4DB20F}"/>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320683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B02D85A-8809-4420-9E2B-ACB425F87BF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8925DF0-85B8-4A94-9AD8-B0FBC668627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EC1772-DE82-489F-A36F-04D6F4C1419D}"/>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5" name="Segnaposto piè di pagina 4">
            <a:extLst>
              <a:ext uri="{FF2B5EF4-FFF2-40B4-BE49-F238E27FC236}">
                <a16:creationId xmlns:a16="http://schemas.microsoft.com/office/drawing/2014/main" id="{3ED9E1C1-330B-44FC-ACB8-B57A48D136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CC0E73F-3ED6-4CED-A2CD-CA6A20D803F4}"/>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45776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AD72B0-7472-44CD-BFC8-1271C7E7C7C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7DEAC6A-877B-4848-9F90-489547E374B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D130BB-8DCA-42E4-BEC0-B289CC591C7B}"/>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5" name="Segnaposto piè di pagina 4">
            <a:extLst>
              <a:ext uri="{FF2B5EF4-FFF2-40B4-BE49-F238E27FC236}">
                <a16:creationId xmlns:a16="http://schemas.microsoft.com/office/drawing/2014/main" id="{44B2FE8F-2DFE-4FDD-876E-D8C0327A1B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0C28D8-0AAC-4D01-8933-F8642E8255A7}"/>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350112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0CC2B-D87A-4A08-BD0A-10E6C37F01F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9906FB1-E6BA-41C1-83F4-E74488DC7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9FEB1B-5C77-48B0-93BA-4F03A81B8615}"/>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5" name="Segnaposto piè di pagina 4">
            <a:extLst>
              <a:ext uri="{FF2B5EF4-FFF2-40B4-BE49-F238E27FC236}">
                <a16:creationId xmlns:a16="http://schemas.microsoft.com/office/drawing/2014/main" id="{420E6770-4DE5-4610-A31D-F0FC7491EA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E985ADB-0929-4B04-925D-FDAE53B6886D}"/>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83817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2AEE13-E15A-4A9A-9F46-C4D0D0D55B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E36B05-4A87-4360-AEFA-A44D851B3A0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C3D3B50-9AAC-4949-A971-205A4EFE20D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5D1ECD0-6250-412B-94F6-ADBCE8D43F91}"/>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6" name="Segnaposto piè di pagina 5">
            <a:extLst>
              <a:ext uri="{FF2B5EF4-FFF2-40B4-BE49-F238E27FC236}">
                <a16:creationId xmlns:a16="http://schemas.microsoft.com/office/drawing/2014/main" id="{048403AC-D127-4957-9F8B-B2B3E9FCA93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6D3DC1-5A75-46E7-BD95-9A5B05ED5DD4}"/>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9743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74DECC-CF6D-458D-9482-B295D343CAA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E178FA8-AE67-4E53-8FDE-961F7857C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B61BEDF-3E00-4525-8A5A-62A569BF9C0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F6254DF-5EEA-4060-9C4A-80FFF1B08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6F1B0C8-440C-4D8C-9D29-337BBA15553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703E415-ECC1-4E4E-A2F8-C6624C81FC3D}"/>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8" name="Segnaposto piè di pagina 7">
            <a:extLst>
              <a:ext uri="{FF2B5EF4-FFF2-40B4-BE49-F238E27FC236}">
                <a16:creationId xmlns:a16="http://schemas.microsoft.com/office/drawing/2014/main" id="{BB367821-8FDD-4418-A5FD-C855CEAE948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085EC99-B93A-491E-80F4-25B330016D4B}"/>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123006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BDB2A9-7216-42DC-9094-571CC248019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7360F50-3E3B-4C08-B415-456143D97C26}"/>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4" name="Segnaposto piè di pagina 3">
            <a:extLst>
              <a:ext uri="{FF2B5EF4-FFF2-40B4-BE49-F238E27FC236}">
                <a16:creationId xmlns:a16="http://schemas.microsoft.com/office/drawing/2014/main" id="{80AFBDAA-28BB-46EE-99CF-B932695E84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C50DE71-6E11-497E-BB61-51560580452D}"/>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426992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670A504-D366-45D0-862C-59ED0D5CE5E5}"/>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3" name="Segnaposto piè di pagina 2">
            <a:extLst>
              <a:ext uri="{FF2B5EF4-FFF2-40B4-BE49-F238E27FC236}">
                <a16:creationId xmlns:a16="http://schemas.microsoft.com/office/drawing/2014/main" id="{A7358ED1-6688-4F34-AB89-EA413832586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F29CF11-FCF0-4ED1-907B-F5DEB8DE4458}"/>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100617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F89C02-5EAD-4B42-81E6-DCAD1456635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77557B-4A7C-428E-B458-4B23A33C2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8EE6F1E-BEF4-4852-AB56-735B1A0EA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38658AB-B09E-4E89-89EF-15D952D9BB75}"/>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6" name="Segnaposto piè di pagina 5">
            <a:extLst>
              <a:ext uri="{FF2B5EF4-FFF2-40B4-BE49-F238E27FC236}">
                <a16:creationId xmlns:a16="http://schemas.microsoft.com/office/drawing/2014/main" id="{73E3EF90-13DF-4389-8E8F-32407C353CE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0CA8975-C89B-4A76-9DF1-E6A2845DAE6B}"/>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179344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D683FB-D873-4F9E-9014-CCEFD75265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257A40F-20A7-4ACE-8983-2F48F2F28A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0423908-2459-4CFE-84F1-7E24678E3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F5D2065-8CB4-4E34-8C8B-FB39796679E0}"/>
              </a:ext>
            </a:extLst>
          </p:cNvPr>
          <p:cNvSpPr>
            <a:spLocks noGrp="1"/>
          </p:cNvSpPr>
          <p:nvPr>
            <p:ph type="dt" sz="half" idx="10"/>
          </p:nvPr>
        </p:nvSpPr>
        <p:spPr/>
        <p:txBody>
          <a:bodyPr/>
          <a:lstStyle/>
          <a:p>
            <a:fld id="{1EA972BD-E405-4A73-B829-2E6DF63A6B67}" type="datetimeFigureOut">
              <a:rPr lang="it-IT" smtClean="0"/>
              <a:t>17/06/2020</a:t>
            </a:fld>
            <a:endParaRPr lang="it-IT"/>
          </a:p>
        </p:txBody>
      </p:sp>
      <p:sp>
        <p:nvSpPr>
          <p:cNvPr id="6" name="Segnaposto piè di pagina 5">
            <a:extLst>
              <a:ext uri="{FF2B5EF4-FFF2-40B4-BE49-F238E27FC236}">
                <a16:creationId xmlns:a16="http://schemas.microsoft.com/office/drawing/2014/main" id="{227B3C79-57C9-4ABB-A809-E3BF42995D6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ED90909-6BE7-43E8-80F0-543AA442E901}"/>
              </a:ext>
            </a:extLst>
          </p:cNvPr>
          <p:cNvSpPr>
            <a:spLocks noGrp="1"/>
          </p:cNvSpPr>
          <p:nvPr>
            <p:ph type="sldNum" sz="quarter" idx="12"/>
          </p:nvPr>
        </p:nvSpPr>
        <p:spPr/>
        <p:txBody>
          <a:bodyPr/>
          <a:lstStyle/>
          <a:p>
            <a:fld id="{08104ED6-3F39-496A-8C95-0A4BF0185952}" type="slidenum">
              <a:rPr lang="it-IT" smtClean="0"/>
              <a:t>‹N›</a:t>
            </a:fld>
            <a:endParaRPr lang="it-IT"/>
          </a:p>
        </p:txBody>
      </p:sp>
    </p:spTree>
    <p:extLst>
      <p:ext uri="{BB962C8B-B14F-4D97-AF65-F5344CB8AC3E}">
        <p14:creationId xmlns:p14="http://schemas.microsoft.com/office/powerpoint/2010/main" val="219613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chemeClr val="bg1">
                <a:lumMod val="95000"/>
              </a:schemeClr>
            </a:gs>
            <a:gs pos="68000">
              <a:srgbClr val="C2D0E8"/>
            </a:gs>
            <a:gs pos="37000">
              <a:srgbClr val="CFDAEB"/>
            </a:gs>
            <a:gs pos="33000">
              <a:srgbClr val="DCE3EE"/>
            </a:gs>
            <a:gs pos="5000">
              <a:schemeClr val="bg1">
                <a:lumMod val="95000"/>
              </a:schemeClr>
            </a:gs>
            <a:gs pos="100000">
              <a:schemeClr val="accent1">
                <a:lumMod val="45000"/>
                <a:lumOff val="55000"/>
              </a:schemeClr>
            </a:gs>
            <a:gs pos="89000">
              <a:schemeClr val="accent1">
                <a:lumMod val="45000"/>
                <a:lumOff val="55000"/>
              </a:schemeClr>
            </a:gs>
            <a:gs pos="75000">
              <a:srgbClr val="CAD6EA">
                <a:alpha val="52000"/>
                <a:lumMod val="99000"/>
              </a:srgbClr>
            </a:gs>
            <a:gs pos="77000">
              <a:srgbClr val="C9D6EA"/>
            </a:gs>
            <a:gs pos="96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C256985-427C-4B95-9A60-297CB4474A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6005588-D715-4C34-A61D-759BBF54A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67C1EA9-3146-4505-B86B-6224516A1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972BD-E405-4A73-B829-2E6DF63A6B67}" type="datetimeFigureOut">
              <a:rPr lang="it-IT" smtClean="0"/>
              <a:t>17/06/2020</a:t>
            </a:fld>
            <a:endParaRPr lang="it-IT"/>
          </a:p>
        </p:txBody>
      </p:sp>
      <p:sp>
        <p:nvSpPr>
          <p:cNvPr id="5" name="Segnaposto piè di pagina 4">
            <a:extLst>
              <a:ext uri="{FF2B5EF4-FFF2-40B4-BE49-F238E27FC236}">
                <a16:creationId xmlns:a16="http://schemas.microsoft.com/office/drawing/2014/main" id="{BF115E25-D8BE-4967-BF68-C1E25A7F9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D69DA5E8-936C-4F51-B149-253D6F1D8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04ED6-3F39-496A-8C95-0A4BF0185952}" type="slidenum">
              <a:rPr lang="it-IT" smtClean="0"/>
              <a:t>‹N›</a:t>
            </a:fld>
            <a:endParaRPr lang="it-IT"/>
          </a:p>
        </p:txBody>
      </p:sp>
    </p:spTree>
    <p:extLst>
      <p:ext uri="{BB962C8B-B14F-4D97-AF65-F5344CB8AC3E}">
        <p14:creationId xmlns:p14="http://schemas.microsoft.com/office/powerpoint/2010/main" val="2355094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3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3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Immagine 4">
            <a:extLst>
              <a:ext uri="{FF2B5EF4-FFF2-40B4-BE49-F238E27FC236}">
                <a16:creationId xmlns:a16="http://schemas.microsoft.com/office/drawing/2014/main" id="{89B4B974-D069-4A45-87CD-D5CA3E2C6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905" y="918266"/>
            <a:ext cx="6294190" cy="1919728"/>
          </a:xfrm>
          <a:prstGeom prst="rect">
            <a:avLst/>
          </a:prstGeom>
        </p:spPr>
      </p:pic>
      <p:sp>
        <p:nvSpPr>
          <p:cNvPr id="7" name="CasellaDiTesto 6">
            <a:extLst>
              <a:ext uri="{FF2B5EF4-FFF2-40B4-BE49-F238E27FC236}">
                <a16:creationId xmlns:a16="http://schemas.microsoft.com/office/drawing/2014/main" id="{29DEF9D5-226F-4216-B1AC-FCD6DDA5DCB2}"/>
              </a:ext>
            </a:extLst>
          </p:cNvPr>
          <p:cNvSpPr txBox="1"/>
          <p:nvPr/>
        </p:nvSpPr>
        <p:spPr>
          <a:xfrm>
            <a:off x="3316127" y="3157636"/>
            <a:ext cx="5559745" cy="369332"/>
          </a:xfrm>
          <a:prstGeom prst="rect">
            <a:avLst/>
          </a:prstGeom>
          <a:noFill/>
        </p:spPr>
        <p:txBody>
          <a:bodyPr wrap="square" rtlCol="0">
            <a:spAutoFit/>
          </a:bodyPr>
          <a:lstStyle/>
          <a:p>
            <a:r>
              <a:rPr lang="it-IT" b="1" dirty="0">
                <a:solidFill>
                  <a:srgbClr val="000046"/>
                </a:solidFill>
                <a:latin typeface="Century Gothic" panose="020B0502020202020204" pitchFamily="34" charset="0"/>
              </a:rPr>
              <a:t>Seminario Calcolo Numerico: ‘’Metodi </a:t>
            </a:r>
            <a:r>
              <a:rPr lang="it-IT" b="1" dirty="0" err="1">
                <a:solidFill>
                  <a:srgbClr val="000046"/>
                </a:solidFill>
                <a:latin typeface="Century Gothic" panose="020B0502020202020204" pitchFamily="34" charset="0"/>
              </a:rPr>
              <a:t>Multigrid</a:t>
            </a:r>
            <a:r>
              <a:rPr lang="it-IT" b="1" dirty="0">
                <a:solidFill>
                  <a:srgbClr val="000046"/>
                </a:solidFill>
                <a:latin typeface="Century Gothic" panose="020B0502020202020204" pitchFamily="34" charset="0"/>
              </a:rPr>
              <a:t>’’</a:t>
            </a:r>
          </a:p>
        </p:txBody>
      </p:sp>
      <p:sp>
        <p:nvSpPr>
          <p:cNvPr id="8" name="CasellaDiTesto 7">
            <a:extLst>
              <a:ext uri="{FF2B5EF4-FFF2-40B4-BE49-F238E27FC236}">
                <a16:creationId xmlns:a16="http://schemas.microsoft.com/office/drawing/2014/main" id="{6A733657-F2BC-4E55-B60B-DC823D33DEE1}"/>
              </a:ext>
            </a:extLst>
          </p:cNvPr>
          <p:cNvSpPr txBox="1"/>
          <p:nvPr/>
        </p:nvSpPr>
        <p:spPr>
          <a:xfrm>
            <a:off x="1005724" y="4488802"/>
            <a:ext cx="2778711" cy="523220"/>
          </a:xfrm>
          <a:prstGeom prst="rect">
            <a:avLst/>
          </a:prstGeom>
          <a:noFill/>
        </p:spPr>
        <p:txBody>
          <a:bodyPr wrap="square" rtlCol="0">
            <a:spAutoFit/>
          </a:bodyPr>
          <a:lstStyle/>
          <a:p>
            <a:r>
              <a:rPr lang="it-IT" sz="1400" b="1" dirty="0">
                <a:solidFill>
                  <a:srgbClr val="000046"/>
                </a:solidFill>
                <a:latin typeface="Century Gothic" panose="020B0502020202020204" pitchFamily="34" charset="0"/>
              </a:rPr>
              <a:t>Docente:</a:t>
            </a:r>
          </a:p>
          <a:p>
            <a:r>
              <a:rPr lang="it-IT" sz="1400" b="1" dirty="0">
                <a:solidFill>
                  <a:srgbClr val="000046"/>
                </a:solidFill>
                <a:latin typeface="Century Gothic" panose="020B0502020202020204" pitchFamily="34" charset="0"/>
              </a:rPr>
              <a:t>Prof.ssa D’Amore Luisa</a:t>
            </a:r>
          </a:p>
        </p:txBody>
      </p:sp>
      <p:sp>
        <p:nvSpPr>
          <p:cNvPr id="51" name="CasellaDiTesto 50">
            <a:extLst>
              <a:ext uri="{FF2B5EF4-FFF2-40B4-BE49-F238E27FC236}">
                <a16:creationId xmlns:a16="http://schemas.microsoft.com/office/drawing/2014/main" id="{8AA4EFB8-1D8F-4A58-8EFA-052450ED90B4}"/>
              </a:ext>
            </a:extLst>
          </p:cNvPr>
          <p:cNvSpPr txBox="1"/>
          <p:nvPr/>
        </p:nvSpPr>
        <p:spPr>
          <a:xfrm>
            <a:off x="7299914" y="4488802"/>
            <a:ext cx="3886362" cy="738664"/>
          </a:xfrm>
          <a:prstGeom prst="rect">
            <a:avLst/>
          </a:prstGeom>
          <a:noFill/>
        </p:spPr>
        <p:txBody>
          <a:bodyPr wrap="square" rtlCol="0">
            <a:spAutoFit/>
          </a:bodyPr>
          <a:lstStyle/>
          <a:p>
            <a:r>
              <a:rPr lang="it-IT" sz="1400" b="1" dirty="0">
                <a:solidFill>
                  <a:srgbClr val="000046"/>
                </a:solidFill>
                <a:latin typeface="Century Gothic" panose="020B0502020202020204" pitchFamily="34" charset="0"/>
              </a:rPr>
              <a:t>Studenti:</a:t>
            </a:r>
          </a:p>
          <a:p>
            <a:r>
              <a:rPr lang="it-IT" sz="1400" b="1" dirty="0">
                <a:solidFill>
                  <a:srgbClr val="000046"/>
                </a:solidFill>
                <a:latin typeface="Century Gothic" panose="020B0502020202020204" pitchFamily="34" charset="0"/>
              </a:rPr>
              <a:t>Coppola Vincenzo		M63/1000</a:t>
            </a:r>
          </a:p>
          <a:p>
            <a:r>
              <a:rPr lang="it-IT" sz="1400" b="1" dirty="0">
                <a:solidFill>
                  <a:srgbClr val="000046"/>
                </a:solidFill>
                <a:latin typeface="Century Gothic" panose="020B0502020202020204" pitchFamily="34" charset="0"/>
              </a:rPr>
              <a:t>Della Torca Salvatore		M63/1011	</a:t>
            </a:r>
          </a:p>
        </p:txBody>
      </p:sp>
    </p:spTree>
    <p:extLst>
      <p:ext uri="{BB962C8B-B14F-4D97-AF65-F5344CB8AC3E}">
        <p14:creationId xmlns:p14="http://schemas.microsoft.com/office/powerpoint/2010/main" val="33138333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D66EDFD-2A8E-4455-BBF8-300A0B964BDB}"/>
              </a:ext>
            </a:extLst>
          </p:cNvPr>
          <p:cNvSpPr txBox="1"/>
          <p:nvPr/>
        </p:nvSpPr>
        <p:spPr>
          <a:xfrm>
            <a:off x="1013533" y="201162"/>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Il metodo di </a:t>
            </a:r>
            <a:r>
              <a:rPr lang="it-IT" sz="1600" dirty="0" err="1">
                <a:latin typeface="Helvetica" panose="020B0604020202020204" pitchFamily="34" charset="0"/>
                <a:cs typeface="Helvetica" panose="020B0604020202020204" pitchFamily="34" charset="0"/>
              </a:rPr>
              <a:t>Jacobi</a:t>
            </a:r>
            <a:r>
              <a:rPr lang="it-IT" sz="1600" dirty="0">
                <a:latin typeface="Helvetica" panose="020B0604020202020204" pitchFamily="34" charset="0"/>
                <a:cs typeface="Helvetica" panose="020B0604020202020204" pitchFamily="34" charset="0"/>
              </a:rPr>
              <a:t> consiste quindi nell’applicare l’algoritmo utilizzando come matrice </a:t>
            </a:r>
            <a:r>
              <a:rPr lang="it-IT" sz="1600" i="1" dirty="0">
                <a:latin typeface="Helvetica" panose="020B0604020202020204" pitchFamily="34" charset="0"/>
                <a:cs typeface="Helvetica" panose="020B0604020202020204" pitchFamily="34" charset="0"/>
              </a:rPr>
              <a:t>M</a:t>
            </a:r>
            <a:r>
              <a:rPr lang="it-IT" sz="1600" dirty="0">
                <a:latin typeface="Helvetica" panose="020B0604020202020204" pitchFamily="34" charset="0"/>
                <a:cs typeface="Helvetica" panose="020B0604020202020204" pitchFamily="34" charset="0"/>
              </a:rPr>
              <a:t> una matrice diagonale D con la stessa diagonale della matrice A. </a:t>
            </a:r>
          </a:p>
        </p:txBody>
      </p:sp>
      <p:sp>
        <p:nvSpPr>
          <p:cNvPr id="5" name="CasellaDiTesto 4">
            <a:extLst>
              <a:ext uri="{FF2B5EF4-FFF2-40B4-BE49-F238E27FC236}">
                <a16:creationId xmlns:a16="http://schemas.microsoft.com/office/drawing/2014/main" id="{907AB289-1718-4D66-ADE6-CA345E3CC1C1}"/>
              </a:ext>
            </a:extLst>
          </p:cNvPr>
          <p:cNvSpPr txBox="1"/>
          <p:nvPr/>
        </p:nvSpPr>
        <p:spPr>
          <a:xfrm>
            <a:off x="1013533" y="785937"/>
            <a:ext cx="1287263" cy="338554"/>
          </a:xfrm>
          <a:prstGeom prst="rect">
            <a:avLst/>
          </a:prstGeom>
          <a:noFill/>
        </p:spPr>
        <p:txBody>
          <a:bodyPr wrap="square" rtlCol="0">
            <a:spAutoFit/>
          </a:bodyPr>
          <a:lstStyle/>
          <a:p>
            <a:r>
              <a:rPr lang="it-IT" sz="1600" b="1" i="1" dirty="0">
                <a:latin typeface="Helvetica" panose="020B0604020202020204" pitchFamily="34" charset="0"/>
                <a:cs typeface="Helvetica" panose="020B0604020202020204" pitchFamily="34" charset="0"/>
              </a:rPr>
              <a:t>D </a:t>
            </a:r>
            <a:r>
              <a:rPr lang="it-IT" sz="1600" i="1" dirty="0">
                <a:latin typeface="Helvetica" panose="020B0604020202020204" pitchFamily="34" charset="0"/>
                <a:cs typeface="Helvetica" panose="020B0604020202020204" pitchFamily="34" charset="0"/>
              </a:rPr>
              <a:t>invertibile</a:t>
            </a:r>
            <a:endParaRPr lang="it-IT" sz="1600" b="1" i="1" dirty="0">
              <a:latin typeface="Helvetica" panose="020B0604020202020204" pitchFamily="34" charset="0"/>
              <a:cs typeface="Helvetica" panose="020B0604020202020204" pitchFamily="34" charset="0"/>
            </a:endParaRPr>
          </a:p>
        </p:txBody>
      </p:sp>
      <p:sp>
        <p:nvSpPr>
          <p:cNvPr id="6" name="Freccia a destra 5">
            <a:extLst>
              <a:ext uri="{FF2B5EF4-FFF2-40B4-BE49-F238E27FC236}">
                <a16:creationId xmlns:a16="http://schemas.microsoft.com/office/drawing/2014/main" id="{4CABB748-2823-4D6E-9067-F8DD7E45B94D}"/>
              </a:ext>
            </a:extLst>
          </p:cNvPr>
          <p:cNvSpPr/>
          <p:nvPr/>
        </p:nvSpPr>
        <p:spPr>
          <a:xfrm>
            <a:off x="2407328" y="870575"/>
            <a:ext cx="1374559" cy="169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7BB285DA-42E4-4CD2-9ED2-9533BFC2968E}"/>
              </a:ext>
            </a:extLst>
          </p:cNvPr>
          <p:cNvSpPr txBox="1"/>
          <p:nvPr/>
        </p:nvSpPr>
        <p:spPr>
          <a:xfrm>
            <a:off x="3888420" y="755159"/>
            <a:ext cx="4722920" cy="338554"/>
          </a:xfrm>
          <a:prstGeom prst="rect">
            <a:avLst/>
          </a:prstGeom>
          <a:noFill/>
        </p:spPr>
        <p:txBody>
          <a:bodyPr wrap="square" rtlCol="0">
            <a:spAutoFit/>
          </a:bodyPr>
          <a:lstStyle/>
          <a:p>
            <a:r>
              <a:rPr lang="it-IT" sz="1600" b="1" i="1" dirty="0">
                <a:latin typeface="Helvetica" panose="020B0604020202020204" pitchFamily="34" charset="0"/>
                <a:cs typeface="Helvetica" panose="020B0604020202020204" pitchFamily="34" charset="0"/>
              </a:rPr>
              <a:t>A </a:t>
            </a:r>
            <a:r>
              <a:rPr lang="it-IT" sz="1600" i="1" dirty="0">
                <a:latin typeface="Helvetica" panose="020B0604020202020204" pitchFamily="34" charset="0"/>
                <a:cs typeface="Helvetica" panose="020B0604020202020204" pitchFamily="34" charset="0"/>
              </a:rPr>
              <a:t>non deve avere elementi nulli sulla diagonale</a:t>
            </a:r>
            <a:endParaRPr lang="it-IT" sz="1600" b="1" i="1"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377D97A1-F879-4964-BA8C-5CDA0D2ADE4E}"/>
                  </a:ext>
                </a:extLst>
              </p:cNvPr>
              <p:cNvSpPr txBox="1"/>
              <p:nvPr/>
            </p:nvSpPr>
            <p:spPr>
              <a:xfrm>
                <a:off x="1013533" y="1268912"/>
                <a:ext cx="10164932" cy="584775"/>
              </a:xfrm>
              <a:prstGeom prst="rect">
                <a:avLst/>
              </a:prstGeom>
              <a:noFill/>
            </p:spPr>
            <p:txBody>
              <a:bodyPr wrap="square" rtlCol="0">
                <a:spAutoFit/>
              </a:bodyPr>
              <a:lstStyle/>
              <a:p>
                <a:pPr algn="just"/>
                <a:r>
                  <a:rPr lang="it-IT" sz="1600" b="1" i="1" dirty="0">
                    <a:latin typeface="Helvetica" panose="020B0604020202020204" pitchFamily="34" charset="0"/>
                    <a:cs typeface="Helvetica" panose="020B0604020202020204" pitchFamily="34" charset="0"/>
                  </a:rPr>
                  <a:t>N.B: </a:t>
                </a:r>
                <a:r>
                  <a:rPr lang="it-IT" sz="1600" dirty="0">
                    <a:latin typeface="Helvetica" panose="020B0604020202020204" pitchFamily="34" charset="0"/>
                    <a:cs typeface="Helvetica" panose="020B0604020202020204" pitchFamily="34" charset="0"/>
                  </a:rPr>
                  <a:t>nel caso in cui </a:t>
                </a:r>
                <a:r>
                  <a:rPr lang="it-IT" sz="1600" i="1" dirty="0">
                    <a:latin typeface="Helvetica" panose="020B0604020202020204" pitchFamily="34" charset="0"/>
                    <a:cs typeface="Helvetica" panose="020B0604020202020204" pitchFamily="34" charset="0"/>
                  </a:rPr>
                  <a:t>A </a:t>
                </a:r>
                <a:r>
                  <a:rPr lang="it-IT" sz="1600" dirty="0">
                    <a:latin typeface="Helvetica" panose="020B0604020202020204" pitchFamily="34" charset="0"/>
                    <a:cs typeface="Helvetica" panose="020B0604020202020204" pitchFamily="34" charset="0"/>
                  </a:rPr>
                  <a:t>dovesse avere elementi nulli sulla diagonale sarebbe necessaria una </a:t>
                </a:r>
                <a:r>
                  <a:rPr lang="it-IT" sz="1600" i="1" dirty="0">
                    <a:latin typeface="Helvetica" panose="020B0604020202020204" pitchFamily="34" charset="0"/>
                    <a:cs typeface="Helvetica" panose="020B0604020202020204" pitchFamily="34" charset="0"/>
                  </a:rPr>
                  <a:t>permutazione</a:t>
                </a:r>
                <a:r>
                  <a:rPr lang="it-IT" sz="1600" dirty="0">
                    <a:latin typeface="Helvetica" panose="020B0604020202020204" pitchFamily="34" charset="0"/>
                    <a:cs typeface="Helvetica" panose="020B0604020202020204" pitchFamily="34" charset="0"/>
                  </a:rPr>
                  <a:t> mediante una matrice </a:t>
                </a:r>
                <a:r>
                  <a:rPr lang="it-IT" sz="1600" b="1" i="1" dirty="0">
                    <a:latin typeface="Helvetica" panose="020B0604020202020204" pitchFamily="34" charset="0"/>
                    <a:cs typeface="Helvetica" panose="020B0604020202020204" pitchFamily="34" charset="0"/>
                  </a:rPr>
                  <a:t>P </a:t>
                </a:r>
                <a:r>
                  <a:rPr lang="it-IT" sz="1600" dirty="0">
                    <a:latin typeface="Helvetica" panose="020B0604020202020204" pitchFamily="34" charset="0"/>
                    <a:cs typeface="Helvetica" panose="020B0604020202020204" pitchFamily="34" charset="0"/>
                  </a:rPr>
                  <a:t>e il sistema da risolvere diventerebbe </a:t>
                </a:r>
                <a14:m>
                  <m:oMath xmlns:m="http://schemas.openxmlformats.org/officeDocument/2006/math">
                    <m:r>
                      <a:rPr lang="it-IT" sz="1600" b="0" i="1" smtClean="0">
                        <a:latin typeface="Cambria Math" panose="02040503050406030204" pitchFamily="18" charset="0"/>
                        <a:cs typeface="Helvetica" panose="020B0604020202020204" pitchFamily="34" charset="0"/>
                      </a:rPr>
                      <m:t>𝑃𝐴𝑥</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𝑃𝑏</m:t>
                    </m:r>
                  </m:oMath>
                </a14:m>
                <a:r>
                  <a:rPr lang="it-IT" sz="1600" dirty="0">
                    <a:latin typeface="Helvetica" panose="020B0604020202020204" pitchFamily="34" charset="0"/>
                    <a:cs typeface="Helvetica" panose="020B0604020202020204" pitchFamily="34" charset="0"/>
                  </a:rPr>
                  <a:t>.</a:t>
                </a:r>
              </a:p>
            </p:txBody>
          </p:sp>
        </mc:Choice>
        <mc:Fallback xmlns="">
          <p:sp>
            <p:nvSpPr>
              <p:cNvPr id="8" name="CasellaDiTesto 7">
                <a:extLst>
                  <a:ext uri="{FF2B5EF4-FFF2-40B4-BE49-F238E27FC236}">
                    <a16:creationId xmlns:a16="http://schemas.microsoft.com/office/drawing/2014/main" id="{377D97A1-F879-4964-BA8C-5CDA0D2ADE4E}"/>
                  </a:ext>
                </a:extLst>
              </p:cNvPr>
              <p:cNvSpPr txBox="1">
                <a:spLocks noRot="1" noChangeAspect="1" noMove="1" noResize="1" noEditPoints="1" noAdjustHandles="1" noChangeArrowheads="1" noChangeShapeType="1" noTextEdit="1"/>
              </p:cNvSpPr>
              <p:nvPr/>
            </p:nvSpPr>
            <p:spPr>
              <a:xfrm>
                <a:off x="1013533" y="1268912"/>
                <a:ext cx="10164932" cy="584775"/>
              </a:xfrm>
              <a:prstGeom prst="rect">
                <a:avLst/>
              </a:prstGeom>
              <a:blipFill>
                <a:blip r:embed="rId2"/>
                <a:stretch>
                  <a:fillRect l="-300" t="-3125" r="-300"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2AB8CCE7-A1ED-4CE8-B401-B6760FC810A1}"/>
                  </a:ext>
                </a:extLst>
              </p:cNvPr>
              <p:cNvSpPr txBox="1"/>
              <p:nvPr/>
            </p:nvSpPr>
            <p:spPr>
              <a:xfrm>
                <a:off x="1013533" y="1998108"/>
                <a:ext cx="10164931" cy="415690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Ponendo </a:t>
                </a:r>
                <a14:m>
                  <m:oMath xmlns:m="http://schemas.openxmlformats.org/officeDocument/2006/math">
                    <m:r>
                      <a:rPr lang="it-IT" sz="1600" b="0" i="1" smtClean="0">
                        <a:latin typeface="Cambria Math" panose="02040503050406030204" pitchFamily="18" charset="0"/>
                        <a:cs typeface="Helvetica" panose="020B0604020202020204" pitchFamily="34" charset="0"/>
                      </a:rPr>
                      <m:t>𝑀</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𝐷</m:t>
                    </m:r>
                  </m:oMath>
                </a14:m>
                <a:r>
                  <a:rPr lang="it-IT" sz="1600" dirty="0">
                    <a:latin typeface="Helvetica" panose="020B0604020202020204" pitchFamily="34" charset="0"/>
                    <a:cs typeface="Helvetica" panose="020B0604020202020204" pitchFamily="34" charset="0"/>
                  </a:rPr>
                  <a:t> la formula ricorsiva diventa</a:t>
                </a:r>
              </a:p>
              <a:p>
                <a:pPr algn="just"/>
                <a:endParaRPr lang="it-IT" sz="1600" dirty="0">
                  <a:latin typeface="Helvetica" panose="020B0604020202020204" pitchFamily="34" charset="0"/>
                  <a:cs typeface="Helvetica" panose="020B0604020202020204" pitchFamily="34" charset="0"/>
                </a:endParaRPr>
              </a:p>
              <a:p>
                <a:pPr algn="ct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𝑥</m:t>
                        </m:r>
                      </m:e>
                      <m:sup>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+1</m:t>
                        </m:r>
                      </m:sup>
                    </m:sSup>
                    <m:r>
                      <a:rPr lang="it-IT" sz="1600" b="0" i="1" smtClean="0">
                        <a:latin typeface="Cambria Math" panose="02040503050406030204" pitchFamily="18" charset="0"/>
                        <a:cs typeface="Helvetica" panose="020B0604020202020204" pitchFamily="34" charset="0"/>
                      </a:rPr>
                      <m:t>=−</m:t>
                    </m:r>
                    <m:sSup>
                      <m:sSupPr>
                        <m:ctrlPr>
                          <a:rPr lang="it-IT" sz="1600" b="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𝐷</m:t>
                        </m:r>
                      </m:e>
                      <m:sup>
                        <m:r>
                          <a:rPr lang="it-IT" sz="1600" b="0" i="1" smtClean="0">
                            <a:latin typeface="Cambria Math" panose="02040503050406030204" pitchFamily="18" charset="0"/>
                            <a:cs typeface="Helvetica" panose="020B0604020202020204" pitchFamily="34" charset="0"/>
                          </a:rPr>
                          <m:t>−1</m:t>
                        </m:r>
                      </m:sup>
                    </m:sSup>
                    <m:r>
                      <a:rPr lang="it-IT" sz="1600" b="0" i="1" smtClean="0">
                        <a:latin typeface="Cambria Math" panose="02040503050406030204" pitchFamily="18" charset="0"/>
                        <a:cs typeface="Helvetica" panose="020B0604020202020204" pitchFamily="34" charset="0"/>
                      </a:rPr>
                      <m:t>(</m:t>
                    </m:r>
                    <m:d>
                      <m:dPr>
                        <m:ctrlPr>
                          <a:rPr lang="it-IT" sz="1600" b="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𝐴</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𝐷</m:t>
                        </m:r>
                      </m:e>
                    </m:d>
                    <m:sSup>
                      <m:sSupPr>
                        <m:ctrlPr>
                          <a:rPr lang="it-IT" sz="1600" b="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𝑥</m:t>
                        </m:r>
                      </m:e>
                      <m:sup>
                        <m:r>
                          <a:rPr lang="it-IT" sz="1600" b="0" i="1" smtClean="0">
                            <a:latin typeface="Cambria Math" panose="02040503050406030204" pitchFamily="18" charset="0"/>
                            <a:cs typeface="Helvetica" panose="020B0604020202020204" pitchFamily="34" charset="0"/>
                          </a:rPr>
                          <m:t>𝑘</m:t>
                        </m:r>
                      </m:sup>
                    </m:sSup>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𝑏</m:t>
                    </m:r>
                    <m:r>
                      <a:rPr lang="it-IT" sz="1600" b="0" i="1" smtClean="0">
                        <a:latin typeface="Cambria Math" panose="02040503050406030204" pitchFamily="18" charset="0"/>
                        <a:cs typeface="Helvetica" panose="020B0604020202020204" pitchFamily="34" charset="0"/>
                      </a:rPr>
                      <m:t>)</m:t>
                    </m:r>
                  </m:oMath>
                </a14:m>
                <a:r>
                  <a:rPr lang="it-IT" sz="1600" dirty="0">
                    <a:latin typeface="Helvetica" panose="020B0604020202020204" pitchFamily="34" charset="0"/>
                    <a:cs typeface="Helvetica" panose="020B0604020202020204" pitchFamily="34" charset="0"/>
                  </a:rPr>
                  <a:t> </a:t>
                </a:r>
              </a:p>
              <a:p>
                <a:pPr algn="ctr"/>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che associata ad un sistema di equazioni lineari corrisponde ad </a:t>
                </a:r>
                <a:r>
                  <a:rPr lang="it-IT" sz="1600" i="1" dirty="0">
                    <a:latin typeface="Helvetica" panose="020B0604020202020204" pitchFamily="34" charset="0"/>
                    <a:cs typeface="Helvetica" panose="020B0604020202020204" pitchFamily="34" charset="0"/>
                  </a:rPr>
                  <a:t>isolare</a:t>
                </a:r>
                <a:r>
                  <a:rPr lang="it-IT" sz="1600" dirty="0">
                    <a:latin typeface="Helvetica" panose="020B0604020202020204" pitchFamily="34" charset="0"/>
                    <a:cs typeface="Helvetica" panose="020B0604020202020204" pitchFamily="34" charset="0"/>
                  </a:rPr>
                  <a:t> una variabile per ogni riga del sistema.</a:t>
                </a:r>
              </a:p>
              <a:p>
                <a:pPr algn="just"/>
                <a:r>
                  <a:rPr lang="it-IT" sz="1600" dirty="0">
                    <a:latin typeface="Helvetica" panose="020B0604020202020204" pitchFamily="34" charset="0"/>
                    <a:cs typeface="Helvetica" panose="020B0604020202020204" pitchFamily="34" charset="0"/>
                  </a:rPr>
                  <a:t>In generale, la </a:t>
                </a:r>
                <a:r>
                  <a:rPr lang="it-IT" sz="1600" dirty="0" err="1">
                    <a:latin typeface="Helvetica" panose="020B0604020202020204" pitchFamily="34" charset="0"/>
                    <a:cs typeface="Helvetica" panose="020B0604020202020204" pitchFamily="34" charset="0"/>
                  </a:rPr>
                  <a:t>ricorsione</a:t>
                </a:r>
                <a:r>
                  <a:rPr lang="it-IT" sz="1600" dirty="0">
                    <a:latin typeface="Helvetica" panose="020B0604020202020204" pitchFamily="34" charset="0"/>
                    <a:cs typeface="Helvetica" panose="020B0604020202020204" pitchFamily="34" charset="0"/>
                  </a:rPr>
                  <a:t> può essere espressa come</a:t>
                </a:r>
              </a:p>
              <a:p>
                <a:pPr algn="just"/>
                <a:endParaRPr lang="it-IT" sz="1600" dirty="0">
                  <a:latin typeface="Helvetica" panose="020B0604020202020204" pitchFamily="34" charset="0"/>
                  <a:cs typeface="Helvetica" panose="020B0604020202020204" pitchFamily="34" charset="0"/>
                </a:endParaRPr>
              </a:p>
              <a:p>
                <a:pPr algn="ctr"/>
                <a14:m>
                  <m:oMathPara xmlns:m="http://schemas.openxmlformats.org/officeDocument/2006/math">
                    <m:oMathParaPr>
                      <m:jc m:val="centerGroup"/>
                    </m:oMathParaPr>
                    <m:oMath xmlns:m="http://schemas.openxmlformats.org/officeDocument/2006/math">
                      <m:sSubSup>
                        <m:sSubSupPr>
                          <m:ctrlPr>
                            <a:rPr lang="it-IT" sz="1600" i="1" smtClean="0">
                              <a:latin typeface="Cambria Math" panose="02040503050406030204" pitchFamily="18" charset="0"/>
                              <a:cs typeface="Helvetica" panose="020B0604020202020204" pitchFamily="34" charset="0"/>
                            </a:rPr>
                          </m:ctrlPr>
                        </m:sSubSup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𝑖</m:t>
                          </m:r>
                        </m:sub>
                        <m:sup>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+1</m:t>
                          </m:r>
                        </m:sup>
                      </m:sSubSup>
                      <m:r>
                        <a:rPr lang="it-IT" sz="1600" b="0" i="1" smtClean="0">
                          <a:latin typeface="Cambria Math" panose="02040503050406030204" pitchFamily="18" charset="0"/>
                          <a:cs typeface="Helvetica" panose="020B0604020202020204" pitchFamily="34" charset="0"/>
                        </a:rPr>
                        <m:t>= </m:t>
                      </m:r>
                      <m:f>
                        <m:fPr>
                          <m:ctrlPr>
                            <a:rPr lang="it-IT" sz="1600" b="0" i="1" smtClean="0">
                              <a:latin typeface="Cambria Math" panose="02040503050406030204" pitchFamily="18" charset="0"/>
                              <a:cs typeface="Helvetica" panose="020B0604020202020204" pitchFamily="34" charset="0"/>
                            </a:rPr>
                          </m:ctrlPr>
                        </m:fPr>
                        <m:num>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𝑏</m:t>
                              </m:r>
                            </m:e>
                            <m:sub>
                              <m:r>
                                <a:rPr lang="it-IT" sz="1600" b="0" i="1" smtClean="0">
                                  <a:latin typeface="Cambria Math" panose="02040503050406030204" pitchFamily="18" charset="0"/>
                                  <a:cs typeface="Helvetica" panose="020B0604020202020204" pitchFamily="34" charset="0"/>
                                </a:rPr>
                                <m:t>𝑖</m:t>
                              </m:r>
                            </m:sub>
                          </m:sSub>
                          <m:r>
                            <a:rPr lang="it-IT" sz="1600" b="0" i="1" smtClean="0">
                              <a:latin typeface="Cambria Math" panose="02040503050406030204" pitchFamily="18" charset="0"/>
                              <a:cs typeface="Helvetica" panose="020B0604020202020204" pitchFamily="34" charset="0"/>
                            </a:rPr>
                            <m:t>− </m:t>
                          </m:r>
                          <m:nary>
                            <m:naryPr>
                              <m:chr m:val="∑"/>
                              <m:supHide m:val="on"/>
                              <m:ctrlPr>
                                <a:rPr lang="it-IT" sz="1600" b="0" i="1" smtClean="0">
                                  <a:latin typeface="Cambria Math" panose="02040503050406030204" pitchFamily="18" charset="0"/>
                                  <a:cs typeface="Helvetica" panose="020B0604020202020204" pitchFamily="34" charset="0"/>
                                </a:rPr>
                              </m:ctrlPr>
                            </m:naryPr>
                            <m:sub>
                              <m:r>
                                <m:rPr>
                                  <m:brk m:alnAt="7"/>
                                </m:rPr>
                                <a:rPr lang="it-IT" sz="1600" b="0" i="1" smtClean="0">
                                  <a:latin typeface="Cambria Math" panose="02040503050406030204" pitchFamily="18" charset="0"/>
                                  <a:cs typeface="Helvetica" panose="020B0604020202020204" pitchFamily="34" charset="0"/>
                                </a:rPr>
                                <m:t>𝑗</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𝑖</m:t>
                              </m:r>
                            </m:sub>
                            <m:sup/>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𝑎</m:t>
                                  </m:r>
                                </m:e>
                                <m:sub>
                                  <m:r>
                                    <a:rPr lang="it-IT" sz="1600" b="0" i="1" smtClean="0">
                                      <a:latin typeface="Cambria Math" panose="02040503050406030204" pitchFamily="18" charset="0"/>
                                      <a:cs typeface="Helvetica" panose="020B0604020202020204" pitchFamily="34" charset="0"/>
                                    </a:rPr>
                                    <m:t>𝑖𝑗</m:t>
                                  </m:r>
                                </m:sub>
                              </m:sSub>
                              <m:sSubSup>
                                <m:sSubSupPr>
                                  <m:ctrlPr>
                                    <a:rPr lang="it-IT" sz="1600" b="0" i="1" smtClean="0">
                                      <a:latin typeface="Cambria Math" panose="02040503050406030204" pitchFamily="18" charset="0"/>
                                      <a:cs typeface="Helvetica" panose="020B0604020202020204" pitchFamily="34" charset="0"/>
                                    </a:rPr>
                                  </m:ctrlPr>
                                </m:sSubSup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𝑗</m:t>
                                  </m:r>
                                </m:sub>
                                <m:sup>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m:t>
                                  </m:r>
                                </m:sup>
                              </m:sSubSup>
                            </m:e>
                          </m:nary>
                        </m:num>
                        <m:den>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𝑎</m:t>
                              </m:r>
                            </m:e>
                            <m:sub>
                              <m:r>
                                <a:rPr lang="it-IT" sz="1600" b="0" i="1" smtClean="0">
                                  <a:latin typeface="Cambria Math" panose="02040503050406030204" pitchFamily="18" charset="0"/>
                                  <a:cs typeface="Helvetica" panose="020B0604020202020204" pitchFamily="34" charset="0"/>
                                </a:rPr>
                                <m:t>𝑖𝑖</m:t>
                              </m:r>
                            </m:sub>
                          </m:sSub>
                        </m:den>
                      </m:f>
                    </m:oMath>
                  </m:oMathPara>
                </a14:m>
                <a:endParaRPr lang="it-IT" sz="1600" dirty="0">
                  <a:latin typeface="Helvetica" panose="020B0604020202020204" pitchFamily="34" charset="0"/>
                  <a:cs typeface="Helvetica" panose="020B0604020202020204" pitchFamily="34" charset="0"/>
                </a:endParaRPr>
              </a:p>
              <a:p>
                <a:pPr algn="ctr"/>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Il metodo di </a:t>
                </a:r>
                <a:r>
                  <a:rPr lang="it-IT" sz="1600" dirty="0" err="1">
                    <a:latin typeface="Helvetica" panose="020B0604020202020204" pitchFamily="34" charset="0"/>
                    <a:cs typeface="Helvetica" panose="020B0604020202020204" pitchFamily="34" charset="0"/>
                  </a:rPr>
                  <a:t>Jacobi</a:t>
                </a:r>
                <a:r>
                  <a:rPr lang="it-IT" sz="1600" dirty="0">
                    <a:latin typeface="Helvetica" panose="020B0604020202020204" pitchFamily="34" charset="0"/>
                    <a:cs typeface="Helvetica" panose="020B0604020202020204" pitchFamily="34" charset="0"/>
                  </a:rPr>
                  <a:t> richiede di tenere in memoria almeno due vettori, ma i calcoli possono essere svolti in parallelo sulle componenti. </a:t>
                </a:r>
              </a:p>
              <a:p>
                <a:pPr algn="just"/>
                <a:r>
                  <a:rPr lang="it-IT" sz="1600" dirty="0">
                    <a:latin typeface="Helvetica" panose="020B0604020202020204" pitchFamily="34" charset="0"/>
                    <a:cs typeface="Helvetica" panose="020B0604020202020204" pitchFamily="34" charset="0"/>
                  </a:rPr>
                  <a:t>Una volta calcolata la matrice </a:t>
                </a:r>
                <a:r>
                  <a:rPr lang="it-IT" sz="1600" b="1" i="1" dirty="0">
                    <a:latin typeface="Helvetica" panose="020B0604020202020204" pitchFamily="34" charset="0"/>
                    <a:cs typeface="Helvetica" panose="020B0604020202020204" pitchFamily="34" charset="0"/>
                  </a:rPr>
                  <a:t>B</a:t>
                </a:r>
                <a:r>
                  <a:rPr lang="it-IT" sz="1600" dirty="0">
                    <a:latin typeface="Helvetica" panose="020B0604020202020204" pitchFamily="34" charset="0"/>
                    <a:cs typeface="Helvetica" panose="020B0604020202020204" pitchFamily="34" charset="0"/>
                  </a:rPr>
                  <a:t>, per ogni iterazione, il calcolo di ognuna delle </a:t>
                </a:r>
                <a:r>
                  <a:rPr lang="it-IT" sz="1600" i="1" dirty="0">
                    <a:latin typeface="Helvetica" panose="020B0604020202020204" pitchFamily="34" charset="0"/>
                    <a:cs typeface="Helvetica" panose="020B0604020202020204" pitchFamily="34" charset="0"/>
                  </a:rPr>
                  <a:t>n componenti </a:t>
                </a:r>
                <a:r>
                  <a:rPr lang="it-IT" sz="1600" dirty="0">
                    <a:latin typeface="Helvetica" panose="020B0604020202020204" pitchFamily="34" charset="0"/>
                    <a:cs typeface="Helvetica" panose="020B0604020202020204" pitchFamily="34" charset="0"/>
                  </a:rPr>
                  <a:t>richiede </a:t>
                </a:r>
                <a14:m>
                  <m:oMath xmlns:m="http://schemas.openxmlformats.org/officeDocument/2006/math">
                    <m:r>
                      <a:rPr lang="it-IT" sz="1600" b="0" i="1" smtClean="0">
                        <a:latin typeface="Cambria Math" panose="02040503050406030204" pitchFamily="18" charset="0"/>
                        <a:cs typeface="Helvetica" panose="020B0604020202020204" pitchFamily="34" charset="0"/>
                      </a:rPr>
                      <m:t>𝑛</m:t>
                    </m:r>
                    <m:r>
                      <a:rPr lang="it-IT" sz="1600" b="0" i="1" smtClean="0">
                        <a:latin typeface="Cambria Math" panose="02040503050406030204" pitchFamily="18" charset="0"/>
                        <a:cs typeface="Helvetica" panose="020B0604020202020204" pitchFamily="34" charset="0"/>
                      </a:rPr>
                      <m:t>−1</m:t>
                    </m:r>
                  </m:oMath>
                </a14:m>
                <a:r>
                  <a:rPr lang="it-IT" sz="1600" dirty="0">
                    <a:latin typeface="Helvetica" panose="020B0604020202020204" pitchFamily="34" charset="0"/>
                    <a:cs typeface="Helvetica" panose="020B0604020202020204" pitchFamily="34" charset="0"/>
                  </a:rPr>
                  <a:t> moltiplicazioni e </a:t>
                </a:r>
                <a14:m>
                  <m:oMath xmlns:m="http://schemas.openxmlformats.org/officeDocument/2006/math">
                    <m:r>
                      <a:rPr lang="it-IT" sz="1600" b="0" i="1" smtClean="0">
                        <a:latin typeface="Cambria Math" panose="02040503050406030204" pitchFamily="18" charset="0"/>
                        <a:cs typeface="Helvetica" panose="020B0604020202020204" pitchFamily="34" charset="0"/>
                      </a:rPr>
                      <m:t>𝑛</m:t>
                    </m:r>
                    <m:r>
                      <a:rPr lang="it-IT" sz="1600" b="0" i="1" smtClean="0">
                        <a:latin typeface="Cambria Math" panose="02040503050406030204" pitchFamily="18" charset="0"/>
                        <a:cs typeface="Helvetica" panose="020B0604020202020204" pitchFamily="34" charset="0"/>
                      </a:rPr>
                      <m:t>−1</m:t>
                    </m:r>
                  </m:oMath>
                </a14:m>
                <a:r>
                  <a:rPr lang="it-IT" sz="1600" dirty="0">
                    <a:latin typeface="Helvetica" panose="020B0604020202020204" pitchFamily="34" charset="0"/>
                    <a:cs typeface="Helvetica" panose="020B0604020202020204" pitchFamily="34" charset="0"/>
                  </a:rPr>
                  <a:t> somme.</a:t>
                </a:r>
              </a:p>
              <a:p>
                <a:pPr algn="just"/>
                <a:endParaRPr lang="it-IT" sz="1600" dirty="0">
                  <a:latin typeface="Helvetica" panose="020B0604020202020204" pitchFamily="34" charset="0"/>
                  <a:cs typeface="Helvetica" panose="020B0604020202020204" pitchFamily="34" charset="0"/>
                </a:endParaRPr>
              </a:p>
              <a:p>
                <a:pPr algn="just"/>
                <a:endParaRPr lang="it-IT" sz="1600" dirty="0">
                  <a:latin typeface="Helvetica" panose="020B0604020202020204" pitchFamily="34" charset="0"/>
                  <a:cs typeface="Helvetica" panose="020B0604020202020204" pitchFamily="34" charset="0"/>
                </a:endParaRPr>
              </a:p>
            </p:txBody>
          </p:sp>
        </mc:Choice>
        <mc:Fallback xmlns="">
          <p:sp>
            <p:nvSpPr>
              <p:cNvPr id="10" name="CasellaDiTesto 9">
                <a:extLst>
                  <a:ext uri="{FF2B5EF4-FFF2-40B4-BE49-F238E27FC236}">
                    <a16:creationId xmlns:a16="http://schemas.microsoft.com/office/drawing/2014/main" id="{2AB8CCE7-A1ED-4CE8-B401-B6760FC810A1}"/>
                  </a:ext>
                </a:extLst>
              </p:cNvPr>
              <p:cNvSpPr txBox="1">
                <a:spLocks noRot="1" noChangeAspect="1" noMove="1" noResize="1" noEditPoints="1" noAdjustHandles="1" noChangeArrowheads="1" noChangeShapeType="1" noTextEdit="1"/>
              </p:cNvSpPr>
              <p:nvPr/>
            </p:nvSpPr>
            <p:spPr>
              <a:xfrm>
                <a:off x="1013533" y="1998108"/>
                <a:ext cx="10164931" cy="4156907"/>
              </a:xfrm>
              <a:prstGeom prst="rect">
                <a:avLst/>
              </a:prstGeom>
              <a:blipFill>
                <a:blip r:embed="rId3"/>
                <a:stretch>
                  <a:fillRect l="-300" t="-440" r="-300"/>
                </a:stretch>
              </a:blipFill>
            </p:spPr>
            <p:txBody>
              <a:bodyPr/>
              <a:lstStyle/>
              <a:p>
                <a:r>
                  <a:rPr lang="it-IT">
                    <a:noFill/>
                  </a:rPr>
                  <a:t> </a:t>
                </a:r>
              </a:p>
            </p:txBody>
          </p:sp>
        </mc:Fallback>
      </mc:AlternateContent>
    </p:spTree>
    <p:extLst>
      <p:ext uri="{BB962C8B-B14F-4D97-AF65-F5344CB8AC3E}">
        <p14:creationId xmlns:p14="http://schemas.microsoft.com/office/powerpoint/2010/main" val="12488246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220B9690-0C45-4E83-9257-7511FC57EA55}"/>
                  </a:ext>
                </a:extLst>
              </p:cNvPr>
              <p:cNvSpPr txBox="1"/>
              <p:nvPr/>
            </p:nvSpPr>
            <p:spPr>
              <a:xfrm>
                <a:off x="1013530" y="581765"/>
                <a:ext cx="10164933" cy="937372"/>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Consideriamo un intervallo </a:t>
                </a:r>
                <a:r>
                  <a:rPr lang="it-IT" sz="1600" i="1" dirty="0">
                    <a:latin typeface="Helvetica" panose="020B0604020202020204" pitchFamily="34" charset="0"/>
                    <a:cs typeface="Helvetica" panose="020B0604020202020204" pitchFamily="34" charset="0"/>
                  </a:rPr>
                  <a:t>[0, T] </a:t>
                </a:r>
                <a:r>
                  <a:rPr lang="it-IT" sz="1600" dirty="0">
                    <a:latin typeface="Helvetica" panose="020B0604020202020204" pitchFamily="34" charset="0"/>
                    <a:cs typeface="Helvetica" panose="020B0604020202020204" pitchFamily="34" charset="0"/>
                  </a:rPr>
                  <a:t>e un numero di campioni </a:t>
                </a:r>
                <a:r>
                  <a:rPr lang="it-IT" sz="1600" i="1" dirty="0">
                    <a:latin typeface="Helvetica" panose="020B0604020202020204" pitchFamily="34" charset="0"/>
                    <a:cs typeface="Helvetica" panose="020B0604020202020204" pitchFamily="34" charset="0"/>
                  </a:rPr>
                  <a:t>N</a:t>
                </a:r>
                <a:r>
                  <a:rPr lang="it-IT" sz="1600" dirty="0">
                    <a:latin typeface="Helvetica" panose="020B0604020202020204" pitchFamily="34" charset="0"/>
                    <a:cs typeface="Helvetica" panose="020B0604020202020204" pitchFamily="34" charset="0"/>
                  </a:rPr>
                  <a:t> equidistanti tra loro: </a:t>
                </a:r>
              </a:p>
              <a:p>
                <a:pPr algn="just"/>
                <a:r>
                  <a:rPr lang="it-IT" sz="1600" dirty="0">
                    <a:latin typeface="Helvetica" panose="020B0604020202020204" pitchFamily="34" charset="0"/>
                    <a:cs typeface="Helvetica" panose="020B0604020202020204" pitchFamily="34" charset="0"/>
                  </a:rPr>
                  <a:t>si indica con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m:rPr>
                            <m:nor/>
                          </m:rPr>
                          <a:rPr lang="it-IT" sz="1600" dirty="0">
                            <a:latin typeface="Helvetica" panose="020B0604020202020204" pitchFamily="34" charset="0"/>
                            <a:cs typeface="Helvetica" panose="020B0604020202020204" pitchFamily="34" charset="0"/>
                          </a:rPr>
                          <m:t>Ω</m:t>
                        </m:r>
                      </m:e>
                      <m:sup>
                        <m:r>
                          <a:rPr lang="it-IT" sz="1600" b="0" i="1" smtClean="0">
                            <a:latin typeface="Cambria Math" panose="02040503050406030204" pitchFamily="18" charset="0"/>
                            <a:cs typeface="Helvetica" panose="020B0604020202020204" pitchFamily="34" charset="0"/>
                          </a:rPr>
                          <m:t>h</m:t>
                        </m:r>
                      </m:sup>
                    </m:sSup>
                  </m:oMath>
                </a14:m>
                <a:r>
                  <a:rPr lang="it-IT" sz="1600" dirty="0">
                    <a:latin typeface="Helvetica" panose="020B0604020202020204" pitchFamily="34" charset="0"/>
                    <a:cs typeface="Helvetica" panose="020B0604020202020204" pitchFamily="34" charset="0"/>
                  </a:rPr>
                  <a:t> la </a:t>
                </a:r>
                <a:r>
                  <a:rPr lang="it-IT" sz="1600" b="1" i="1" dirty="0">
                    <a:latin typeface="Helvetica" panose="020B0604020202020204" pitchFamily="34" charset="0"/>
                    <a:cs typeface="Helvetica" panose="020B0604020202020204" pitchFamily="34" charset="0"/>
                  </a:rPr>
                  <a:t>griglia fine</a:t>
                </a:r>
                <a:r>
                  <a:rPr lang="it-IT" sz="1600" dirty="0">
                    <a:latin typeface="Helvetica" panose="020B0604020202020204" pitchFamily="34" charset="0"/>
                    <a:cs typeface="Helvetica" panose="020B0604020202020204" pitchFamily="34" charset="0"/>
                  </a:rPr>
                  <a:t>, cioè quella ottenuta discretizzando l’intervallo con un passo di campionamento </a:t>
                </a:r>
                <a14:m>
                  <m:oMath xmlns:m="http://schemas.openxmlformats.org/officeDocument/2006/math">
                    <m:r>
                      <a:rPr lang="it-IT" sz="1600" b="0" i="1" smtClean="0">
                        <a:latin typeface="Cambria Math" panose="02040503050406030204" pitchFamily="18" charset="0"/>
                        <a:cs typeface="Helvetica" panose="020B0604020202020204" pitchFamily="34" charset="0"/>
                      </a:rPr>
                      <m:t>h</m:t>
                    </m:r>
                    <m:r>
                      <a:rPr lang="it-IT" sz="1600" b="0" i="1" smtClean="0">
                        <a:latin typeface="Cambria Math" panose="02040503050406030204" pitchFamily="18" charset="0"/>
                        <a:cs typeface="Helvetica" panose="020B0604020202020204" pitchFamily="34" charset="0"/>
                      </a:rPr>
                      <m:t>=</m:t>
                    </m:r>
                    <m:f>
                      <m:fPr>
                        <m:ctrlPr>
                          <a:rPr lang="it-IT" sz="1600" b="0" i="1" smtClean="0">
                            <a:latin typeface="Cambria Math" panose="02040503050406030204" pitchFamily="18" charset="0"/>
                            <a:cs typeface="Helvetica" panose="020B0604020202020204" pitchFamily="34" charset="0"/>
                          </a:rPr>
                        </m:ctrlPr>
                      </m:fPr>
                      <m:num>
                        <m:r>
                          <a:rPr lang="it-IT" sz="1600" b="0" i="1" smtClean="0">
                            <a:latin typeface="Cambria Math" panose="02040503050406030204" pitchFamily="18" charset="0"/>
                            <a:cs typeface="Helvetica" panose="020B0604020202020204" pitchFamily="34" charset="0"/>
                          </a:rPr>
                          <m:t>1</m:t>
                        </m:r>
                      </m:num>
                      <m:den>
                        <m:r>
                          <a:rPr lang="it-IT" sz="1600" b="0" i="1" smtClean="0">
                            <a:latin typeface="Cambria Math" panose="02040503050406030204" pitchFamily="18" charset="0"/>
                            <a:cs typeface="Helvetica" panose="020B0604020202020204" pitchFamily="34" charset="0"/>
                          </a:rPr>
                          <m:t>𝑁</m:t>
                        </m:r>
                      </m:den>
                    </m:f>
                  </m:oMath>
                </a14:m>
                <a:r>
                  <a:rPr lang="it-IT" sz="1600" dirty="0">
                    <a:latin typeface="Helvetica" panose="020B0604020202020204" pitchFamily="34" charset="0"/>
                    <a:cs typeface="Helvetica" panose="020B0604020202020204" pitchFamily="34" charset="0"/>
                  </a:rPr>
                  <a:t>, e con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m:rPr>
                            <m:nor/>
                          </m:rPr>
                          <a:rPr lang="it-IT" sz="1600" dirty="0">
                            <a:latin typeface="Helvetica" panose="020B0604020202020204" pitchFamily="34" charset="0"/>
                            <a:cs typeface="Helvetica" panose="020B0604020202020204" pitchFamily="34" charset="0"/>
                          </a:rPr>
                          <m:t>Ω</m:t>
                        </m:r>
                      </m:e>
                      <m:sup>
                        <m:r>
                          <a:rPr lang="it-IT" sz="1600" b="0" i="1" smtClean="0">
                            <a:latin typeface="Cambria Math" panose="02040503050406030204" pitchFamily="18" charset="0"/>
                            <a:cs typeface="Helvetica" panose="020B0604020202020204" pitchFamily="34" charset="0"/>
                          </a:rPr>
                          <m:t>2</m:t>
                        </m:r>
                        <m:r>
                          <a:rPr lang="it-IT" sz="1600" b="0" i="1" smtClean="0">
                            <a:latin typeface="Cambria Math" panose="02040503050406030204" pitchFamily="18" charset="0"/>
                            <a:cs typeface="Helvetica" panose="020B0604020202020204" pitchFamily="34" charset="0"/>
                          </a:rPr>
                          <m:t>h</m:t>
                        </m:r>
                      </m:sup>
                    </m:sSup>
                  </m:oMath>
                </a14:m>
                <a:r>
                  <a:rPr lang="it-IT" sz="1600" dirty="0">
                    <a:latin typeface="Helvetica" panose="020B0604020202020204" pitchFamily="34" charset="0"/>
                    <a:cs typeface="Helvetica" panose="020B0604020202020204" pitchFamily="34" charset="0"/>
                  </a:rPr>
                  <a:t> la </a:t>
                </a:r>
                <a:r>
                  <a:rPr lang="it-IT" sz="1600" b="1" i="1" dirty="0">
                    <a:latin typeface="Helvetica" panose="020B0604020202020204" pitchFamily="34" charset="0"/>
                    <a:cs typeface="Helvetica" panose="020B0604020202020204" pitchFamily="34" charset="0"/>
                  </a:rPr>
                  <a:t>griglia </a:t>
                </a:r>
                <a:r>
                  <a:rPr lang="it-IT" sz="1600" b="1" i="1"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ossia quella ottenuta con un passo di discretizzazione </a:t>
                </a:r>
                <a14:m>
                  <m:oMath xmlns:m="http://schemas.openxmlformats.org/officeDocument/2006/math">
                    <m:r>
                      <a:rPr lang="it-IT" sz="1600" b="0" i="1" smtClean="0">
                        <a:latin typeface="Cambria Math" panose="02040503050406030204" pitchFamily="18" charset="0"/>
                        <a:cs typeface="Helvetica" panose="020B0604020202020204" pitchFamily="34" charset="0"/>
                      </a:rPr>
                      <m:t>h</m:t>
                    </m:r>
                    <m:r>
                      <a:rPr lang="it-IT" sz="1600" b="0" i="1" smtClean="0">
                        <a:latin typeface="Cambria Math" panose="02040503050406030204" pitchFamily="18" charset="0"/>
                        <a:cs typeface="Helvetica" panose="020B0604020202020204" pitchFamily="34" charset="0"/>
                      </a:rPr>
                      <m:t>=</m:t>
                    </m:r>
                    <m:f>
                      <m:fPr>
                        <m:ctrlPr>
                          <a:rPr lang="it-IT" sz="1600" b="0" i="1" smtClean="0">
                            <a:latin typeface="Cambria Math" panose="02040503050406030204" pitchFamily="18" charset="0"/>
                            <a:cs typeface="Helvetica" panose="020B0604020202020204" pitchFamily="34" charset="0"/>
                          </a:rPr>
                        </m:ctrlPr>
                      </m:fPr>
                      <m:num>
                        <m:r>
                          <a:rPr lang="it-IT" sz="1600" b="0" i="1" smtClean="0">
                            <a:latin typeface="Cambria Math" panose="02040503050406030204" pitchFamily="18" charset="0"/>
                            <a:cs typeface="Helvetica" panose="020B0604020202020204" pitchFamily="34" charset="0"/>
                          </a:rPr>
                          <m:t>2</m:t>
                        </m:r>
                      </m:num>
                      <m:den>
                        <m:r>
                          <a:rPr lang="it-IT" sz="1600" b="0" i="1" smtClean="0">
                            <a:latin typeface="Cambria Math" panose="02040503050406030204" pitchFamily="18" charset="0"/>
                            <a:cs typeface="Helvetica" panose="020B0604020202020204" pitchFamily="34" charset="0"/>
                          </a:rPr>
                          <m:t>𝑁</m:t>
                        </m:r>
                      </m:den>
                    </m:f>
                    <m:r>
                      <a:rPr lang="it-IT" sz="1600" b="0" i="0" smtClean="0">
                        <a:latin typeface="Cambria Math" panose="02040503050406030204" pitchFamily="18" charset="0"/>
                        <a:cs typeface="Helvetica" panose="020B0604020202020204" pitchFamily="34" charset="0"/>
                      </a:rPr>
                      <m:t>.</m:t>
                    </m:r>
                  </m:oMath>
                </a14:m>
                <a:r>
                  <a:rPr lang="it-IT" sz="1600" dirty="0">
                    <a:latin typeface="Helvetica" panose="020B0604020202020204" pitchFamily="34" charset="0"/>
                    <a:cs typeface="Helvetica" panose="020B0604020202020204" pitchFamily="34" charset="0"/>
                  </a:rPr>
                  <a:t> </a:t>
                </a:r>
              </a:p>
            </p:txBody>
          </p:sp>
        </mc:Choice>
        <mc:Fallback xmlns="">
          <p:sp>
            <p:nvSpPr>
              <p:cNvPr id="4" name="CasellaDiTesto 3">
                <a:extLst>
                  <a:ext uri="{FF2B5EF4-FFF2-40B4-BE49-F238E27FC236}">
                    <a16:creationId xmlns:a16="http://schemas.microsoft.com/office/drawing/2014/main" id="{220B9690-0C45-4E83-9257-7511FC57EA55}"/>
                  </a:ext>
                </a:extLst>
              </p:cNvPr>
              <p:cNvSpPr txBox="1">
                <a:spLocks noRot="1" noChangeAspect="1" noMove="1" noResize="1" noEditPoints="1" noAdjustHandles="1" noChangeArrowheads="1" noChangeShapeType="1" noTextEdit="1"/>
              </p:cNvSpPr>
              <p:nvPr/>
            </p:nvSpPr>
            <p:spPr>
              <a:xfrm>
                <a:off x="1013530" y="581765"/>
                <a:ext cx="10164933" cy="937372"/>
              </a:xfrm>
              <a:prstGeom prst="rect">
                <a:avLst/>
              </a:prstGeom>
              <a:blipFill>
                <a:blip r:embed="rId2"/>
                <a:stretch>
                  <a:fillRect l="-300" t="-1948" r="-300" b="-1948"/>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39B950F5-24A7-400B-8C36-94BFCAD96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485" y="1655766"/>
            <a:ext cx="3815158" cy="973070"/>
          </a:xfrm>
          <a:prstGeom prst="rect">
            <a:avLst/>
          </a:prstGeom>
        </p:spPr>
      </p:pic>
      <p:pic>
        <p:nvPicPr>
          <p:cNvPr id="8" name="Immagine 7" descr="Immagine che contiene oggetto, antenna, uomo&#10;&#10;Descrizione generata automaticamente">
            <a:extLst>
              <a:ext uri="{FF2B5EF4-FFF2-40B4-BE49-F238E27FC236}">
                <a16:creationId xmlns:a16="http://schemas.microsoft.com/office/drawing/2014/main" id="{B219AEA0-43B2-4704-9D9B-62C3185F1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359" y="1650537"/>
            <a:ext cx="3815158" cy="973070"/>
          </a:xfrm>
          <a:prstGeom prst="rect">
            <a:avLst/>
          </a:prstGeom>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56E11E54-4503-4263-BC0A-6740BD675BDF}"/>
                  </a:ext>
                </a:extLst>
              </p:cNvPr>
              <p:cNvSpPr txBox="1"/>
              <p:nvPr/>
            </p:nvSpPr>
            <p:spPr>
              <a:xfrm>
                <a:off x="1013531" y="2765465"/>
                <a:ext cx="10164933"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I nodi della </a:t>
                </a:r>
                <a:r>
                  <a:rPr lang="it-IT" sz="1600" i="1" dirty="0">
                    <a:latin typeface="Helvetica" panose="020B0604020202020204" pitchFamily="34" charset="0"/>
                    <a:cs typeface="Helvetica" panose="020B0604020202020204" pitchFamily="34" charset="0"/>
                  </a:rPr>
                  <a:t>griglia </a:t>
                </a:r>
                <a:r>
                  <a:rPr lang="it-IT" sz="1600" i="1" dirty="0" err="1">
                    <a:latin typeface="Helvetica" panose="020B0604020202020204" pitchFamily="34" charset="0"/>
                    <a:cs typeface="Helvetica" panose="020B0604020202020204" pitchFamily="34" charset="0"/>
                  </a:rPr>
                  <a:t>coarse</a:t>
                </a:r>
                <a:r>
                  <a:rPr lang="it-IT" sz="1600"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corrispondono ai nodi della </a:t>
                </a:r>
                <a:r>
                  <a:rPr lang="it-IT" sz="1600" i="1" dirty="0">
                    <a:latin typeface="Helvetica" panose="020B0604020202020204" pitchFamily="34" charset="0"/>
                    <a:cs typeface="Helvetica" panose="020B0604020202020204" pitchFamily="34" charset="0"/>
                  </a:rPr>
                  <a:t>griglia fine </a:t>
                </a:r>
                <a:r>
                  <a:rPr lang="it-IT" sz="1600" dirty="0">
                    <a:latin typeface="Helvetica" panose="020B0604020202020204" pitchFamily="34" charset="0"/>
                    <a:cs typeface="Helvetica" panose="020B0604020202020204" pitchFamily="34" charset="0"/>
                  </a:rPr>
                  <a:t>che sono a distanza </a:t>
                </a:r>
                <a14:m>
                  <m:oMath xmlns:m="http://schemas.openxmlformats.org/officeDocument/2006/math">
                    <m:r>
                      <a:rPr lang="it-IT" sz="1600" b="0" i="1" smtClean="0">
                        <a:latin typeface="Cambria Math" panose="02040503050406030204" pitchFamily="18" charset="0"/>
                        <a:cs typeface="Helvetica" panose="020B0604020202020204" pitchFamily="34" charset="0"/>
                      </a:rPr>
                      <m:t>2</m:t>
                    </m:r>
                    <m:r>
                      <a:rPr lang="it-IT" sz="1600" b="0" i="1" smtClean="0">
                        <a:latin typeface="Cambria Math" panose="02040503050406030204" pitchFamily="18" charset="0"/>
                        <a:cs typeface="Helvetica" panose="020B0604020202020204" pitchFamily="34" charset="0"/>
                      </a:rPr>
                      <m:t>h</m:t>
                    </m:r>
                  </m:oMath>
                </a14:m>
                <a:r>
                  <a:rPr lang="it-IT" sz="1600" dirty="0">
                    <a:latin typeface="Helvetica" panose="020B0604020202020204" pitchFamily="34" charset="0"/>
                    <a:cs typeface="Helvetica" panose="020B0604020202020204" pitchFamily="34" charset="0"/>
                  </a:rPr>
                  <a:t>.</a:t>
                </a:r>
                <a:endParaRPr lang="it-IT" sz="1600" dirty="0"/>
              </a:p>
            </p:txBody>
          </p:sp>
        </mc:Choice>
        <mc:Fallback xmlns="">
          <p:sp>
            <p:nvSpPr>
              <p:cNvPr id="9" name="CasellaDiTesto 8">
                <a:extLst>
                  <a:ext uri="{FF2B5EF4-FFF2-40B4-BE49-F238E27FC236}">
                    <a16:creationId xmlns:a16="http://schemas.microsoft.com/office/drawing/2014/main" id="{56E11E54-4503-4263-BC0A-6740BD675BDF}"/>
                  </a:ext>
                </a:extLst>
              </p:cNvPr>
              <p:cNvSpPr txBox="1">
                <a:spLocks noRot="1" noChangeAspect="1" noMove="1" noResize="1" noEditPoints="1" noAdjustHandles="1" noChangeArrowheads="1" noChangeShapeType="1" noTextEdit="1"/>
              </p:cNvSpPr>
              <p:nvPr/>
            </p:nvSpPr>
            <p:spPr>
              <a:xfrm>
                <a:off x="1013531" y="2765465"/>
                <a:ext cx="10164933" cy="338554"/>
              </a:xfrm>
              <a:prstGeom prst="rect">
                <a:avLst/>
              </a:prstGeom>
              <a:blipFill>
                <a:blip r:embed="rId5"/>
                <a:stretch>
                  <a:fillRect l="-300" t="-7273" b="-218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9A1615FB-B32A-4E66-ACA6-BE2FF39C701A}"/>
                  </a:ext>
                </a:extLst>
              </p:cNvPr>
              <p:cNvSpPr txBox="1"/>
              <p:nvPr/>
            </p:nvSpPr>
            <p:spPr>
              <a:xfrm>
                <a:off x="1013531" y="3509167"/>
                <a:ext cx="10164933" cy="190648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Si parte da una </a:t>
                </a:r>
                <a:r>
                  <a:rPr lang="it-IT" sz="1600" i="1" dirty="0">
                    <a:latin typeface="Helvetica" panose="020B0604020202020204" pitchFamily="34" charset="0"/>
                    <a:cs typeface="Helvetica" panose="020B0604020202020204" pitchFamily="34" charset="0"/>
                  </a:rPr>
                  <a:t>griglia fine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m:rPr>
                            <m:nor/>
                          </m:rPr>
                          <a:rPr lang="it-IT" sz="1600" dirty="0" smtClean="0">
                            <a:latin typeface="Helvetica" panose="020B0604020202020204" pitchFamily="34" charset="0"/>
                            <a:cs typeface="Helvetica" panose="020B0604020202020204" pitchFamily="34" charset="0"/>
                          </a:rPr>
                          <m:t>Ω</m:t>
                        </m:r>
                      </m:e>
                      <m:sup>
                        <m:r>
                          <a:rPr lang="it-IT" sz="1600" b="0" i="1" smtClean="0">
                            <a:latin typeface="Cambria Math" panose="02040503050406030204" pitchFamily="18" charset="0"/>
                            <a:cs typeface="Helvetica" panose="020B0604020202020204" pitchFamily="34" charset="0"/>
                          </a:rPr>
                          <m:t>h</m:t>
                        </m:r>
                      </m:sup>
                    </m:sSup>
                  </m:oMath>
                </a14:m>
                <a:r>
                  <a:rPr lang="it-IT" sz="1600" dirty="0">
                    <a:latin typeface="Helvetica" panose="020B0604020202020204" pitchFamily="34" charset="0"/>
                    <a:cs typeface="Helvetica" panose="020B0604020202020204" pitchFamily="34" charset="0"/>
                  </a:rPr>
                  <a:t>, quindi da un sistema </a:t>
                </a:r>
                <a14:m>
                  <m:oMath xmlns:m="http://schemas.openxmlformats.org/officeDocument/2006/math">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𝑨</m:t>
                        </m:r>
                      </m:e>
                      <m:sub>
                        <m:r>
                          <a:rPr lang="it-IT" sz="1600" b="1" i="1" smtClean="0">
                            <a:latin typeface="Cambria Math" panose="02040503050406030204" pitchFamily="18" charset="0"/>
                            <a:cs typeface="Helvetica" panose="020B0604020202020204" pitchFamily="34" charset="0"/>
                          </a:rPr>
                          <m:t>𝒉</m:t>
                        </m:r>
                      </m:sub>
                    </m:sSub>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𝒙</m:t>
                        </m:r>
                      </m:e>
                      <m:sub>
                        <m:r>
                          <a:rPr lang="it-IT" sz="1600" b="1" i="1" smtClean="0">
                            <a:latin typeface="Cambria Math" panose="02040503050406030204" pitchFamily="18" charset="0"/>
                            <a:cs typeface="Helvetica" panose="020B0604020202020204" pitchFamily="34" charset="0"/>
                          </a:rPr>
                          <m:t>𝒉</m:t>
                        </m:r>
                      </m:sub>
                    </m:sSub>
                    <m:r>
                      <a:rPr lang="it-IT" sz="1600" b="1" i="1" smtClean="0">
                        <a:latin typeface="Cambria Math" panose="02040503050406030204" pitchFamily="18" charset="0"/>
                        <a:cs typeface="Helvetica" panose="020B0604020202020204" pitchFamily="34" charset="0"/>
                      </a:rPr>
                      <m:t>=</m:t>
                    </m:r>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𝒃</m:t>
                        </m:r>
                      </m:e>
                      <m:sub>
                        <m:r>
                          <a:rPr lang="it-IT" sz="1600" b="1" i="1" smtClean="0">
                            <a:latin typeface="Cambria Math" panose="02040503050406030204" pitchFamily="18" charset="0"/>
                            <a:cs typeface="Helvetica" panose="020B0604020202020204" pitchFamily="34" charset="0"/>
                          </a:rPr>
                          <m:t>𝒉</m:t>
                        </m:r>
                      </m:sub>
                    </m:sSub>
                  </m:oMath>
                </a14:m>
                <a:r>
                  <a:rPr lang="it-IT" sz="1600" dirty="0">
                    <a:latin typeface="Helvetica" panose="020B0604020202020204" pitchFamily="34" charset="0"/>
                    <a:cs typeface="Helvetica" panose="020B0604020202020204" pitchFamily="34" charset="0"/>
                  </a:rPr>
                  <a:t>, e si esegue un </a:t>
                </a:r>
                <a:r>
                  <a:rPr lang="it-IT" sz="1600" b="1" i="1" dirty="0">
                    <a:latin typeface="Helvetica" panose="020B0604020202020204" pitchFamily="34" charset="0"/>
                    <a:cs typeface="Helvetica" panose="020B0604020202020204" pitchFamily="34" charset="0"/>
                  </a:rPr>
                  <a:t>rilassamento</a:t>
                </a: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𝑛</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volte così da ottenere un’approssimazione </a:t>
                </a:r>
                <a14:m>
                  <m:oMath xmlns:m="http://schemas.openxmlformats.org/officeDocument/2006/math">
                    <m:sSub>
                      <m:sSubPr>
                        <m:ctrlPr>
                          <a:rPr lang="it-IT" sz="1600" b="1" i="1" smtClean="0">
                            <a:latin typeface="Cambria Math" panose="02040503050406030204" pitchFamily="18" charset="0"/>
                            <a:cs typeface="Helvetica" panose="020B0604020202020204" pitchFamily="34" charset="0"/>
                          </a:rPr>
                        </m:ctrlPr>
                      </m:sSubPr>
                      <m:e>
                        <m:acc>
                          <m:accPr>
                            <m:chr m:val="̃"/>
                            <m:ctrlPr>
                              <a:rPr lang="it-IT" sz="1600" b="1" i="1" smtClean="0">
                                <a:latin typeface="Cambria Math" panose="02040503050406030204" pitchFamily="18" charset="0"/>
                                <a:cs typeface="Helvetica" panose="020B0604020202020204" pitchFamily="34" charset="0"/>
                              </a:rPr>
                            </m:ctrlPr>
                          </m:accPr>
                          <m:e>
                            <m:r>
                              <a:rPr lang="it-IT" sz="1600" b="1" i="1" smtClean="0">
                                <a:latin typeface="Cambria Math" panose="02040503050406030204" pitchFamily="18" charset="0"/>
                                <a:cs typeface="Helvetica" panose="020B0604020202020204" pitchFamily="34" charset="0"/>
                              </a:rPr>
                              <m:t>𝒙</m:t>
                            </m:r>
                          </m:e>
                        </m:acc>
                      </m:e>
                      <m:sub>
                        <m:r>
                          <a:rPr lang="it-IT" sz="1600" b="1" i="1" smtClean="0">
                            <a:latin typeface="Cambria Math" panose="02040503050406030204" pitchFamily="18" charset="0"/>
                            <a:cs typeface="Helvetica" panose="020B0604020202020204" pitchFamily="34" charset="0"/>
                          </a:rPr>
                          <m:t>𝒉</m:t>
                        </m:r>
                      </m:sub>
                    </m:sSub>
                  </m:oMath>
                </a14:m>
                <a:r>
                  <a:rPr lang="it-IT" sz="1600" dirty="0">
                    <a:latin typeface="Helvetica" panose="020B0604020202020204" pitchFamily="34" charset="0"/>
                    <a:cs typeface="Helvetica" panose="020B0604020202020204" pitchFamily="34" charset="0"/>
                  </a:rPr>
                  <a:t>. </a:t>
                </a:r>
              </a:p>
              <a:p>
                <a:r>
                  <a:rPr lang="it-IT" sz="1600" dirty="0">
                    <a:latin typeface="Helvetica" panose="020B0604020202020204" pitchFamily="34" charset="0"/>
                    <a:cs typeface="Helvetica" panose="020B0604020202020204" pitchFamily="34" charset="0"/>
                  </a:rPr>
                  <a:t>Si esegue poi una </a:t>
                </a:r>
                <a:r>
                  <a:rPr lang="it-IT" sz="1600" b="1" i="1" dirty="0">
                    <a:latin typeface="Helvetica" panose="020B0604020202020204" pitchFamily="34" charset="0"/>
                    <a:cs typeface="Helvetica" panose="020B0604020202020204" pitchFamily="34" charset="0"/>
                  </a:rPr>
                  <a:t>restrizione</a:t>
                </a:r>
                <a:r>
                  <a:rPr lang="it-IT" sz="1600" dirty="0">
                    <a:latin typeface="Helvetica" panose="020B0604020202020204" pitchFamily="34" charset="0"/>
                    <a:cs typeface="Helvetica" panose="020B0604020202020204" pitchFamily="34" charset="0"/>
                  </a:rPr>
                  <a:t>: si calcola il </a:t>
                </a:r>
                <a:r>
                  <a:rPr lang="it-IT" sz="1600" i="1" dirty="0">
                    <a:latin typeface="Helvetica" panose="020B0604020202020204" pitchFamily="34" charset="0"/>
                    <a:cs typeface="Helvetica" panose="020B0604020202020204" pitchFamily="34" charset="0"/>
                  </a:rPr>
                  <a:t>residuo</a:t>
                </a: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𝒓</m:t>
                        </m:r>
                      </m:e>
                      <m:sub>
                        <m:r>
                          <a:rPr lang="it-IT" sz="1600" b="1" i="1" smtClean="0">
                            <a:latin typeface="Cambria Math" panose="02040503050406030204" pitchFamily="18" charset="0"/>
                            <a:cs typeface="Helvetica" panose="020B0604020202020204" pitchFamily="34" charset="0"/>
                          </a:rPr>
                          <m:t>𝒉</m:t>
                        </m:r>
                      </m:sub>
                    </m:sSub>
                    <m:r>
                      <a:rPr lang="it-IT" sz="1600" b="1" i="1" smtClean="0">
                        <a:latin typeface="Cambria Math" panose="02040503050406030204" pitchFamily="18" charset="0"/>
                        <a:cs typeface="Helvetica" panose="020B0604020202020204" pitchFamily="34" charset="0"/>
                      </a:rPr>
                      <m:t>=</m:t>
                    </m:r>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𝒃</m:t>
                        </m:r>
                      </m:e>
                      <m:sub>
                        <m:r>
                          <a:rPr lang="it-IT" sz="1600" b="1" i="1" smtClean="0">
                            <a:latin typeface="Cambria Math" panose="02040503050406030204" pitchFamily="18" charset="0"/>
                            <a:cs typeface="Helvetica" panose="020B0604020202020204" pitchFamily="34" charset="0"/>
                          </a:rPr>
                          <m:t>𝒉</m:t>
                        </m:r>
                      </m:sub>
                    </m:sSub>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𝑨</m:t>
                    </m:r>
                    <m:sSub>
                      <m:sSubPr>
                        <m:ctrlPr>
                          <a:rPr lang="it-IT" sz="1600" b="1" i="1" smtClean="0">
                            <a:latin typeface="Cambria Math" panose="02040503050406030204" pitchFamily="18" charset="0"/>
                            <a:cs typeface="Helvetica" panose="020B0604020202020204" pitchFamily="34" charset="0"/>
                          </a:rPr>
                        </m:ctrlPr>
                      </m:sSubPr>
                      <m:e>
                        <m:acc>
                          <m:accPr>
                            <m:chr m:val="̃"/>
                            <m:ctrlPr>
                              <a:rPr lang="it-IT" sz="1600" b="1" i="1" smtClean="0">
                                <a:latin typeface="Cambria Math" panose="02040503050406030204" pitchFamily="18" charset="0"/>
                                <a:cs typeface="Helvetica" panose="020B0604020202020204" pitchFamily="34" charset="0"/>
                              </a:rPr>
                            </m:ctrlPr>
                          </m:accPr>
                          <m:e>
                            <m:r>
                              <a:rPr lang="it-IT" sz="1600" b="1" i="1" smtClean="0">
                                <a:latin typeface="Cambria Math" panose="02040503050406030204" pitchFamily="18" charset="0"/>
                                <a:cs typeface="Helvetica" panose="020B0604020202020204" pitchFamily="34" charset="0"/>
                              </a:rPr>
                              <m:t>𝒙</m:t>
                            </m:r>
                          </m:e>
                        </m:acc>
                      </m:e>
                      <m:sub>
                        <m:r>
                          <a:rPr lang="it-IT" sz="1600" b="1" i="1" smtClean="0">
                            <a:latin typeface="Cambria Math" panose="02040503050406030204" pitchFamily="18" charset="0"/>
                            <a:cs typeface="Helvetica" panose="020B0604020202020204" pitchFamily="34" charset="0"/>
                          </a:rPr>
                          <m:t>𝒉</m:t>
                        </m:r>
                      </m:sub>
                    </m:sSub>
                  </m:oMath>
                </a14:m>
                <a:r>
                  <a:rPr lang="it-IT" sz="1600" dirty="0">
                    <a:latin typeface="Helvetica" panose="020B0604020202020204" pitchFamily="34" charset="0"/>
                    <a:cs typeface="Helvetica" panose="020B0604020202020204" pitchFamily="34" charset="0"/>
                  </a:rPr>
                  <a:t> e lo si proietta sulla </a:t>
                </a:r>
                <a:r>
                  <a:rPr lang="it-IT" sz="1600" i="1" dirty="0">
                    <a:latin typeface="Helvetica" panose="020B0604020202020204" pitchFamily="34" charset="0"/>
                    <a:cs typeface="Helvetica" panose="020B0604020202020204" pitchFamily="34" charset="0"/>
                  </a:rPr>
                  <a:t>griglia </a:t>
                </a:r>
                <a:r>
                  <a:rPr lang="it-IT" sz="1600" i="1"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m:rPr>
                            <m:nor/>
                          </m:rPr>
                          <a:rPr lang="it-IT" sz="1600" dirty="0">
                            <a:latin typeface="Helvetica" panose="020B0604020202020204" pitchFamily="34" charset="0"/>
                            <a:cs typeface="Helvetica" panose="020B0604020202020204" pitchFamily="34" charset="0"/>
                          </a:rPr>
                          <m:t>Ω</m:t>
                        </m:r>
                      </m:e>
                      <m:sup>
                        <m:r>
                          <a:rPr lang="it-IT" sz="1600" b="0" i="1" smtClean="0">
                            <a:latin typeface="Cambria Math" panose="02040503050406030204" pitchFamily="18" charset="0"/>
                            <a:cs typeface="Helvetica" panose="020B0604020202020204" pitchFamily="34" charset="0"/>
                          </a:rPr>
                          <m:t>2</m:t>
                        </m:r>
                        <m:r>
                          <a:rPr lang="it-IT" sz="1600" b="0" i="1" smtClean="0">
                            <a:latin typeface="Cambria Math" panose="02040503050406030204" pitchFamily="18" charset="0"/>
                            <a:cs typeface="Helvetica" panose="020B0604020202020204" pitchFamily="34" charset="0"/>
                          </a:rPr>
                          <m:t>h</m:t>
                        </m:r>
                      </m:sup>
                    </m:sSup>
                  </m:oMath>
                </a14:m>
                <a:r>
                  <a:rPr lang="it-IT" sz="1600" dirty="0">
                    <a:latin typeface="Helvetica" panose="020B0604020202020204" pitchFamily="34" charset="0"/>
                    <a:cs typeface="Helvetica" panose="020B0604020202020204" pitchFamily="34" charset="0"/>
                  </a:rPr>
                  <a:t> ottenendo </a:t>
                </a:r>
                <a14:m>
                  <m:oMath xmlns:m="http://schemas.openxmlformats.org/officeDocument/2006/math">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𝒓</m:t>
                        </m:r>
                      </m:e>
                      <m:sub>
                        <m:r>
                          <a:rPr lang="it-IT" sz="1600" b="1" i="1" smtClean="0">
                            <a:latin typeface="Cambria Math" panose="02040503050406030204" pitchFamily="18" charset="0"/>
                            <a:cs typeface="Helvetica" panose="020B0604020202020204" pitchFamily="34" charset="0"/>
                          </a:rPr>
                          <m:t>𝟐</m:t>
                        </m:r>
                        <m:r>
                          <a:rPr lang="it-IT" sz="1600" b="1" i="1" smtClean="0">
                            <a:latin typeface="Cambria Math" panose="02040503050406030204" pitchFamily="18" charset="0"/>
                            <a:cs typeface="Helvetica" panose="020B0604020202020204" pitchFamily="34" charset="0"/>
                          </a:rPr>
                          <m:t>𝒉</m:t>
                        </m:r>
                      </m:sub>
                    </m:sSub>
                    <m:r>
                      <a:rPr lang="it-IT" sz="1600" b="1" i="1" smtClean="0">
                        <a:latin typeface="Cambria Math" panose="02040503050406030204" pitchFamily="18" charset="0"/>
                        <a:cs typeface="Helvetica" panose="020B0604020202020204" pitchFamily="34" charset="0"/>
                      </a:rPr>
                      <m:t>=</m:t>
                    </m:r>
                    <m:sSubSup>
                      <m:sSubSupPr>
                        <m:ctrlPr>
                          <a:rPr lang="it-IT" sz="1600" b="1" i="1" smtClean="0">
                            <a:latin typeface="Cambria Math" panose="02040503050406030204" pitchFamily="18" charset="0"/>
                            <a:cs typeface="Helvetica" panose="020B0604020202020204" pitchFamily="34" charset="0"/>
                          </a:rPr>
                        </m:ctrlPr>
                      </m:sSubSupPr>
                      <m:e>
                        <m:r>
                          <a:rPr lang="it-IT" sz="1600" b="1" i="1" smtClean="0">
                            <a:latin typeface="Cambria Math" panose="02040503050406030204" pitchFamily="18" charset="0"/>
                            <a:cs typeface="Helvetica" panose="020B0604020202020204" pitchFamily="34" charset="0"/>
                          </a:rPr>
                          <m:t>𝑰</m:t>
                        </m:r>
                      </m:e>
                      <m:sub>
                        <m:r>
                          <a:rPr lang="it-IT" sz="1600" b="1" i="1" smtClean="0">
                            <a:latin typeface="Cambria Math" panose="02040503050406030204" pitchFamily="18" charset="0"/>
                            <a:cs typeface="Helvetica" panose="020B0604020202020204" pitchFamily="34" charset="0"/>
                          </a:rPr>
                          <m:t>𝒉</m:t>
                        </m:r>
                      </m:sub>
                      <m:sup>
                        <m:r>
                          <a:rPr lang="it-IT" sz="1600" b="1" i="1" smtClean="0">
                            <a:latin typeface="Cambria Math" panose="02040503050406030204" pitchFamily="18" charset="0"/>
                            <a:cs typeface="Helvetica" panose="020B0604020202020204" pitchFamily="34" charset="0"/>
                          </a:rPr>
                          <m:t>𝟐</m:t>
                        </m:r>
                        <m:r>
                          <a:rPr lang="it-IT" sz="1600" b="1" i="1" smtClean="0">
                            <a:latin typeface="Cambria Math" panose="02040503050406030204" pitchFamily="18" charset="0"/>
                            <a:cs typeface="Helvetica" panose="020B0604020202020204" pitchFamily="34" charset="0"/>
                          </a:rPr>
                          <m:t>𝒉</m:t>
                        </m:r>
                      </m:sup>
                    </m:sSubSup>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𝒓</m:t>
                        </m:r>
                      </m:e>
                      <m:sub>
                        <m:r>
                          <a:rPr lang="it-IT" sz="1600" b="1" i="1" smtClean="0">
                            <a:latin typeface="Cambria Math" panose="02040503050406030204" pitchFamily="18" charset="0"/>
                            <a:cs typeface="Helvetica" panose="020B0604020202020204" pitchFamily="34" charset="0"/>
                          </a:rPr>
                          <m:t>𝒉</m:t>
                        </m:r>
                      </m:sub>
                    </m:sSub>
                  </m:oMath>
                </a14:m>
                <a:r>
                  <a:rPr lang="it-IT" sz="1600" dirty="0">
                    <a:latin typeface="Helvetica" panose="020B0604020202020204" pitchFamily="34" charset="0"/>
                    <a:cs typeface="Helvetica" panose="020B0604020202020204" pitchFamily="34" charset="0"/>
                  </a:rPr>
                  <a:t>, dove </a:t>
                </a:r>
                <a14:m>
                  <m:oMath xmlns:m="http://schemas.openxmlformats.org/officeDocument/2006/math">
                    <m:sSubSup>
                      <m:sSubSupPr>
                        <m:ctrlPr>
                          <a:rPr lang="it-IT" sz="1600" b="1" i="1">
                            <a:latin typeface="Cambria Math" panose="02040503050406030204" pitchFamily="18" charset="0"/>
                            <a:cs typeface="Helvetica" panose="020B0604020202020204" pitchFamily="34" charset="0"/>
                          </a:rPr>
                        </m:ctrlPr>
                      </m:sSubSupPr>
                      <m:e>
                        <m:r>
                          <a:rPr lang="it-IT" sz="1600" b="1" i="1">
                            <a:latin typeface="Cambria Math" panose="02040503050406030204" pitchFamily="18" charset="0"/>
                            <a:cs typeface="Helvetica" panose="020B0604020202020204" pitchFamily="34" charset="0"/>
                          </a:rPr>
                          <m:t>𝑰</m:t>
                        </m:r>
                      </m:e>
                      <m:sub>
                        <m:r>
                          <a:rPr lang="it-IT" sz="1600" b="1" i="1">
                            <a:latin typeface="Cambria Math" panose="02040503050406030204" pitchFamily="18" charset="0"/>
                            <a:cs typeface="Helvetica" panose="020B0604020202020204" pitchFamily="34" charset="0"/>
                          </a:rPr>
                          <m:t>𝒉</m:t>
                        </m:r>
                      </m:sub>
                      <m:sup>
                        <m:r>
                          <a:rPr lang="it-IT" sz="1600" b="1" i="1">
                            <a:latin typeface="Cambria Math" panose="02040503050406030204" pitchFamily="18" charset="0"/>
                            <a:cs typeface="Helvetica" panose="020B0604020202020204" pitchFamily="34" charset="0"/>
                          </a:rPr>
                          <m:t>𝟐</m:t>
                        </m:r>
                        <m:r>
                          <a:rPr lang="it-IT" sz="1600" b="1" i="1">
                            <a:latin typeface="Cambria Math" panose="02040503050406030204" pitchFamily="18" charset="0"/>
                            <a:cs typeface="Helvetica" panose="020B0604020202020204" pitchFamily="34" charset="0"/>
                          </a:rPr>
                          <m:t>𝒉</m:t>
                        </m:r>
                      </m:sup>
                    </m:sSubSup>
                  </m:oMath>
                </a14:m>
                <a:r>
                  <a:rPr lang="it-IT" sz="1600" dirty="0">
                    <a:latin typeface="Helvetica" panose="020B0604020202020204" pitchFamily="34" charset="0"/>
                    <a:cs typeface="Helvetica" panose="020B0604020202020204" pitchFamily="34" charset="0"/>
                  </a:rPr>
                  <a:t> è l’</a:t>
                </a:r>
                <a:r>
                  <a:rPr lang="it-IT" sz="1600" b="1" i="1" dirty="0">
                    <a:latin typeface="Helvetica" panose="020B0604020202020204" pitchFamily="34" charset="0"/>
                    <a:cs typeface="Helvetica" panose="020B0604020202020204" pitchFamily="34" charset="0"/>
                  </a:rPr>
                  <a:t>operatore di restrizione</a:t>
                </a:r>
                <a:r>
                  <a:rPr lang="it-IT" sz="1600" dirty="0">
                    <a:latin typeface="Helvetica" panose="020B0604020202020204" pitchFamily="34" charset="0"/>
                    <a:cs typeface="Helvetica" panose="020B0604020202020204" pitchFamily="34" charset="0"/>
                  </a:rPr>
                  <a:t>.</a:t>
                </a:r>
              </a:p>
              <a:p>
                <a:r>
                  <a:rPr lang="it-IT" sz="1600" dirty="0">
                    <a:latin typeface="Helvetica" panose="020B0604020202020204" pitchFamily="34" charset="0"/>
                    <a:cs typeface="Helvetica" panose="020B0604020202020204" pitchFamily="34" charset="0"/>
                  </a:rPr>
                  <a:t>Una volta passati allo spazio coarse, si esegue un </a:t>
                </a:r>
                <a:r>
                  <a:rPr lang="it-IT" sz="1600" b="1" i="1" dirty="0">
                    <a:latin typeface="Helvetica" panose="020B0604020202020204" pitchFamily="34" charset="0"/>
                    <a:cs typeface="Helvetica" panose="020B0604020202020204" pitchFamily="34" charset="0"/>
                  </a:rPr>
                  <a:t>rilassamento</a:t>
                </a:r>
                <a:r>
                  <a:rPr lang="it-IT" sz="1600" dirty="0">
                    <a:latin typeface="Helvetica" panose="020B0604020202020204" pitchFamily="34" charset="0"/>
                    <a:cs typeface="Helvetica" panose="020B0604020202020204" pitchFamily="34" charset="0"/>
                  </a:rPr>
                  <a:t> sul sistema </a:t>
                </a:r>
                <a14:m>
                  <m:oMath xmlns:m="http://schemas.openxmlformats.org/officeDocument/2006/math">
                    <m:sSub>
                      <m:sSubPr>
                        <m:ctrlPr>
                          <a:rPr lang="it-IT" sz="1600" b="1" i="1">
                            <a:latin typeface="Cambria Math" panose="02040503050406030204" pitchFamily="18" charset="0"/>
                            <a:cs typeface="Helvetica" panose="020B0604020202020204" pitchFamily="34" charset="0"/>
                          </a:rPr>
                        </m:ctrlPr>
                      </m:sSubPr>
                      <m:e>
                        <m:r>
                          <a:rPr lang="it-IT" sz="1600" b="1" i="1">
                            <a:latin typeface="Cambria Math" panose="02040503050406030204" pitchFamily="18" charset="0"/>
                            <a:cs typeface="Helvetica" panose="020B0604020202020204" pitchFamily="34" charset="0"/>
                          </a:rPr>
                          <m:t>𝑨</m:t>
                        </m:r>
                      </m:e>
                      <m:sub>
                        <m:r>
                          <a:rPr lang="it-IT" sz="1600" b="1" i="1" smtClean="0">
                            <a:latin typeface="Cambria Math" panose="02040503050406030204" pitchFamily="18" charset="0"/>
                            <a:cs typeface="Helvetica" panose="020B0604020202020204" pitchFamily="34" charset="0"/>
                          </a:rPr>
                          <m:t>𝟐</m:t>
                        </m:r>
                        <m:r>
                          <a:rPr lang="it-IT" sz="1600" b="1" i="1">
                            <a:latin typeface="Cambria Math" panose="02040503050406030204" pitchFamily="18" charset="0"/>
                            <a:cs typeface="Helvetica" panose="020B0604020202020204" pitchFamily="34" charset="0"/>
                          </a:rPr>
                          <m:t>𝒉</m:t>
                        </m:r>
                      </m:sub>
                    </m:sSub>
                    <m:sSub>
                      <m:sSubPr>
                        <m:ctrlPr>
                          <a:rPr lang="it-IT" sz="1600" b="1" i="1">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𝒆</m:t>
                        </m:r>
                      </m:e>
                      <m:sub>
                        <m:r>
                          <a:rPr lang="it-IT" sz="1600" b="1" i="1" smtClean="0">
                            <a:latin typeface="Cambria Math" panose="02040503050406030204" pitchFamily="18" charset="0"/>
                            <a:cs typeface="Helvetica" panose="020B0604020202020204" pitchFamily="34" charset="0"/>
                          </a:rPr>
                          <m:t>𝟐</m:t>
                        </m:r>
                        <m:r>
                          <a:rPr lang="it-IT" sz="1600" b="1" i="1">
                            <a:latin typeface="Cambria Math" panose="02040503050406030204" pitchFamily="18" charset="0"/>
                            <a:cs typeface="Helvetica" panose="020B0604020202020204" pitchFamily="34" charset="0"/>
                          </a:rPr>
                          <m:t>𝒉</m:t>
                        </m:r>
                      </m:sub>
                    </m:sSub>
                    <m:r>
                      <a:rPr lang="it-IT" sz="1600" b="1" i="1">
                        <a:latin typeface="Cambria Math" panose="02040503050406030204" pitchFamily="18" charset="0"/>
                        <a:cs typeface="Helvetica" panose="020B0604020202020204" pitchFamily="34" charset="0"/>
                      </a:rPr>
                      <m:t>=</m:t>
                    </m:r>
                    <m:sSub>
                      <m:sSubPr>
                        <m:ctrlPr>
                          <a:rPr lang="it-IT" sz="1600" b="1" i="1">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𝒓</m:t>
                        </m:r>
                      </m:e>
                      <m:sub>
                        <m:r>
                          <a:rPr lang="it-IT" sz="1600" b="1" i="1" smtClean="0">
                            <a:latin typeface="Cambria Math" panose="02040503050406030204" pitchFamily="18" charset="0"/>
                            <a:cs typeface="Helvetica" panose="020B0604020202020204" pitchFamily="34" charset="0"/>
                          </a:rPr>
                          <m:t>𝟐</m:t>
                        </m:r>
                        <m:r>
                          <a:rPr lang="it-IT" sz="1600" b="1" i="1">
                            <a:latin typeface="Cambria Math" panose="02040503050406030204" pitchFamily="18" charset="0"/>
                            <a:cs typeface="Helvetica" panose="020B0604020202020204" pitchFamily="34" charset="0"/>
                          </a:rPr>
                          <m:t>𝒉</m:t>
                        </m:r>
                      </m:sub>
                    </m:sSub>
                  </m:oMath>
                </a14:m>
                <a:r>
                  <a:rPr lang="it-IT" sz="1600" dirty="0">
                    <a:latin typeface="Helvetica" panose="020B0604020202020204" pitchFamily="34" charset="0"/>
                    <a:cs typeface="Helvetica" panose="020B0604020202020204" pitchFamily="34" charset="0"/>
                  </a:rPr>
                  <a:t>, sulla griglia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m:rPr>
                            <m:nor/>
                          </m:rPr>
                          <a:rPr lang="it-IT" sz="1600" dirty="0">
                            <a:latin typeface="Helvetica" panose="020B0604020202020204" pitchFamily="34" charset="0"/>
                            <a:cs typeface="Helvetica" panose="020B0604020202020204" pitchFamily="34" charset="0"/>
                          </a:rPr>
                          <m:t>Ω</m:t>
                        </m:r>
                      </m:e>
                      <m:sup>
                        <m:r>
                          <a:rPr lang="it-IT" sz="1600" b="0" i="1" smtClean="0">
                            <a:latin typeface="Cambria Math" panose="02040503050406030204" pitchFamily="18" charset="0"/>
                            <a:cs typeface="Helvetica" panose="020B0604020202020204" pitchFamily="34" charset="0"/>
                          </a:rPr>
                          <m:t>2</m:t>
                        </m:r>
                        <m:r>
                          <a:rPr lang="it-IT" sz="1600" b="0" i="1" smtClean="0">
                            <a:latin typeface="Cambria Math" panose="02040503050406030204" pitchFamily="18" charset="0"/>
                            <a:cs typeface="Helvetica" panose="020B0604020202020204" pitchFamily="34" charset="0"/>
                          </a:rPr>
                          <m:t>h</m:t>
                        </m:r>
                      </m:sup>
                    </m:sSup>
                  </m:oMath>
                </a14:m>
                <a:r>
                  <a:rPr lang="it-IT" sz="1600" dirty="0">
                    <a:latin typeface="Helvetica" panose="020B0604020202020204" pitchFamily="34" charset="0"/>
                    <a:cs typeface="Helvetica" panose="020B0604020202020204" pitchFamily="34" charset="0"/>
                  </a:rPr>
                  <a:t>, per ottenere un’approssimazione dell’errore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acc>
                          <m:accPr>
                            <m:chr m:val="̃"/>
                            <m:ctrlPr>
                              <a:rPr lang="it-IT" sz="1600" i="1" smtClean="0">
                                <a:latin typeface="Cambria Math" panose="02040503050406030204" pitchFamily="18" charset="0"/>
                                <a:cs typeface="Helvetica" panose="020B0604020202020204" pitchFamily="34" charset="0"/>
                              </a:rPr>
                            </m:ctrlPr>
                          </m:accPr>
                          <m:e>
                            <m:r>
                              <a:rPr lang="it-IT" sz="1600" b="0" i="1" smtClean="0">
                                <a:latin typeface="Cambria Math" panose="02040503050406030204" pitchFamily="18" charset="0"/>
                                <a:cs typeface="Helvetica" panose="020B0604020202020204" pitchFamily="34" charset="0"/>
                              </a:rPr>
                              <m:t>𝑒</m:t>
                            </m:r>
                          </m:e>
                        </m:acc>
                      </m:e>
                      <m:sub>
                        <m:r>
                          <a:rPr lang="it-IT" sz="1600" b="0" i="1" smtClean="0">
                            <a:latin typeface="Cambria Math" panose="02040503050406030204" pitchFamily="18" charset="0"/>
                            <a:cs typeface="Helvetica" panose="020B0604020202020204" pitchFamily="34" charset="0"/>
                          </a:rPr>
                          <m:t>2</m:t>
                        </m:r>
                        <m:r>
                          <a:rPr lang="it-IT" sz="1600" b="0" i="1" smtClean="0">
                            <a:latin typeface="Cambria Math" panose="02040503050406030204" pitchFamily="18" charset="0"/>
                            <a:cs typeface="Helvetica" panose="020B0604020202020204" pitchFamily="34" charset="0"/>
                          </a:rPr>
                          <m:t>h</m:t>
                        </m:r>
                      </m:sub>
                    </m:sSub>
                  </m:oMath>
                </a14:m>
                <a:r>
                  <a:rPr lang="it-IT" sz="1600" dirty="0">
                    <a:latin typeface="Helvetica" panose="020B0604020202020204" pitchFamily="34" charset="0"/>
                    <a:cs typeface="Helvetica" panose="020B0604020202020204" pitchFamily="34" charset="0"/>
                  </a:rPr>
                  <a:t> e, tramite un </a:t>
                </a:r>
                <a:r>
                  <a:rPr lang="it-IT" sz="1600" b="1" i="1" dirty="0">
                    <a:latin typeface="Helvetica" panose="020B0604020202020204" pitchFamily="34" charset="0"/>
                    <a:cs typeface="Helvetica" panose="020B0604020202020204" pitchFamily="34" charset="0"/>
                  </a:rPr>
                  <a:t>operatore di interpolazione </a:t>
                </a:r>
                <a14:m>
                  <m:oMath xmlns:m="http://schemas.openxmlformats.org/officeDocument/2006/math">
                    <m:sSubSup>
                      <m:sSubSupPr>
                        <m:ctrlPr>
                          <a:rPr lang="it-IT" sz="1600" b="1" i="1" smtClean="0">
                            <a:latin typeface="Cambria Math" panose="02040503050406030204" pitchFamily="18" charset="0"/>
                            <a:cs typeface="Helvetica" panose="020B0604020202020204" pitchFamily="34" charset="0"/>
                          </a:rPr>
                        </m:ctrlPr>
                      </m:sSubSupPr>
                      <m:e>
                        <m:r>
                          <a:rPr lang="it-IT" sz="1600" b="1" i="1" smtClean="0">
                            <a:latin typeface="Cambria Math" panose="02040503050406030204" pitchFamily="18" charset="0"/>
                            <a:cs typeface="Helvetica" panose="020B0604020202020204" pitchFamily="34" charset="0"/>
                          </a:rPr>
                          <m:t>𝑰</m:t>
                        </m:r>
                      </m:e>
                      <m:sub>
                        <m:r>
                          <a:rPr lang="it-IT" sz="1600" b="1" i="1" smtClean="0">
                            <a:latin typeface="Cambria Math" panose="02040503050406030204" pitchFamily="18" charset="0"/>
                            <a:cs typeface="Helvetica" panose="020B0604020202020204" pitchFamily="34" charset="0"/>
                          </a:rPr>
                          <m:t>𝟐</m:t>
                        </m:r>
                        <m:r>
                          <a:rPr lang="it-IT" sz="1600" b="1" i="1" smtClean="0">
                            <a:latin typeface="Cambria Math" panose="02040503050406030204" pitchFamily="18" charset="0"/>
                            <a:cs typeface="Helvetica" panose="020B0604020202020204" pitchFamily="34" charset="0"/>
                          </a:rPr>
                          <m:t>𝒉</m:t>
                        </m:r>
                      </m:sub>
                      <m:sup>
                        <m:r>
                          <a:rPr lang="it-IT" sz="1600" b="1" i="1" smtClean="0">
                            <a:latin typeface="Cambria Math" panose="02040503050406030204" pitchFamily="18" charset="0"/>
                            <a:cs typeface="Helvetica" panose="020B0604020202020204" pitchFamily="34" charset="0"/>
                          </a:rPr>
                          <m:t>𝒉</m:t>
                        </m:r>
                      </m:sup>
                    </m:sSubSup>
                  </m:oMath>
                </a14:m>
                <a:r>
                  <a:rPr lang="it-IT" sz="1600" dirty="0">
                    <a:latin typeface="Helvetica" panose="020B0604020202020204" pitchFamily="34" charset="0"/>
                    <a:cs typeface="Helvetica" panose="020B0604020202020204" pitchFamily="34" charset="0"/>
                  </a:rPr>
                  <a:t>,</a:t>
                </a:r>
                <a:r>
                  <a:rPr lang="it-IT" sz="1600" b="1"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si ritorna allo spazio fine calcolando l’errore </a:t>
                </a:r>
                <a14:m>
                  <m:oMath xmlns:m="http://schemas.openxmlformats.org/officeDocument/2006/math">
                    <m:sSub>
                      <m:sSubPr>
                        <m:ctrlPr>
                          <a:rPr lang="it-IT" sz="1600" b="1" i="1" smtClean="0">
                            <a:latin typeface="Cambria Math" panose="02040503050406030204" pitchFamily="18" charset="0"/>
                            <a:cs typeface="Helvetica" panose="020B0604020202020204" pitchFamily="34" charset="0"/>
                          </a:rPr>
                        </m:ctrlPr>
                      </m:sSubPr>
                      <m:e>
                        <m:acc>
                          <m:accPr>
                            <m:chr m:val="̃"/>
                            <m:ctrlPr>
                              <a:rPr lang="it-IT" sz="1600" b="1" i="1" smtClean="0">
                                <a:latin typeface="Cambria Math" panose="02040503050406030204" pitchFamily="18" charset="0"/>
                                <a:cs typeface="Helvetica" panose="020B0604020202020204" pitchFamily="34" charset="0"/>
                              </a:rPr>
                            </m:ctrlPr>
                          </m:accPr>
                          <m:e>
                            <m:r>
                              <a:rPr lang="it-IT" sz="1600" b="1" i="1" smtClean="0">
                                <a:latin typeface="Cambria Math" panose="02040503050406030204" pitchFamily="18" charset="0"/>
                                <a:cs typeface="Helvetica" panose="020B0604020202020204" pitchFamily="34" charset="0"/>
                              </a:rPr>
                              <m:t>𝒆</m:t>
                            </m:r>
                          </m:e>
                        </m:acc>
                      </m:e>
                      <m:sub>
                        <m:r>
                          <a:rPr lang="it-IT" sz="1600" b="1" i="1" smtClean="0">
                            <a:latin typeface="Cambria Math" panose="02040503050406030204" pitchFamily="18" charset="0"/>
                            <a:cs typeface="Helvetica" panose="020B0604020202020204" pitchFamily="34" charset="0"/>
                          </a:rPr>
                          <m:t>𝒉</m:t>
                        </m:r>
                      </m:sub>
                    </m:sSub>
                    <m:r>
                      <a:rPr lang="it-IT" sz="1600" b="1" i="1" smtClean="0">
                        <a:latin typeface="Cambria Math" panose="02040503050406030204" pitchFamily="18" charset="0"/>
                        <a:cs typeface="Helvetica" panose="020B0604020202020204" pitchFamily="34" charset="0"/>
                      </a:rPr>
                      <m:t>=</m:t>
                    </m:r>
                    <m:sSubSup>
                      <m:sSubSupPr>
                        <m:ctrlPr>
                          <a:rPr lang="it-IT" sz="1600" b="1" i="1">
                            <a:latin typeface="Cambria Math" panose="02040503050406030204" pitchFamily="18" charset="0"/>
                            <a:cs typeface="Helvetica" panose="020B0604020202020204" pitchFamily="34" charset="0"/>
                          </a:rPr>
                        </m:ctrlPr>
                      </m:sSubSupPr>
                      <m:e>
                        <m:r>
                          <a:rPr lang="it-IT" sz="1600" b="1" i="1">
                            <a:latin typeface="Cambria Math" panose="02040503050406030204" pitchFamily="18" charset="0"/>
                            <a:cs typeface="Helvetica" panose="020B0604020202020204" pitchFamily="34" charset="0"/>
                          </a:rPr>
                          <m:t>𝑰</m:t>
                        </m:r>
                      </m:e>
                      <m:sub>
                        <m:r>
                          <a:rPr lang="it-IT" sz="1600" b="1" i="1">
                            <a:latin typeface="Cambria Math" panose="02040503050406030204" pitchFamily="18" charset="0"/>
                            <a:cs typeface="Helvetica" panose="020B0604020202020204" pitchFamily="34" charset="0"/>
                          </a:rPr>
                          <m:t>𝟐</m:t>
                        </m:r>
                        <m:r>
                          <a:rPr lang="it-IT" sz="1600" b="1" i="1">
                            <a:latin typeface="Cambria Math" panose="02040503050406030204" pitchFamily="18" charset="0"/>
                            <a:cs typeface="Helvetica" panose="020B0604020202020204" pitchFamily="34" charset="0"/>
                          </a:rPr>
                          <m:t>𝒉</m:t>
                        </m:r>
                      </m:sub>
                      <m:sup>
                        <m:r>
                          <a:rPr lang="it-IT" sz="1600" b="1" i="1">
                            <a:latin typeface="Cambria Math" panose="02040503050406030204" pitchFamily="18" charset="0"/>
                            <a:cs typeface="Helvetica" panose="020B0604020202020204" pitchFamily="34" charset="0"/>
                          </a:rPr>
                          <m:t>𝒉</m:t>
                        </m:r>
                      </m:sup>
                    </m:sSubSup>
                    <m:sSub>
                      <m:sSubPr>
                        <m:ctrlPr>
                          <a:rPr lang="it-IT" sz="1600" b="1" i="1">
                            <a:latin typeface="Cambria Math" panose="02040503050406030204" pitchFamily="18" charset="0"/>
                            <a:cs typeface="Helvetica" panose="020B0604020202020204" pitchFamily="34" charset="0"/>
                          </a:rPr>
                        </m:ctrlPr>
                      </m:sSubPr>
                      <m:e>
                        <m:acc>
                          <m:accPr>
                            <m:chr m:val="̃"/>
                            <m:ctrlPr>
                              <a:rPr lang="it-IT" sz="1600" b="1" i="1">
                                <a:latin typeface="Cambria Math" panose="02040503050406030204" pitchFamily="18" charset="0"/>
                                <a:cs typeface="Helvetica" panose="020B0604020202020204" pitchFamily="34" charset="0"/>
                              </a:rPr>
                            </m:ctrlPr>
                          </m:accPr>
                          <m:e>
                            <m:r>
                              <a:rPr lang="it-IT" sz="1600" b="1" i="1">
                                <a:latin typeface="Cambria Math" panose="02040503050406030204" pitchFamily="18" charset="0"/>
                                <a:cs typeface="Helvetica" panose="020B0604020202020204" pitchFamily="34" charset="0"/>
                              </a:rPr>
                              <m:t>𝒆</m:t>
                            </m:r>
                          </m:e>
                        </m:acc>
                      </m:e>
                      <m:sub>
                        <m:r>
                          <a:rPr lang="it-IT" sz="1600" b="1" i="1">
                            <a:latin typeface="Cambria Math" panose="02040503050406030204" pitchFamily="18" charset="0"/>
                            <a:cs typeface="Helvetica" panose="020B0604020202020204" pitchFamily="34" charset="0"/>
                          </a:rPr>
                          <m:t>𝟐</m:t>
                        </m:r>
                        <m:r>
                          <a:rPr lang="it-IT" sz="1600" b="1" i="1">
                            <a:latin typeface="Cambria Math" panose="02040503050406030204" pitchFamily="18" charset="0"/>
                            <a:cs typeface="Helvetica" panose="020B0604020202020204" pitchFamily="34" charset="0"/>
                          </a:rPr>
                          <m:t>𝒉</m:t>
                        </m:r>
                      </m:sub>
                    </m:sSub>
                  </m:oMath>
                </a14:m>
                <a:r>
                  <a:rPr lang="it-IT" sz="1600" dirty="0">
                    <a:latin typeface="Helvetica" panose="020B0604020202020204" pitchFamily="34" charset="0"/>
                    <a:cs typeface="Helvetica" panose="020B0604020202020204" pitchFamily="34" charset="0"/>
                  </a:rPr>
                  <a:t>.</a:t>
                </a:r>
              </a:p>
            </p:txBody>
          </p:sp>
        </mc:Choice>
        <mc:Fallback xmlns="">
          <p:sp>
            <p:nvSpPr>
              <p:cNvPr id="10" name="CasellaDiTesto 9">
                <a:extLst>
                  <a:ext uri="{FF2B5EF4-FFF2-40B4-BE49-F238E27FC236}">
                    <a16:creationId xmlns:a16="http://schemas.microsoft.com/office/drawing/2014/main" id="{9A1615FB-B32A-4E66-ACA6-BE2FF39C701A}"/>
                  </a:ext>
                </a:extLst>
              </p:cNvPr>
              <p:cNvSpPr txBox="1">
                <a:spLocks noRot="1" noChangeAspect="1" noMove="1" noResize="1" noEditPoints="1" noAdjustHandles="1" noChangeArrowheads="1" noChangeShapeType="1" noTextEdit="1"/>
              </p:cNvSpPr>
              <p:nvPr/>
            </p:nvSpPr>
            <p:spPr>
              <a:xfrm>
                <a:off x="1013531" y="3509167"/>
                <a:ext cx="10164933" cy="1906484"/>
              </a:xfrm>
              <a:prstGeom prst="rect">
                <a:avLst/>
              </a:prstGeom>
              <a:blipFill>
                <a:blip r:embed="rId6"/>
                <a:stretch>
                  <a:fillRect l="-300" t="-641" b="-320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3C788A7-DE26-4A9A-B960-CF5FDF639374}"/>
                  </a:ext>
                </a:extLst>
              </p:cNvPr>
              <p:cNvSpPr txBox="1"/>
              <p:nvPr/>
            </p:nvSpPr>
            <p:spPr>
              <a:xfrm>
                <a:off x="1013531" y="3187823"/>
                <a:ext cx="101649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b="1" i="1" smtClean="0">
                          <a:latin typeface="Cambria Math" panose="02040503050406030204" pitchFamily="18" charset="0"/>
                          <a:cs typeface="Helvetica" panose="020B0604020202020204" pitchFamily="34" charset="0"/>
                        </a:rPr>
                        <m:t>𝑹𝑨𝑭𝑭𝑰𝑵𝑨𝑴𝑬𝑵𝑻𝑶</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𝑰𝑻𝑬𝑹𝑨𝑻𝑰𝑽𝑶</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𝑮𝑹𝑰𝑮𝑳𝑰𝑬</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𝑰𝑵𝑵𝑬𝑺𝑻𝑨𝑻𝑬</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𝑪𝑶𝑨𝑹𝑺𝑬</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𝑮𝑹𝑰𝑫</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𝑪𝑶𝑹𝑹𝑬𝑪𝑻𝑰𝑶𝑵</m:t>
                      </m:r>
                    </m:oMath>
                  </m:oMathPara>
                </a14:m>
                <a:endParaRPr lang="it-IT" sz="1600" b="1" i="1" dirty="0">
                  <a:latin typeface="Helvetica" panose="020B0604020202020204" pitchFamily="34" charset="0"/>
                  <a:cs typeface="Helvetica" panose="020B0604020202020204" pitchFamily="34" charset="0"/>
                </a:endParaRPr>
              </a:p>
            </p:txBody>
          </p:sp>
        </mc:Choice>
        <mc:Fallback xmlns="">
          <p:sp>
            <p:nvSpPr>
              <p:cNvPr id="11" name="CasellaDiTesto 10">
                <a:extLst>
                  <a:ext uri="{FF2B5EF4-FFF2-40B4-BE49-F238E27FC236}">
                    <a16:creationId xmlns:a16="http://schemas.microsoft.com/office/drawing/2014/main" id="{E3C788A7-DE26-4A9A-B960-CF5FDF639374}"/>
                  </a:ext>
                </a:extLst>
              </p:cNvPr>
              <p:cNvSpPr txBox="1">
                <a:spLocks noRot="1" noChangeAspect="1" noMove="1" noResize="1" noEditPoints="1" noAdjustHandles="1" noChangeArrowheads="1" noChangeShapeType="1" noTextEdit="1"/>
              </p:cNvSpPr>
              <p:nvPr/>
            </p:nvSpPr>
            <p:spPr>
              <a:xfrm>
                <a:off x="1013531" y="3187823"/>
                <a:ext cx="10164933" cy="338554"/>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C1DAD3B8-FE37-4B3F-BA36-095B05FD77B5}"/>
                  </a:ext>
                </a:extLst>
              </p:cNvPr>
              <p:cNvSpPr txBox="1"/>
              <p:nvPr/>
            </p:nvSpPr>
            <p:spPr>
              <a:xfrm>
                <a:off x="1013531" y="5415651"/>
                <a:ext cx="10164933" cy="1147622"/>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Quest’errore consente di correggere l’approssimazione ottenuta sulla griglia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m:rPr>
                            <m:nor/>
                          </m:rPr>
                          <a:rPr lang="it-IT" sz="1600" dirty="0">
                            <a:latin typeface="Helvetica" panose="020B0604020202020204" pitchFamily="34" charset="0"/>
                            <a:cs typeface="Helvetica" panose="020B0604020202020204" pitchFamily="34" charset="0"/>
                          </a:rPr>
                          <m:t>Ω</m:t>
                        </m:r>
                      </m:e>
                      <m:sup>
                        <m:r>
                          <a:rPr lang="it-IT" sz="1600" b="0" i="1" smtClean="0">
                            <a:latin typeface="Cambria Math" panose="02040503050406030204" pitchFamily="18" charset="0"/>
                            <a:cs typeface="Helvetica" panose="020B0604020202020204" pitchFamily="34" charset="0"/>
                          </a:rPr>
                          <m:t>h</m:t>
                        </m:r>
                      </m:sup>
                    </m:sSup>
                    <m:r>
                      <a:rPr lang="it-IT" sz="1600" b="0" i="1" smtClean="0">
                        <a:latin typeface="Cambria Math" panose="02040503050406030204" pitchFamily="18" charset="0"/>
                        <a:cs typeface="Helvetica" panose="020B0604020202020204" pitchFamily="34" charset="0"/>
                      </a:rPr>
                      <m:t>:</m:t>
                    </m:r>
                  </m:oMath>
                </a14:m>
                <a:endParaRPr lang="it-IT" sz="1600" b="0" dirty="0">
                  <a:latin typeface="Helvetica" panose="020B0604020202020204" pitchFamily="34" charset="0"/>
                  <a:cs typeface="Helvetica" panose="020B0604020202020204" pitchFamily="34" charset="0"/>
                </a:endParaRPr>
              </a:p>
              <a:p>
                <a:endParaRPr lang="it-IT" sz="1000" b="0" dirty="0">
                  <a:latin typeface="Helvetica" panose="020B0604020202020204" pitchFamily="34" charset="0"/>
                  <a:cs typeface="Helvetica"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it-IT" sz="1600" b="1" i="1">
                              <a:latin typeface="Cambria Math" panose="02040503050406030204" pitchFamily="18" charset="0"/>
                              <a:cs typeface="Helvetica" panose="020B0604020202020204" pitchFamily="34" charset="0"/>
                            </a:rPr>
                          </m:ctrlPr>
                        </m:sSubPr>
                        <m:e>
                          <m:acc>
                            <m:accPr>
                              <m:chr m:val="̃"/>
                              <m:ctrlPr>
                                <a:rPr lang="it-IT" sz="1600" b="1" i="1">
                                  <a:latin typeface="Cambria Math" panose="02040503050406030204" pitchFamily="18" charset="0"/>
                                  <a:cs typeface="Helvetica" panose="020B0604020202020204" pitchFamily="34" charset="0"/>
                                </a:rPr>
                              </m:ctrlPr>
                            </m:accPr>
                            <m:e>
                              <m:r>
                                <a:rPr lang="it-IT" sz="1600" b="1" i="1">
                                  <a:latin typeface="Cambria Math" panose="02040503050406030204" pitchFamily="18" charset="0"/>
                                  <a:cs typeface="Helvetica" panose="020B0604020202020204" pitchFamily="34" charset="0"/>
                                </a:rPr>
                                <m:t>𝒙</m:t>
                              </m:r>
                            </m:e>
                          </m:acc>
                        </m:e>
                        <m:sub>
                          <m:r>
                            <a:rPr lang="it-IT" sz="1600" b="1" i="1">
                              <a:latin typeface="Cambria Math" panose="02040503050406030204" pitchFamily="18" charset="0"/>
                              <a:cs typeface="Helvetica" panose="020B0604020202020204" pitchFamily="34" charset="0"/>
                            </a:rPr>
                            <m:t>𝒉</m:t>
                          </m:r>
                        </m:sub>
                      </m:sSub>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b="1" i="1">
                              <a:latin typeface="Cambria Math" panose="02040503050406030204" pitchFamily="18" charset="0"/>
                              <a:cs typeface="Helvetica" panose="020B0604020202020204" pitchFamily="34" charset="0"/>
                            </a:rPr>
                          </m:ctrlPr>
                        </m:sSubPr>
                        <m:e>
                          <m:acc>
                            <m:accPr>
                              <m:chr m:val="̃"/>
                              <m:ctrlPr>
                                <a:rPr lang="it-IT" sz="1600" b="1" i="1">
                                  <a:latin typeface="Cambria Math" panose="02040503050406030204" pitchFamily="18" charset="0"/>
                                  <a:cs typeface="Helvetica" panose="020B0604020202020204" pitchFamily="34" charset="0"/>
                                </a:rPr>
                              </m:ctrlPr>
                            </m:accPr>
                            <m:e>
                              <m:r>
                                <a:rPr lang="it-IT" sz="1600" b="1" i="1">
                                  <a:latin typeface="Cambria Math" panose="02040503050406030204" pitchFamily="18" charset="0"/>
                                  <a:cs typeface="Helvetica" panose="020B0604020202020204" pitchFamily="34" charset="0"/>
                                </a:rPr>
                                <m:t>𝒙</m:t>
                              </m:r>
                            </m:e>
                          </m:acc>
                        </m:e>
                        <m:sub>
                          <m:r>
                            <a:rPr lang="it-IT" sz="1600" b="1" i="1">
                              <a:latin typeface="Cambria Math" panose="02040503050406030204" pitchFamily="18" charset="0"/>
                              <a:cs typeface="Helvetica" panose="020B0604020202020204" pitchFamily="34" charset="0"/>
                            </a:rPr>
                            <m:t>𝒉</m:t>
                          </m:r>
                        </m:sub>
                      </m:sSub>
                      <m:r>
                        <a:rPr lang="it-IT" sz="1600" b="1" i="1" smtClean="0">
                          <a:latin typeface="Cambria Math" panose="02040503050406030204" pitchFamily="18" charset="0"/>
                          <a:cs typeface="Helvetica" panose="020B0604020202020204" pitchFamily="34" charset="0"/>
                        </a:rPr>
                        <m:t>+ </m:t>
                      </m:r>
                      <m:sSub>
                        <m:sSubPr>
                          <m:ctrlPr>
                            <a:rPr lang="it-IT" sz="1600" b="1" i="1" smtClean="0">
                              <a:latin typeface="Cambria Math" panose="02040503050406030204" pitchFamily="18" charset="0"/>
                              <a:cs typeface="Helvetica" panose="020B0604020202020204" pitchFamily="34" charset="0"/>
                            </a:rPr>
                          </m:ctrlPr>
                        </m:sSubPr>
                        <m:e>
                          <m:acc>
                            <m:accPr>
                              <m:chr m:val="̃"/>
                              <m:ctrlPr>
                                <a:rPr lang="it-IT" sz="1600" b="1" i="1" smtClean="0">
                                  <a:latin typeface="Cambria Math" panose="02040503050406030204" pitchFamily="18" charset="0"/>
                                  <a:cs typeface="Helvetica" panose="020B0604020202020204" pitchFamily="34" charset="0"/>
                                </a:rPr>
                              </m:ctrlPr>
                            </m:accPr>
                            <m:e>
                              <m:r>
                                <a:rPr lang="it-IT" sz="1600" b="1" i="1" smtClean="0">
                                  <a:latin typeface="Cambria Math" panose="02040503050406030204" pitchFamily="18" charset="0"/>
                                  <a:cs typeface="Helvetica" panose="020B0604020202020204" pitchFamily="34" charset="0"/>
                                </a:rPr>
                                <m:t>𝒆</m:t>
                              </m:r>
                            </m:e>
                          </m:acc>
                        </m:e>
                        <m:sub>
                          <m:r>
                            <a:rPr lang="it-IT" sz="1600" b="1" i="1" smtClean="0">
                              <a:latin typeface="Cambria Math" panose="02040503050406030204" pitchFamily="18" charset="0"/>
                              <a:cs typeface="Helvetica" panose="020B0604020202020204" pitchFamily="34" charset="0"/>
                            </a:rPr>
                            <m:t>𝒉</m:t>
                          </m:r>
                        </m:sub>
                      </m:sSub>
                    </m:oMath>
                  </m:oMathPara>
                </a14:m>
                <a:endParaRPr lang="it-IT" sz="1600" b="1" dirty="0">
                  <a:latin typeface="Helvetica" panose="020B0604020202020204" pitchFamily="34" charset="0"/>
                  <a:cs typeface="Helvetica" panose="020B0604020202020204" pitchFamily="34" charset="0"/>
                </a:endParaRPr>
              </a:p>
              <a:p>
                <a:pPr algn="ctr"/>
                <a:endParaRPr lang="it-IT" sz="10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A questo punto si esegue un rilassamento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𝑛</m:t>
                        </m:r>
                      </m:e>
                      <m:sub>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 volte sulla griglia </a:t>
                </a:r>
                <a14:m>
                  <m:oMath xmlns:m="http://schemas.openxmlformats.org/officeDocument/2006/math">
                    <m:sSup>
                      <m:sSupPr>
                        <m:ctrlPr>
                          <a:rPr lang="it-IT" sz="1600" i="1">
                            <a:latin typeface="Cambria Math" panose="02040503050406030204" pitchFamily="18" charset="0"/>
                            <a:cs typeface="Helvetica" panose="020B0604020202020204" pitchFamily="34" charset="0"/>
                          </a:rPr>
                        </m:ctrlPr>
                      </m:sSupPr>
                      <m:e>
                        <m:r>
                          <m:rPr>
                            <m:nor/>
                          </m:rPr>
                          <a:rPr lang="it-IT" sz="1600" dirty="0">
                            <a:latin typeface="Helvetica" panose="020B0604020202020204" pitchFamily="34" charset="0"/>
                            <a:cs typeface="Helvetica" panose="020B0604020202020204" pitchFamily="34" charset="0"/>
                          </a:rPr>
                          <m:t>Ω</m:t>
                        </m:r>
                      </m:e>
                      <m:sup>
                        <m:r>
                          <a:rPr lang="it-IT" sz="1600" i="1">
                            <a:latin typeface="Cambria Math" panose="02040503050406030204" pitchFamily="18" charset="0"/>
                            <a:cs typeface="Helvetica" panose="020B0604020202020204" pitchFamily="34" charset="0"/>
                          </a:rPr>
                          <m:t>h</m:t>
                        </m:r>
                      </m:sup>
                    </m:sSup>
                  </m:oMath>
                </a14:m>
                <a:r>
                  <a:rPr lang="it-IT" sz="1600" dirty="0">
                    <a:latin typeface="Helvetica" panose="020B0604020202020204" pitchFamily="34" charset="0"/>
                    <a:cs typeface="Helvetica" panose="020B0604020202020204" pitchFamily="34" charset="0"/>
                  </a:rPr>
                  <a:t> per ottenere il risultato corretto.</a:t>
                </a:r>
              </a:p>
            </p:txBody>
          </p:sp>
        </mc:Choice>
        <mc:Fallback xmlns="">
          <p:sp>
            <p:nvSpPr>
              <p:cNvPr id="12" name="CasellaDiTesto 11">
                <a:extLst>
                  <a:ext uri="{FF2B5EF4-FFF2-40B4-BE49-F238E27FC236}">
                    <a16:creationId xmlns:a16="http://schemas.microsoft.com/office/drawing/2014/main" id="{C1DAD3B8-FE37-4B3F-BA36-095B05FD77B5}"/>
                  </a:ext>
                </a:extLst>
              </p:cNvPr>
              <p:cNvSpPr txBox="1">
                <a:spLocks noRot="1" noChangeAspect="1" noMove="1" noResize="1" noEditPoints="1" noAdjustHandles="1" noChangeArrowheads="1" noChangeShapeType="1" noTextEdit="1"/>
              </p:cNvSpPr>
              <p:nvPr/>
            </p:nvSpPr>
            <p:spPr>
              <a:xfrm>
                <a:off x="1013531" y="5415651"/>
                <a:ext cx="10164933" cy="1147622"/>
              </a:xfrm>
              <a:prstGeom prst="rect">
                <a:avLst/>
              </a:prstGeom>
              <a:blipFill>
                <a:blip r:embed="rId8"/>
                <a:stretch>
                  <a:fillRect l="-300" t="-1058" b="-5820"/>
                </a:stretch>
              </a:blipFill>
            </p:spPr>
            <p:txBody>
              <a:bodyPr/>
              <a:lstStyle/>
              <a:p>
                <a:r>
                  <a:rPr lang="it-IT">
                    <a:noFill/>
                  </a:rPr>
                  <a:t> </a:t>
                </a:r>
              </a:p>
            </p:txBody>
          </p:sp>
        </mc:Fallback>
      </mc:AlternateContent>
      <p:sp>
        <p:nvSpPr>
          <p:cNvPr id="13" name="CasellaDiTesto 12">
            <a:extLst>
              <a:ext uri="{FF2B5EF4-FFF2-40B4-BE49-F238E27FC236}">
                <a16:creationId xmlns:a16="http://schemas.microsoft.com/office/drawing/2014/main" id="{7B3FE82F-7929-4DCE-9E07-74248A859E0D}"/>
              </a:ext>
            </a:extLst>
          </p:cNvPr>
          <p:cNvSpPr txBox="1"/>
          <p:nvPr/>
        </p:nvSpPr>
        <p:spPr>
          <a:xfrm>
            <a:off x="1013533" y="201162"/>
            <a:ext cx="10164933" cy="400110"/>
          </a:xfrm>
          <a:prstGeom prst="rect">
            <a:avLst/>
          </a:prstGeom>
          <a:noFill/>
        </p:spPr>
        <p:txBody>
          <a:bodyPr wrap="square" rtlCol="0">
            <a:spAutoFit/>
          </a:bodyPr>
          <a:lstStyle/>
          <a:p>
            <a:pPr algn="just"/>
            <a:r>
              <a:rPr lang="it-IT" sz="2000" b="1" i="1" dirty="0">
                <a:solidFill>
                  <a:srgbClr val="FF0000"/>
                </a:solidFill>
                <a:latin typeface="Helvetica" panose="020B0604020202020204" pitchFamily="34" charset="0"/>
                <a:cs typeface="Helvetica" panose="020B0604020202020204" pitchFamily="34" charset="0"/>
              </a:rPr>
              <a:t>GRIGLIE INNESTATE</a:t>
            </a:r>
          </a:p>
        </p:txBody>
      </p:sp>
    </p:spTree>
    <p:extLst>
      <p:ext uri="{BB962C8B-B14F-4D97-AF65-F5344CB8AC3E}">
        <p14:creationId xmlns:p14="http://schemas.microsoft.com/office/powerpoint/2010/main" val="1200401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screenshot&#10;&#10;Descrizione generata automaticamente">
            <a:extLst>
              <a:ext uri="{FF2B5EF4-FFF2-40B4-BE49-F238E27FC236}">
                <a16:creationId xmlns:a16="http://schemas.microsoft.com/office/drawing/2014/main" id="{3B618356-775B-415D-9071-AA112010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995" y="602830"/>
            <a:ext cx="7148010" cy="551267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94993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7DA9587-BD15-413C-827F-E5E9C9BFD76D}"/>
              </a:ext>
            </a:extLst>
          </p:cNvPr>
          <p:cNvSpPr txBox="1"/>
          <p:nvPr/>
        </p:nvSpPr>
        <p:spPr>
          <a:xfrm>
            <a:off x="1013533" y="201162"/>
            <a:ext cx="10164933" cy="400110"/>
          </a:xfrm>
          <a:prstGeom prst="rect">
            <a:avLst/>
          </a:prstGeom>
          <a:noFill/>
        </p:spPr>
        <p:txBody>
          <a:bodyPr wrap="square" rtlCol="0">
            <a:spAutoFit/>
          </a:bodyPr>
          <a:lstStyle/>
          <a:p>
            <a:pPr algn="just"/>
            <a:r>
              <a:rPr lang="it-IT" sz="2000" b="1" i="1" dirty="0">
                <a:solidFill>
                  <a:srgbClr val="FF0000"/>
                </a:solidFill>
                <a:latin typeface="Helvetica" panose="020B0604020202020204" pitchFamily="34" charset="0"/>
                <a:cs typeface="Helvetica" panose="020B0604020202020204" pitchFamily="34" charset="0"/>
              </a:rPr>
              <a:t>PROCEDIMENTO DI ECONOMIZZAZIONE DI LANCZOS</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34FD698E-034E-49AC-B896-328BCE3BE5D0}"/>
                  </a:ext>
                </a:extLst>
              </p:cNvPr>
              <p:cNvSpPr txBox="1"/>
              <p:nvPr/>
            </p:nvSpPr>
            <p:spPr>
              <a:xfrm>
                <a:off x="1013530" y="730686"/>
                <a:ext cx="10164933" cy="3016210"/>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Dato un problema </a:t>
                </a:r>
                <a:r>
                  <a:rPr lang="it-IT" sz="1600" b="1" i="1" dirty="0">
                    <a:latin typeface="Helvetica" panose="020B0604020202020204" pitchFamily="34" charset="0"/>
                    <a:cs typeface="Helvetica" panose="020B0604020202020204" pitchFamily="34" charset="0"/>
                  </a:rPr>
                  <a:t>P</a:t>
                </a:r>
                <a:r>
                  <a:rPr lang="it-IT" sz="1600" dirty="0">
                    <a:latin typeface="Helvetica" panose="020B0604020202020204" pitchFamily="34" charset="0"/>
                    <a:cs typeface="Helvetica" panose="020B0604020202020204" pitchFamily="34" charset="0"/>
                  </a:rPr>
                  <a:t> l’idea è quella di risolvere il problema non attraverso la risoluzione di </a:t>
                </a:r>
                <a:r>
                  <a:rPr lang="it-IT" sz="1600" i="1" dirty="0">
                    <a:latin typeface="Helvetica" panose="020B0604020202020204" pitchFamily="34" charset="0"/>
                    <a:cs typeface="Helvetica" panose="020B0604020202020204" pitchFamily="34" charset="0"/>
                  </a:rPr>
                  <a:t>P</a:t>
                </a:r>
                <a:r>
                  <a:rPr lang="it-IT" sz="1600" dirty="0">
                    <a:latin typeface="Helvetica" panose="020B0604020202020204" pitchFamily="34" charset="0"/>
                    <a:cs typeface="Helvetica" panose="020B0604020202020204" pitchFamily="34" charset="0"/>
                  </a:rPr>
                  <a:t>, ma attraverso la risoluzione di un problema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𝑃</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la cui soluzione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è una buona approssimazione della soluzione </a:t>
                </a:r>
                <a:r>
                  <a:rPr lang="it-IT" sz="1600" i="1" dirty="0">
                    <a:latin typeface="Helvetica" panose="020B0604020202020204" pitchFamily="34" charset="0"/>
                    <a:cs typeface="Helvetica" panose="020B0604020202020204" pitchFamily="34" charset="0"/>
                  </a:rPr>
                  <a:t>S</a:t>
                </a:r>
                <a:r>
                  <a:rPr lang="it-IT" sz="1600" dirty="0">
                    <a:latin typeface="Helvetica" panose="020B0604020202020204" pitchFamily="34" charset="0"/>
                    <a:cs typeface="Helvetica" panose="020B0604020202020204" pitchFamily="34" charset="0"/>
                  </a:rPr>
                  <a:t> di </a:t>
                </a:r>
                <a:r>
                  <a:rPr lang="it-IT" sz="1600" i="1" dirty="0">
                    <a:latin typeface="Helvetica" panose="020B0604020202020204" pitchFamily="34" charset="0"/>
                    <a:cs typeface="Helvetica" panose="020B0604020202020204" pitchFamily="34" charset="0"/>
                  </a:rPr>
                  <a:t>P</a:t>
                </a:r>
                <a:r>
                  <a:rPr lang="it-IT" sz="1600" dirty="0">
                    <a:latin typeface="Helvetica" panose="020B0604020202020204" pitchFamily="34" charset="0"/>
                    <a:cs typeface="Helvetica" panose="020B0604020202020204" pitchFamily="34" charset="0"/>
                  </a:rPr>
                  <a:t>.</a:t>
                </a:r>
              </a:p>
              <a:p>
                <a:pPr algn="just"/>
                <a:r>
                  <a:rPr lang="it-IT" sz="1600" dirty="0">
                    <a:latin typeface="Helvetica" panose="020B0604020202020204" pitchFamily="34" charset="0"/>
                    <a:cs typeface="Helvetica" panose="020B0604020202020204" pitchFamily="34" charset="0"/>
                  </a:rPr>
                  <a:t>Iterativamente, anziché risolvere il problema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𝑃</m:t>
                        </m:r>
                      </m:e>
                      <m:sub>
                        <m:r>
                          <a:rPr lang="it-IT" sz="1600" i="1">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si risolve il problema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𝑃</m:t>
                        </m:r>
                      </m:e>
                      <m:sub>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 la cui soluzione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 è una buona approssimazione della soluzione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i="1">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di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𝑃</m:t>
                        </m:r>
                      </m:e>
                      <m:sub>
                        <m:r>
                          <a:rPr lang="it-IT" sz="1600" i="1">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e così via.</a:t>
                </a:r>
              </a:p>
              <a:p>
                <a:pPr algn="just"/>
                <a:r>
                  <a:rPr lang="it-IT" sz="1600" dirty="0">
                    <a:latin typeface="Helvetica" panose="020B0604020202020204" pitchFamily="34" charset="0"/>
                    <a:cs typeface="Helvetica" panose="020B0604020202020204" pitchFamily="34" charset="0"/>
                  </a:rPr>
                  <a:t>Si ottiene quindi una sequenza di </a:t>
                </a:r>
                <a:r>
                  <a:rPr lang="it-IT" sz="1600" dirty="0" err="1">
                    <a:latin typeface="Helvetica" panose="020B0604020202020204" pitchFamily="34" charset="0"/>
                    <a:cs typeface="Helvetica" panose="020B0604020202020204" pitchFamily="34" charset="0"/>
                  </a:rPr>
                  <a:t>sottoproblemi</a:t>
                </a:r>
                <a:r>
                  <a:rPr lang="it-IT" sz="1600" dirty="0">
                    <a:latin typeface="Helvetica" panose="020B0604020202020204" pitchFamily="34" charset="0"/>
                    <a:cs typeface="Helvetica" panose="020B0604020202020204" pitchFamily="34" charset="0"/>
                  </a:rPr>
                  <a:t> e la stima dell’errore sulla soluzione </a:t>
                </a:r>
                <a:r>
                  <a:rPr lang="it-IT" sz="1600" i="1" dirty="0">
                    <a:latin typeface="Helvetica" panose="020B0604020202020204" pitchFamily="34" charset="0"/>
                    <a:cs typeface="Helvetica" panose="020B0604020202020204" pitchFamily="34" charset="0"/>
                  </a:rPr>
                  <a:t>S</a:t>
                </a:r>
                <a:r>
                  <a:rPr lang="it-IT" sz="1600" dirty="0">
                    <a:latin typeface="Helvetica" panose="020B0604020202020204" pitchFamily="34" charset="0"/>
                    <a:cs typeface="Helvetica" panose="020B0604020202020204" pitchFamily="34" charset="0"/>
                  </a:rPr>
                  <a:t> di </a:t>
                </a:r>
                <a:r>
                  <a:rPr lang="it-IT" sz="1600" i="1" dirty="0">
                    <a:latin typeface="Helvetica" panose="020B0604020202020204" pitchFamily="34" charset="0"/>
                    <a:cs typeface="Helvetica" panose="020B0604020202020204" pitchFamily="34" charset="0"/>
                  </a:rPr>
                  <a:t>P</a:t>
                </a:r>
                <a:r>
                  <a:rPr lang="it-IT" sz="1600" dirty="0">
                    <a:latin typeface="Helvetica" panose="020B0604020202020204" pitchFamily="34" charset="0"/>
                    <a:cs typeface="Helvetica" panose="020B0604020202020204" pitchFamily="34" charset="0"/>
                  </a:rPr>
                  <a:t> si ottiene facendo una stima degli errori dei </a:t>
                </a:r>
                <a:r>
                  <a:rPr lang="it-IT" sz="1600" dirty="0" err="1">
                    <a:latin typeface="Helvetica" panose="020B0604020202020204" pitchFamily="34" charset="0"/>
                    <a:cs typeface="Helvetica" panose="020B0604020202020204" pitchFamily="34" charset="0"/>
                  </a:rPr>
                  <a:t>sottoproblemi</a:t>
                </a:r>
                <a:r>
                  <a:rPr lang="it-IT" sz="1600" dirty="0">
                    <a:latin typeface="Helvetica" panose="020B0604020202020204" pitchFamily="34" charset="0"/>
                    <a:cs typeface="Helvetica" panose="020B0604020202020204" pitchFamily="34" charset="0"/>
                  </a:rPr>
                  <a:t>. </a:t>
                </a:r>
              </a:p>
              <a:p>
                <a:pPr algn="just"/>
                <a:r>
                  <a:rPr lang="it-IT" sz="1600" dirty="0">
                    <a:latin typeface="Helvetica" panose="020B0604020202020204" pitchFamily="34" charset="0"/>
                    <a:cs typeface="Helvetica" panose="020B0604020202020204" pitchFamily="34" charset="0"/>
                  </a:rPr>
                  <a:t>In generale, se si hanno </a:t>
                </a:r>
                <a:r>
                  <a:rPr lang="it-IT" sz="1600" i="1" dirty="0">
                    <a:latin typeface="Helvetica" panose="020B0604020202020204" pitchFamily="34" charset="0"/>
                    <a:cs typeface="Helvetica" panose="020B0604020202020204" pitchFamily="34" charset="0"/>
                  </a:rPr>
                  <a:t>n</a:t>
                </a:r>
                <a:r>
                  <a:rPr lang="it-IT" sz="1600" dirty="0">
                    <a:latin typeface="Helvetica" panose="020B0604020202020204" pitchFamily="34" charset="0"/>
                    <a:cs typeface="Helvetica" panose="020B0604020202020204" pitchFamily="34" charset="0"/>
                  </a:rPr>
                  <a:t> </a:t>
                </a:r>
                <a:r>
                  <a:rPr lang="it-IT" sz="1600" dirty="0" err="1">
                    <a:latin typeface="Helvetica" panose="020B0604020202020204" pitchFamily="34" charset="0"/>
                    <a:cs typeface="Helvetica" panose="020B0604020202020204" pitchFamily="34" charset="0"/>
                  </a:rPr>
                  <a:t>sottoproblemi</a:t>
                </a: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𝑃</m:t>
                        </m:r>
                      </m:e>
                      <m:sub>
                        <m:r>
                          <a:rPr lang="it-IT" sz="1600" b="0" i="1" smtClean="0">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e quindi </a:t>
                </a:r>
                <a:r>
                  <a:rPr lang="it-IT" sz="1600" i="1" dirty="0">
                    <a:latin typeface="Helvetica" panose="020B0604020202020204" pitchFamily="34" charset="0"/>
                    <a:cs typeface="Helvetica" panose="020B0604020202020204" pitchFamily="34" charset="0"/>
                  </a:rPr>
                  <a:t>n</a:t>
                </a:r>
                <a:r>
                  <a:rPr lang="it-IT" sz="1600" dirty="0">
                    <a:latin typeface="Helvetica" panose="020B0604020202020204" pitchFamily="34" charset="0"/>
                    <a:cs typeface="Helvetica" panose="020B0604020202020204" pitchFamily="34" charset="0"/>
                  </a:rPr>
                  <a:t> </a:t>
                </a:r>
                <a:r>
                  <a:rPr lang="it-IT" sz="1600" dirty="0" err="1">
                    <a:latin typeface="Helvetica" panose="020B0604020202020204" pitchFamily="34" charset="0"/>
                    <a:cs typeface="Helvetica" panose="020B0604020202020204" pitchFamily="34" charset="0"/>
                  </a:rPr>
                  <a:t>sottosoluzioni</a:t>
                </a: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allora</a:t>
                </a:r>
              </a:p>
              <a:p>
                <a:pPr algn="just"/>
                <a:endParaRPr lang="it-IT" sz="1000" dirty="0">
                  <a:latin typeface="Helvetica" panose="020B0604020202020204" pitchFamily="34" charset="0"/>
                  <a:cs typeface="Helvetica" panose="020B0604020202020204" pitchFamily="34" charset="0"/>
                </a:endParaRPr>
              </a:p>
              <a:p>
                <a:pPr algn="ct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cs typeface="Helvetica" panose="020B0604020202020204" pitchFamily="34" charset="0"/>
                        </a:rPr>
                        <m:t>𝑆</m:t>
                      </m:r>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𝑛</m:t>
                          </m:r>
                        </m:sub>
                      </m:sSub>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𝑆</m:t>
                      </m:r>
                      <m:r>
                        <a:rPr lang="it-IT" sz="1600" b="0" i="1" smtClean="0">
                          <a:latin typeface="Cambria Math" panose="02040503050406030204" pitchFamily="18" charset="0"/>
                          <a:cs typeface="Helvetica" panose="020B0604020202020204" pitchFamily="34" charset="0"/>
                        </a:rPr>
                        <m:t> −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2</m:t>
                          </m:r>
                        </m:sub>
                      </m:sSub>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2</m:t>
                          </m:r>
                        </m:sub>
                      </m:sSub>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𝑛</m:t>
                          </m:r>
                        </m:sub>
                      </m:sSub>
                    </m:oMath>
                  </m:oMathPara>
                </a14:m>
                <a:endParaRPr lang="it-IT" sz="1600" dirty="0">
                  <a:latin typeface="Helvetica" panose="020B0604020202020204" pitchFamily="34" charset="0"/>
                  <a:cs typeface="Helvetica" panose="020B0604020202020204" pitchFamily="34" charset="0"/>
                </a:endParaRPr>
              </a:p>
              <a:p>
                <a:pPr algn="ctr"/>
                <a:endParaRPr lang="it-IT" sz="10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da cui, applicando la </a:t>
                </a:r>
                <a:r>
                  <a:rPr lang="it-IT" sz="1600" i="1" dirty="0">
                    <a:latin typeface="Helvetica" panose="020B0604020202020204" pitchFamily="34" charset="0"/>
                    <a:cs typeface="Helvetica" panose="020B0604020202020204" pitchFamily="34" charset="0"/>
                  </a:rPr>
                  <a:t>disuguaglianza triangolare</a:t>
                </a:r>
                <a:r>
                  <a:rPr lang="it-IT" sz="1600" dirty="0">
                    <a:latin typeface="Helvetica" panose="020B0604020202020204" pitchFamily="34" charset="0"/>
                    <a:cs typeface="Helvetica" panose="020B0604020202020204" pitchFamily="34" charset="0"/>
                  </a:rPr>
                  <a:t>, si ottiene</a:t>
                </a:r>
              </a:p>
              <a:p>
                <a:pPr algn="just"/>
                <a:endParaRPr lang="it-IT" sz="1000" dirty="0">
                  <a:latin typeface="Helvetica" panose="020B0604020202020204" pitchFamily="34" charset="0"/>
                  <a:cs typeface="Helvetica" panose="020B0604020202020204" pitchFamily="34" charset="0"/>
                </a:endParaRPr>
              </a:p>
              <a:p>
                <a:pPr algn="ct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cs typeface="Helvetica" panose="020B0604020202020204" pitchFamily="34" charset="0"/>
                        </a:rPr>
                        <m:t>|</m:t>
                      </m:r>
                      <m:d>
                        <m:dPr>
                          <m:begChr m:val="|"/>
                          <m:endChr m:val="|"/>
                          <m:ctrlPr>
                            <a:rPr lang="it-IT" sz="1600" b="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𝑆</m:t>
                          </m:r>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𝑛</m:t>
                              </m:r>
                            </m:sub>
                          </m:sSub>
                        </m:e>
                      </m:d>
                      <m:r>
                        <a:rPr lang="it-IT" sz="1600" b="0" i="1" smtClean="0">
                          <a:latin typeface="Cambria Math" panose="02040503050406030204" pitchFamily="18" charset="0"/>
                          <a:cs typeface="Helvetica" panose="020B0604020202020204" pitchFamily="34" charset="0"/>
                        </a:rPr>
                        <m:t>|&lt;|</m:t>
                      </m:r>
                      <m:d>
                        <m:dPr>
                          <m:begChr m:val="|"/>
                          <m:endChr m:val="|"/>
                          <m:ctrlPr>
                            <a:rPr lang="it-IT" sz="1600" b="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𝑆</m:t>
                          </m:r>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cs typeface="Helvetica" panose="020B0604020202020204" pitchFamily="34" charset="0"/>
                                </a:rPr>
                                <m:t>1</m:t>
                              </m:r>
                            </m:sub>
                          </m:sSub>
                        </m:e>
                      </m:d>
                      <m:r>
                        <a:rPr lang="it-IT" sz="1600" b="0" i="1" smtClean="0">
                          <a:latin typeface="Cambria Math" panose="02040503050406030204" pitchFamily="18" charset="0"/>
                          <a:cs typeface="Helvetica" panose="020B0604020202020204" pitchFamily="34" charset="0"/>
                        </a:rPr>
                        <m:t>|</m:t>
                      </m:r>
                      <m:r>
                        <a:rPr lang="it-IT" sz="1600" i="1">
                          <a:latin typeface="Cambria Math" panose="02040503050406030204" pitchFamily="18" charset="0"/>
                          <a:ea typeface="Cambria Math" panose="02040503050406030204" pitchFamily="18" charset="0"/>
                          <a:cs typeface="Helvetica" panose="020B0604020202020204" pitchFamily="34" charset="0"/>
                        </a:rPr>
                        <m:t>+|</m:t>
                      </m:r>
                      <m:d>
                        <m:dPr>
                          <m:begChr m:val="|"/>
                          <m:endChr m:val="|"/>
                          <m:ctrlPr>
                            <a:rPr lang="it-IT" sz="1600" i="1">
                              <a:latin typeface="Cambria Math" panose="02040503050406030204" pitchFamily="18" charset="0"/>
                              <a:ea typeface="Cambria Math" panose="02040503050406030204" pitchFamily="18" charset="0"/>
                              <a:cs typeface="Helvetica" panose="020B0604020202020204" pitchFamily="34" charset="0"/>
                            </a:rPr>
                          </m:ctrlPr>
                        </m:dPr>
                        <m:e>
                          <m:sSub>
                            <m:sSubPr>
                              <m:ctrlPr>
                                <a:rPr lang="it-IT" sz="1600" i="1">
                                  <a:latin typeface="Cambria Math" panose="02040503050406030204" pitchFamily="18" charset="0"/>
                                  <a:ea typeface="Cambria Math" panose="02040503050406030204" pitchFamily="18" charset="0"/>
                                  <a:cs typeface="Helvetica" panose="020B0604020202020204" pitchFamily="34" charset="0"/>
                                </a:rPr>
                              </m:ctrlPr>
                            </m:sSubPr>
                            <m:e>
                              <m:r>
                                <a:rPr lang="it-IT" sz="1600" i="1">
                                  <a:latin typeface="Cambria Math" panose="02040503050406030204" pitchFamily="18" charset="0"/>
                                  <a:ea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sub>
                          </m:sSub>
                          <m:r>
                            <a:rPr lang="it-IT" sz="1600" i="1">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i="1">
                                  <a:latin typeface="Cambria Math" panose="02040503050406030204" pitchFamily="18" charset="0"/>
                                  <a:ea typeface="Cambria Math" panose="02040503050406030204" pitchFamily="18" charset="0"/>
                                  <a:cs typeface="Helvetica" panose="020B0604020202020204" pitchFamily="34" charset="0"/>
                                </a:rPr>
                              </m:ctrlPr>
                            </m:sSubPr>
                            <m:e>
                              <m:r>
                                <a:rPr lang="it-IT" sz="1600" i="1">
                                  <a:latin typeface="Cambria Math" panose="02040503050406030204" pitchFamily="18" charset="0"/>
                                  <a:ea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2</m:t>
                              </m:r>
                            </m:sub>
                          </m:sSub>
                        </m:e>
                      </m:d>
                      <m:r>
                        <a:rPr lang="it-IT" sz="1600" i="1">
                          <a:latin typeface="Cambria Math" panose="02040503050406030204" pitchFamily="18" charset="0"/>
                          <a:ea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d>
                        <m:dPr>
                          <m:begChr m:val="|"/>
                          <m:endChr m:val="|"/>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dPr>
                        <m:e>
                          <m:sSub>
                            <m:sSubPr>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ea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𝑛</m:t>
                              </m:r>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ea typeface="Cambria Math" panose="02040503050406030204" pitchFamily="18" charset="0"/>
                                  <a:cs typeface="Helvetica" panose="020B0604020202020204" pitchFamily="34" charset="0"/>
                                </a:rPr>
                                <m:t>𝑆</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𝑛</m:t>
                              </m:r>
                            </m:sub>
                          </m:sSub>
                        </m:e>
                      </m:d>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oMath>
                  </m:oMathPara>
                </a14:m>
                <a:endParaRPr lang="it-IT" sz="1600" dirty="0">
                  <a:latin typeface="Helvetica" panose="020B0604020202020204" pitchFamily="34" charset="0"/>
                  <a:cs typeface="Helvetica" panose="020B0604020202020204" pitchFamily="34" charset="0"/>
                </a:endParaRPr>
              </a:p>
            </p:txBody>
          </p:sp>
        </mc:Choice>
        <mc:Fallback xmlns="">
          <p:sp>
            <p:nvSpPr>
              <p:cNvPr id="8" name="CasellaDiTesto 7">
                <a:extLst>
                  <a:ext uri="{FF2B5EF4-FFF2-40B4-BE49-F238E27FC236}">
                    <a16:creationId xmlns:a16="http://schemas.microsoft.com/office/drawing/2014/main" id="{34FD698E-034E-49AC-B896-328BCE3BE5D0}"/>
                  </a:ext>
                </a:extLst>
              </p:cNvPr>
              <p:cNvSpPr txBox="1">
                <a:spLocks noRot="1" noChangeAspect="1" noMove="1" noResize="1" noEditPoints="1" noAdjustHandles="1" noChangeArrowheads="1" noChangeShapeType="1" noTextEdit="1"/>
              </p:cNvSpPr>
              <p:nvPr/>
            </p:nvSpPr>
            <p:spPr>
              <a:xfrm>
                <a:off x="1013530" y="730686"/>
                <a:ext cx="10164933" cy="3016210"/>
              </a:xfrm>
              <a:prstGeom prst="rect">
                <a:avLst/>
              </a:prstGeom>
              <a:blipFill>
                <a:blip r:embed="rId2"/>
                <a:stretch>
                  <a:fillRect l="-300" t="-606" r="-300" b="-4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482AC9D9-D0CA-4585-BE70-88AF4A7FA612}"/>
                  </a:ext>
                </a:extLst>
              </p:cNvPr>
              <p:cNvSpPr txBox="1"/>
              <p:nvPr/>
            </p:nvSpPr>
            <p:spPr>
              <a:xfrm>
                <a:off x="1013530" y="3989589"/>
                <a:ext cx="101649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b="1" i="1" smtClean="0">
                          <a:latin typeface="Cambria Math" panose="02040503050406030204" pitchFamily="18" charset="0"/>
                          <a:cs typeface="Helvetica" panose="020B0604020202020204" pitchFamily="34" charset="0"/>
                        </a:rPr>
                        <m:t>𝑷𝑹𝑶𝑪𝑬𝑫𝑰𝑴𝑬𝑵𝑻𝑶</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𝑫𝑰</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𝑬𝑪𝑶𝑵𝑶𝑴𝑰𝒁𝒁𝑨𝒁𝑰𝑶𝑵𝑬</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𝑫𝑰</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𝑳𝑨𝑵𝑪𝒁𝑶𝑺</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𝑵𝑬𝑺𝑻𝑬𝑫</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𝑰𝑻𝑬𝑹𝑨𝑻𝑰𝑶𝑵𝑺</m:t>
                      </m:r>
                    </m:oMath>
                  </m:oMathPara>
                </a14:m>
                <a:endParaRPr lang="it-IT" sz="1600" b="1" i="1" dirty="0">
                  <a:latin typeface="Helvetica" panose="020B0604020202020204" pitchFamily="34" charset="0"/>
                  <a:cs typeface="Helvetica" panose="020B0604020202020204" pitchFamily="34" charset="0"/>
                </a:endParaRPr>
              </a:p>
            </p:txBody>
          </p:sp>
        </mc:Choice>
        <mc:Fallback xmlns="">
          <p:sp>
            <p:nvSpPr>
              <p:cNvPr id="9" name="CasellaDiTesto 8">
                <a:extLst>
                  <a:ext uri="{FF2B5EF4-FFF2-40B4-BE49-F238E27FC236}">
                    <a16:creationId xmlns:a16="http://schemas.microsoft.com/office/drawing/2014/main" id="{482AC9D9-D0CA-4585-BE70-88AF4A7FA612}"/>
                  </a:ext>
                </a:extLst>
              </p:cNvPr>
              <p:cNvSpPr txBox="1">
                <a:spLocks noRot="1" noChangeAspect="1" noMove="1" noResize="1" noEditPoints="1" noAdjustHandles="1" noChangeArrowheads="1" noChangeShapeType="1" noTextEdit="1"/>
              </p:cNvSpPr>
              <p:nvPr/>
            </p:nvSpPr>
            <p:spPr>
              <a:xfrm>
                <a:off x="1013530" y="3989589"/>
                <a:ext cx="10164933" cy="338554"/>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E5EF5796-29F7-429A-A491-45822B517400}"/>
                  </a:ext>
                </a:extLst>
              </p:cNvPr>
              <p:cNvSpPr txBox="1"/>
              <p:nvPr/>
            </p:nvSpPr>
            <p:spPr>
              <a:xfrm>
                <a:off x="1013530" y="4570836"/>
                <a:ext cx="10164933" cy="1323439"/>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Sia Ω un </a:t>
                </a:r>
                <a:r>
                  <a:rPr lang="it-IT" sz="1600" i="1" dirty="0">
                    <a:latin typeface="Helvetica" panose="020B0604020202020204" pitchFamily="34" charset="0"/>
                    <a:cs typeface="Helvetica" panose="020B0604020202020204" pitchFamily="34" charset="0"/>
                  </a:rPr>
                  <a:t>dominio poligonale</a:t>
                </a:r>
                <a:r>
                  <a:rPr lang="it-IT" sz="1600" dirty="0">
                    <a:latin typeface="Helvetica" panose="020B0604020202020204" pitchFamily="34" charset="0"/>
                    <a:cs typeface="Helvetica" panose="020B0604020202020204" pitchFamily="34" charset="0"/>
                  </a:rPr>
                  <a:t>, ovvero un dominio la cui frontiera è fatta da segmenti.</a:t>
                </a:r>
              </a:p>
              <a:p>
                <a:pPr algn="just"/>
                <a:r>
                  <a:rPr lang="it-IT" sz="1600" dirty="0">
                    <a:latin typeface="Helvetica" panose="020B0604020202020204" pitchFamily="34" charset="0"/>
                    <a:cs typeface="Helvetica" panose="020B0604020202020204" pitchFamily="34" charset="0"/>
                  </a:rPr>
                  <a:t>Supponiamo di voler risolvere un sistema lineare </a:t>
                </a:r>
                <a14:m>
                  <m:oMath xmlns:m="http://schemas.openxmlformats.org/officeDocument/2006/math">
                    <m:sSub>
                      <m:sSubPr>
                        <m:ctrlPr>
                          <a:rPr lang="it-IT" sz="1600" b="1" i="1" smtClean="0">
                            <a:latin typeface="Cambria Math" panose="02040503050406030204" pitchFamily="18" charset="0"/>
                          </a:rPr>
                        </m:ctrlPr>
                      </m:sSubPr>
                      <m:e>
                        <m:r>
                          <a:rPr lang="it-IT" sz="1600" b="1" i="1" smtClean="0">
                            <a:latin typeface="Cambria Math" panose="02040503050406030204" pitchFamily="18" charset="0"/>
                          </a:rPr>
                          <m:t>𝑨</m:t>
                        </m:r>
                      </m:e>
                      <m:sub>
                        <m:r>
                          <a:rPr lang="it-IT" sz="1600" b="1" i="1" smtClean="0">
                            <a:latin typeface="Cambria Math" panose="02040503050406030204" pitchFamily="18" charset="0"/>
                          </a:rPr>
                          <m:t>𝒌</m:t>
                        </m:r>
                      </m:sub>
                    </m:sSub>
                    <m:r>
                      <a:rPr lang="it-IT" sz="1600" b="1" i="1" smtClean="0">
                        <a:latin typeface="Cambria Math" panose="02040503050406030204" pitchFamily="18" charset="0"/>
                      </a:rPr>
                      <m:t>𝒛</m:t>
                    </m:r>
                    <m:r>
                      <a:rPr lang="it-IT" sz="1600" b="1" i="1" smtClean="0">
                        <a:latin typeface="Cambria Math" panose="02040503050406030204" pitchFamily="18" charset="0"/>
                      </a:rPr>
                      <m:t>=</m:t>
                    </m:r>
                    <m:r>
                      <a:rPr lang="it-IT" sz="1600" b="1" i="1" smtClean="0">
                        <a:latin typeface="Cambria Math" panose="02040503050406030204" pitchFamily="18" charset="0"/>
                      </a:rPr>
                      <m:t>𝒈</m:t>
                    </m:r>
                  </m:oMath>
                </a14:m>
                <a:r>
                  <a:rPr lang="it-IT" sz="1600" dirty="0">
                    <a:latin typeface="Helvetica" panose="020B0604020202020204" pitchFamily="34" charset="0"/>
                    <a:cs typeface="Helvetica" panose="020B0604020202020204" pitchFamily="34" charset="0"/>
                  </a:rPr>
                  <a:t>, dove </a:t>
                </a:r>
                <a14:m>
                  <m:oMath xmlns:m="http://schemas.openxmlformats.org/officeDocument/2006/math">
                    <m:sSub>
                      <m:sSubPr>
                        <m:ctrlPr>
                          <a:rPr lang="it-IT" sz="1600" b="1" i="1" smtClean="0">
                            <a:latin typeface="Cambria Math" panose="02040503050406030204" pitchFamily="18" charset="0"/>
                          </a:rPr>
                        </m:ctrlPr>
                      </m:sSubPr>
                      <m:e>
                        <m:r>
                          <a:rPr lang="it-IT" sz="1600" b="1" i="1" smtClean="0">
                            <a:latin typeface="Cambria Math" panose="02040503050406030204" pitchFamily="18" charset="0"/>
                          </a:rPr>
                          <m:t>𝑨</m:t>
                        </m:r>
                      </m:e>
                      <m:sub>
                        <m:r>
                          <a:rPr lang="it-IT" sz="1600" b="1" i="1" smtClean="0">
                            <a:latin typeface="Cambria Math" panose="02040503050406030204" pitchFamily="18" charset="0"/>
                          </a:rPr>
                          <m:t>𝒌</m:t>
                        </m:r>
                      </m:sub>
                    </m:sSub>
                  </m:oMath>
                </a14:m>
                <a:r>
                  <a:rPr lang="it-IT" sz="1600" dirty="0">
                    <a:latin typeface="Helvetica" panose="020B0604020202020204" pitchFamily="34" charset="0"/>
                    <a:cs typeface="Helvetica" panose="020B0604020202020204" pitchFamily="34" charset="0"/>
                  </a:rPr>
                  <a:t> è l’approssimazione discreta di un sistema differenziale, che caratterizza il problema da risolvere tramite una griglia </a:t>
                </a:r>
                <a14:m>
                  <m:oMath xmlns:m="http://schemas.openxmlformats.org/officeDocument/2006/math">
                    <m:sSub>
                      <m:sSubPr>
                        <m:ctrlPr>
                          <a:rPr lang="it-IT" sz="1600" b="1" i="1" smtClean="0">
                            <a:latin typeface="Cambria Math" panose="02040503050406030204" pitchFamily="18" charset="0"/>
                          </a:rPr>
                        </m:ctrlPr>
                      </m:sSubPr>
                      <m:e>
                        <m:r>
                          <a:rPr lang="it-IT" sz="1600" b="1" i="1" smtClean="0">
                            <a:latin typeface="Cambria Math" panose="02040503050406030204" pitchFamily="18" charset="0"/>
                          </a:rPr>
                          <m:t>𝑻</m:t>
                        </m:r>
                      </m:e>
                      <m:sub>
                        <m:r>
                          <a:rPr lang="it-IT" sz="1600" b="1" i="1" smtClean="0">
                            <a:latin typeface="Cambria Math" panose="02040503050406030204" pitchFamily="18" charset="0"/>
                          </a:rPr>
                          <m:t>𝒌</m:t>
                        </m:r>
                      </m:sub>
                    </m:sSub>
                  </m:oMath>
                </a14:m>
                <a:r>
                  <a:rPr lang="it-IT" sz="1600" b="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su Ω. </a:t>
                </a:r>
              </a:p>
              <a:p>
                <a:pPr algn="just"/>
                <a:r>
                  <a:rPr lang="it-IT" sz="1600" dirty="0">
                    <a:latin typeface="Helvetica" panose="020B0604020202020204" pitchFamily="34" charset="0"/>
                    <a:cs typeface="Helvetica" panose="020B0604020202020204" pitchFamily="34" charset="0"/>
                  </a:rPr>
                  <a:t>Si utilizzano </a:t>
                </a:r>
                <a:r>
                  <a:rPr lang="it-IT" sz="1600" i="1" dirty="0">
                    <a:latin typeface="Helvetica" panose="020B0604020202020204" pitchFamily="34" charset="0"/>
                    <a:cs typeface="Helvetica" panose="020B0604020202020204" pitchFamily="34" charset="0"/>
                  </a:rPr>
                  <a:t>K</a:t>
                </a:r>
                <a:r>
                  <a:rPr lang="it-IT" sz="1600" dirty="0">
                    <a:latin typeface="Helvetica" panose="020B0604020202020204" pitchFamily="34" charset="0"/>
                    <a:cs typeface="Helvetica" panose="020B0604020202020204" pitchFamily="34" charset="0"/>
                  </a:rPr>
                  <a:t> sistemi ausiliari del tipo </a:t>
                </a:r>
                <a14:m>
                  <m:oMath xmlns:m="http://schemas.openxmlformats.org/officeDocument/2006/math">
                    <m:sSub>
                      <m:sSubPr>
                        <m:ctrlPr>
                          <a:rPr lang="it-IT" sz="1600" b="1" i="1" smtClean="0">
                            <a:latin typeface="Cambria Math" panose="02040503050406030204" pitchFamily="18" charset="0"/>
                          </a:rPr>
                        </m:ctrlPr>
                      </m:sSubPr>
                      <m:e>
                        <m:r>
                          <a:rPr lang="it-IT" sz="1600" b="1" i="1" smtClean="0">
                            <a:latin typeface="Cambria Math" panose="02040503050406030204" pitchFamily="18" charset="0"/>
                          </a:rPr>
                          <m:t>𝑨</m:t>
                        </m:r>
                      </m:e>
                      <m:sub>
                        <m:r>
                          <a:rPr lang="it-IT" sz="1600" b="1" i="1" smtClean="0">
                            <a:latin typeface="Cambria Math" panose="02040503050406030204" pitchFamily="18" charset="0"/>
                          </a:rPr>
                          <m:t>𝒊</m:t>
                        </m:r>
                      </m:sub>
                    </m:sSub>
                    <m:sSub>
                      <m:sSubPr>
                        <m:ctrlPr>
                          <a:rPr lang="it-IT" sz="1600" b="1" i="1" smtClean="0">
                            <a:latin typeface="Cambria Math" panose="02040503050406030204" pitchFamily="18" charset="0"/>
                          </a:rPr>
                        </m:ctrlPr>
                      </m:sSubPr>
                      <m:e>
                        <m:r>
                          <a:rPr lang="it-IT" sz="1600" b="1" i="1" smtClean="0">
                            <a:latin typeface="Cambria Math" panose="02040503050406030204" pitchFamily="18" charset="0"/>
                          </a:rPr>
                          <m:t>𝑿</m:t>
                        </m:r>
                      </m:e>
                      <m:sub>
                        <m:r>
                          <a:rPr lang="it-IT" sz="1600" b="1" i="1" smtClean="0">
                            <a:latin typeface="Cambria Math" panose="02040503050406030204" pitchFamily="18" charset="0"/>
                          </a:rPr>
                          <m:t>𝒊</m:t>
                        </m:r>
                      </m:sub>
                    </m:sSub>
                    <m:r>
                      <a:rPr lang="it-IT" sz="1600" b="1" i="1" smtClean="0">
                        <a:latin typeface="Cambria Math" panose="02040503050406030204" pitchFamily="18" charset="0"/>
                      </a:rPr>
                      <m:t>=</m:t>
                    </m:r>
                    <m:sSub>
                      <m:sSubPr>
                        <m:ctrlPr>
                          <a:rPr lang="it-IT" sz="1600" b="1" i="1" smtClean="0">
                            <a:latin typeface="Cambria Math" panose="02040503050406030204" pitchFamily="18" charset="0"/>
                          </a:rPr>
                        </m:ctrlPr>
                      </m:sSubPr>
                      <m:e>
                        <m:r>
                          <a:rPr lang="it-IT" sz="1600" b="1" i="1" smtClean="0">
                            <a:latin typeface="Cambria Math" panose="02040503050406030204" pitchFamily="18" charset="0"/>
                          </a:rPr>
                          <m:t>𝒃</m:t>
                        </m:r>
                      </m:e>
                      <m:sub>
                        <m:r>
                          <a:rPr lang="it-IT" sz="1600" b="1" i="1" smtClean="0">
                            <a:latin typeface="Cambria Math" panose="02040503050406030204" pitchFamily="18" charset="0"/>
                          </a:rPr>
                          <m:t>𝒊</m:t>
                        </m:r>
                      </m:sub>
                    </m:sSub>
                  </m:oMath>
                </a14:m>
                <a:r>
                  <a:rPr lang="it-IT" sz="1600" dirty="0">
                    <a:latin typeface="Helvetica" panose="020B0604020202020204" pitchFamily="34" charset="0"/>
                    <a:cs typeface="Helvetica" panose="020B0604020202020204" pitchFamily="34" charset="0"/>
                  </a:rPr>
                  <a:t>, con </a:t>
                </a:r>
                <a14:m>
                  <m:oMath xmlns:m="http://schemas.openxmlformats.org/officeDocument/2006/math">
                    <m:r>
                      <a:rPr lang="it-IT" sz="1600" b="0" i="1" smtClean="0">
                        <a:latin typeface="Cambria Math" panose="02040503050406030204" pitchFamily="18" charset="0"/>
                      </a:rPr>
                      <m:t>𝑖</m:t>
                    </m:r>
                    <m:r>
                      <a:rPr lang="it-IT" sz="1600" b="0" i="1" smtClean="0">
                        <a:latin typeface="Cambria Math" panose="02040503050406030204" pitchFamily="18" charset="0"/>
                      </a:rPr>
                      <m:t>=1,⋯,</m:t>
                    </m:r>
                    <m:r>
                      <a:rPr lang="it-IT" sz="1600" b="0" i="1" smtClean="0">
                        <a:latin typeface="Cambria Math" panose="02040503050406030204" pitchFamily="18" charset="0"/>
                        <a:ea typeface="Cambria Math" panose="02040503050406030204" pitchFamily="18" charset="0"/>
                      </a:rPr>
                      <m:t>𝑘</m:t>
                    </m:r>
                    <m:r>
                      <a:rPr lang="it-IT" sz="1600" b="0" i="1" smtClean="0">
                        <a:latin typeface="Cambria Math" panose="02040503050406030204" pitchFamily="18" charset="0"/>
                        <a:ea typeface="Cambria Math" panose="02040503050406030204" pitchFamily="18" charset="0"/>
                      </a:rPr>
                      <m:t>−1</m:t>
                    </m:r>
                  </m:oMath>
                </a14:m>
                <a:r>
                  <a:rPr lang="it-IT" sz="1600" dirty="0">
                    <a:latin typeface="Helvetica" panose="020B0604020202020204" pitchFamily="34" charset="0"/>
                    <a:cs typeface="Helvetica" panose="020B0604020202020204" pitchFamily="34" charset="0"/>
                  </a:rPr>
                  <a:t>, che sono discretizzazioni su una gerarchia di griglie dello stesso problema continuo.</a:t>
                </a:r>
              </a:p>
            </p:txBody>
          </p:sp>
        </mc:Choice>
        <mc:Fallback xmlns="">
          <p:sp>
            <p:nvSpPr>
              <p:cNvPr id="10" name="CasellaDiTesto 9">
                <a:extLst>
                  <a:ext uri="{FF2B5EF4-FFF2-40B4-BE49-F238E27FC236}">
                    <a16:creationId xmlns:a16="http://schemas.microsoft.com/office/drawing/2014/main" id="{E5EF5796-29F7-429A-A491-45822B517400}"/>
                  </a:ext>
                </a:extLst>
              </p:cNvPr>
              <p:cNvSpPr txBox="1">
                <a:spLocks noRot="1" noChangeAspect="1" noMove="1" noResize="1" noEditPoints="1" noAdjustHandles="1" noChangeArrowheads="1" noChangeShapeType="1" noTextEdit="1"/>
              </p:cNvSpPr>
              <p:nvPr/>
            </p:nvSpPr>
            <p:spPr>
              <a:xfrm>
                <a:off x="1013530" y="4570836"/>
                <a:ext cx="10164933" cy="1323439"/>
              </a:xfrm>
              <a:prstGeom prst="rect">
                <a:avLst/>
              </a:prstGeom>
              <a:blipFill>
                <a:blip r:embed="rId4"/>
                <a:stretch>
                  <a:fillRect l="-300" t="-1382" r="-300" b="-5069"/>
                </a:stretch>
              </a:blipFill>
            </p:spPr>
            <p:txBody>
              <a:bodyPr/>
              <a:lstStyle/>
              <a:p>
                <a:r>
                  <a:rPr lang="it-IT">
                    <a:noFill/>
                  </a:rPr>
                  <a:t> </a:t>
                </a:r>
              </a:p>
            </p:txBody>
          </p:sp>
        </mc:Fallback>
      </mc:AlternateContent>
    </p:spTree>
    <p:extLst>
      <p:ext uri="{BB962C8B-B14F-4D97-AF65-F5344CB8AC3E}">
        <p14:creationId xmlns:p14="http://schemas.microsoft.com/office/powerpoint/2010/main" val="14267720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7000">
              <a:srgbClr val="BACBE9"/>
            </a:gs>
            <a:gs pos="34000">
              <a:srgbClr val="D3DEF1"/>
            </a:gs>
            <a:gs pos="0">
              <a:schemeClr val="accent1">
                <a:lumMod val="5000"/>
                <a:lumOff val="95000"/>
              </a:schemeClr>
            </a:gs>
            <a:gs pos="74000">
              <a:schemeClr val="accent1">
                <a:lumMod val="45000"/>
                <a:lumOff val="55000"/>
              </a:schemeClr>
            </a:gs>
            <a:gs pos="83000">
              <a:schemeClr val="accent1">
                <a:lumMod val="45000"/>
                <a:lumOff val="55000"/>
              </a:schemeClr>
            </a:gs>
            <a:gs pos="77000">
              <a:srgbClr val="B3C6E7"/>
            </a:gs>
            <a:gs pos="76000">
              <a:srgbClr val="BACBE9"/>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CasellaDiTesto 5">
            <a:extLst>
              <a:ext uri="{FF2B5EF4-FFF2-40B4-BE49-F238E27FC236}">
                <a16:creationId xmlns:a16="http://schemas.microsoft.com/office/drawing/2014/main" id="{DE9D9A62-3A55-474D-82F9-0A0C66BB08D4}"/>
              </a:ext>
            </a:extLst>
          </p:cNvPr>
          <p:cNvSpPr txBox="1"/>
          <p:nvPr/>
        </p:nvSpPr>
        <p:spPr>
          <a:xfrm>
            <a:off x="1424904" y="2494450"/>
            <a:ext cx="4839939" cy="4234824"/>
          </a:xfrm>
          <a:prstGeom prst="rect">
            <a:avLst/>
          </a:prstGeom>
        </p:spPr>
        <p:txBody>
          <a:bodyPr vert="horz" lIns="91440" tIns="45720" rIns="91440" bIns="45720" rtlCol="0">
            <a:normAutofit/>
          </a:bodyPr>
          <a:lstStyle/>
          <a:p>
            <a:pPr>
              <a:lnSpc>
                <a:spcPct val="90000"/>
              </a:lnSpc>
              <a:spcAft>
                <a:spcPts val="600"/>
              </a:spcAft>
            </a:pPr>
            <a:endParaRPr lang="en-US" sz="1600" dirty="0">
              <a:latin typeface="Helvetica" panose="020B0604020202020204" pitchFamily="34" charset="0"/>
              <a:cs typeface="Helvetica" panose="020B0604020202020204" pitchFamily="34" charset="0"/>
            </a:endParaRPr>
          </a:p>
        </p:txBody>
      </p:sp>
      <p:pic>
        <p:nvPicPr>
          <p:cNvPr id="5" name="Immagine 4">
            <a:extLst>
              <a:ext uri="{FF2B5EF4-FFF2-40B4-BE49-F238E27FC236}">
                <a16:creationId xmlns:a16="http://schemas.microsoft.com/office/drawing/2014/main" id="{BB0EE511-ED76-4C2D-B092-D2B6C768B01D}"/>
              </a:ext>
            </a:extLst>
          </p:cNvPr>
          <p:cNvPicPr>
            <a:picLocks noChangeAspect="1"/>
          </p:cNvPicPr>
          <p:nvPr/>
        </p:nvPicPr>
        <p:blipFill rotWithShape="1">
          <a:blip r:embed="rId2">
            <a:extLst>
              <a:ext uri="{28A0092B-C50C-407E-A947-70E740481C1C}">
                <a14:useLocalDpi xmlns:a14="http://schemas.microsoft.com/office/drawing/2010/main" val="0"/>
              </a:ext>
            </a:extLst>
          </a:blip>
          <a:srcRect t="73" b="876"/>
          <a:stretch/>
        </p:blipFill>
        <p:spPr>
          <a:xfrm>
            <a:off x="7686699" y="2636668"/>
            <a:ext cx="3080397" cy="2373891"/>
          </a:xfrm>
          <a:prstGeom prst="rect">
            <a:avLst/>
          </a:prstGeom>
        </p:spPr>
      </p:pic>
      <p:sp>
        <p:nvSpPr>
          <p:cNvPr id="7" name="CasellaDiTesto 6">
            <a:extLst>
              <a:ext uri="{FF2B5EF4-FFF2-40B4-BE49-F238E27FC236}">
                <a16:creationId xmlns:a16="http://schemas.microsoft.com/office/drawing/2014/main" id="{4612DAC8-4556-40CF-8CA5-F32D612AB651}"/>
              </a:ext>
            </a:extLst>
          </p:cNvPr>
          <p:cNvSpPr txBox="1"/>
          <p:nvPr/>
        </p:nvSpPr>
        <p:spPr>
          <a:xfrm>
            <a:off x="1880307" y="1130886"/>
            <a:ext cx="4384536" cy="400110"/>
          </a:xfrm>
          <a:prstGeom prst="rect">
            <a:avLst/>
          </a:prstGeom>
          <a:noFill/>
        </p:spPr>
        <p:txBody>
          <a:bodyPr wrap="square" rtlCol="0">
            <a:spAutoFit/>
          </a:bodyPr>
          <a:lstStyle/>
          <a:p>
            <a:pPr>
              <a:spcAft>
                <a:spcPts val="600"/>
              </a:spcAft>
            </a:pPr>
            <a:r>
              <a:rPr lang="it-IT" sz="2000" b="1" i="1" dirty="0">
                <a:latin typeface="Helvetica" panose="020B0604020202020204" pitchFamily="34" charset="0"/>
                <a:cs typeface="Helvetica" panose="020B0604020202020204" pitchFamily="34" charset="0"/>
              </a:rPr>
              <a:t>Algoritmo NESTED ITERATION</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31458EF5-7735-4550-A709-54451BA68BFF}"/>
                  </a:ext>
                </a:extLst>
              </p:cNvPr>
              <p:cNvSpPr txBox="1"/>
              <p:nvPr/>
            </p:nvSpPr>
            <p:spPr>
              <a:xfrm>
                <a:off x="1242874" y="2636667"/>
                <a:ext cx="5584054" cy="2651110"/>
              </a:xfrm>
              <a:prstGeom prst="rect">
                <a:avLst/>
              </a:prstGeom>
              <a:noFill/>
            </p:spPr>
            <p:txBody>
              <a:bodyPr wrap="square" rtlCol="0">
                <a:spAutoFit/>
              </a:bodyPr>
              <a:lstStyle/>
              <a:p>
                <a:pPr algn="just"/>
                <a:r>
                  <a:rPr lang="it-IT" sz="1300" dirty="0">
                    <a:latin typeface="Helvetica" panose="020B0604020202020204" pitchFamily="34" charset="0"/>
                    <a:cs typeface="Helvetica" panose="020B0604020202020204" pitchFamily="34" charset="0"/>
                  </a:rPr>
                  <a:t>L’operatore </a:t>
                </a:r>
                <a14:m>
                  <m:oMath xmlns:m="http://schemas.openxmlformats.org/officeDocument/2006/math">
                    <m:r>
                      <a:rPr lang="it-IT" sz="1300" b="0" i="1" smtClean="0">
                        <a:latin typeface="Cambria Math" panose="02040503050406030204" pitchFamily="18" charset="0"/>
                        <a:cs typeface="Helvetica" panose="020B0604020202020204" pitchFamily="34" charset="0"/>
                      </a:rPr>
                      <m:t>𝑆</m:t>
                    </m:r>
                    <m:r>
                      <a:rPr lang="it-IT" sz="1300" b="0" i="1" smtClean="0">
                        <a:latin typeface="Cambria Math" panose="02040503050406030204" pitchFamily="18" charset="0"/>
                        <a:cs typeface="Helvetica" panose="020B0604020202020204" pitchFamily="34" charset="0"/>
                      </a:rPr>
                      <m:t>(</m:t>
                    </m:r>
                    <m:sSub>
                      <m:sSubPr>
                        <m:ctrlPr>
                          <a:rPr lang="it-IT" sz="1300" b="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𝐴</m:t>
                        </m:r>
                      </m:e>
                      <m:sub>
                        <m:r>
                          <a:rPr lang="it-IT" sz="1300" b="0" i="1" smtClean="0">
                            <a:latin typeface="Cambria Math" panose="02040503050406030204" pitchFamily="18" charset="0"/>
                            <a:cs typeface="Helvetica" panose="020B0604020202020204" pitchFamily="34" charset="0"/>
                          </a:rPr>
                          <m:t>𝑘</m:t>
                        </m:r>
                      </m:sub>
                    </m:sSub>
                    <m:r>
                      <a:rPr lang="it-IT" sz="1300" b="0" i="1" smtClean="0">
                        <a:latin typeface="Cambria Math" panose="02040503050406030204" pitchFamily="18" charset="0"/>
                        <a:cs typeface="Helvetica" panose="020B0604020202020204" pitchFamily="34" charset="0"/>
                      </a:rPr>
                      <m:t>, </m:t>
                    </m:r>
                    <m:r>
                      <a:rPr lang="it-IT" sz="1300" b="0" i="1" smtClean="0">
                        <a:latin typeface="Cambria Math" panose="02040503050406030204" pitchFamily="18" charset="0"/>
                        <a:cs typeface="Helvetica" panose="020B0604020202020204" pitchFamily="34" charset="0"/>
                      </a:rPr>
                      <m:t>𝑥</m:t>
                    </m:r>
                    <m:r>
                      <a:rPr lang="it-IT" sz="1300" b="0" i="1" smtClean="0">
                        <a:latin typeface="Cambria Math" panose="02040503050406030204" pitchFamily="18" charset="0"/>
                        <a:cs typeface="Helvetica" panose="020B0604020202020204" pitchFamily="34" charset="0"/>
                      </a:rPr>
                      <m:t>, </m:t>
                    </m:r>
                    <m:r>
                      <a:rPr lang="it-IT" sz="1300" b="0" i="1" smtClean="0">
                        <a:latin typeface="Cambria Math" panose="02040503050406030204" pitchFamily="18" charset="0"/>
                        <a:cs typeface="Helvetica" panose="020B0604020202020204" pitchFamily="34" charset="0"/>
                      </a:rPr>
                      <m:t>𝑏</m:t>
                    </m:r>
                    <m:r>
                      <a:rPr lang="it-IT" sz="1300" b="0" i="1" smtClean="0">
                        <a:latin typeface="Cambria Math" panose="02040503050406030204" pitchFamily="18" charset="0"/>
                        <a:cs typeface="Helvetica" panose="020B0604020202020204" pitchFamily="34" charset="0"/>
                      </a:rPr>
                      <m:t>)</m:t>
                    </m:r>
                  </m:oMath>
                </a14:m>
                <a:r>
                  <a:rPr lang="it-IT" sz="1300" dirty="0">
                    <a:latin typeface="Helvetica" panose="020B0604020202020204" pitchFamily="34" charset="0"/>
                    <a:cs typeface="Helvetica" panose="020B0604020202020204" pitchFamily="34" charset="0"/>
                  </a:rPr>
                  <a:t> rappresenta un solutore di sistemi lineari:</a:t>
                </a:r>
              </a:p>
              <a:p>
                <a:pPr algn="just"/>
                <a:endParaRPr lang="it-IT" sz="800" dirty="0">
                  <a:latin typeface="Helvetica" panose="020B0604020202020204" pitchFamily="34" charset="0"/>
                  <a:cs typeface="Helvetica" panose="020B0604020202020204" pitchFamily="34" charset="0"/>
                </a:endParaRPr>
              </a:p>
              <a:p>
                <a:pPr algn="just"/>
                <a14:m>
                  <m:oMathPara xmlns:m="http://schemas.openxmlformats.org/officeDocument/2006/math">
                    <m:oMathParaPr>
                      <m:jc m:val="centerGroup"/>
                    </m:oMathParaPr>
                    <m:oMath xmlns:m="http://schemas.openxmlformats.org/officeDocument/2006/math">
                      <m:sSubSup>
                        <m:sSubSupPr>
                          <m:ctrlPr>
                            <a:rPr lang="it-IT" sz="1300" i="1" smtClean="0">
                              <a:latin typeface="Cambria Math" panose="02040503050406030204" pitchFamily="18" charset="0"/>
                              <a:cs typeface="Helvetica" panose="020B0604020202020204" pitchFamily="34" charset="0"/>
                            </a:rPr>
                          </m:ctrlPr>
                        </m:sSubSupPr>
                        <m:e>
                          <m:r>
                            <a:rPr lang="it-IT" sz="1300" b="0" i="1" smtClean="0">
                              <a:latin typeface="Cambria Math" panose="02040503050406030204" pitchFamily="18" charset="0"/>
                              <a:cs typeface="Helvetica" panose="020B0604020202020204" pitchFamily="34" charset="0"/>
                            </a:rPr>
                            <m:t>𝑥</m:t>
                          </m:r>
                        </m:e>
                        <m:sub>
                          <m:r>
                            <a:rPr lang="it-IT" sz="1300" b="0" i="1" smtClean="0">
                              <a:latin typeface="Cambria Math" panose="02040503050406030204" pitchFamily="18" charset="0"/>
                              <a:cs typeface="Helvetica" panose="020B0604020202020204" pitchFamily="34" charset="0"/>
                            </a:rPr>
                            <m:t>𝑘</m:t>
                          </m:r>
                        </m:sub>
                        <m:sup>
                          <m:r>
                            <a:rPr lang="it-IT" sz="1300" b="0" i="1" smtClean="0">
                              <a:latin typeface="Cambria Math" panose="02040503050406030204" pitchFamily="18" charset="0"/>
                              <a:cs typeface="Helvetica" panose="020B0604020202020204" pitchFamily="34" charset="0"/>
                            </a:rPr>
                            <m:t>(</m:t>
                          </m:r>
                          <m:r>
                            <a:rPr lang="it-IT" sz="1300" b="0" i="1" smtClean="0">
                              <a:latin typeface="Cambria Math" panose="02040503050406030204" pitchFamily="18" charset="0"/>
                              <a:cs typeface="Helvetica" panose="020B0604020202020204" pitchFamily="34" charset="0"/>
                            </a:rPr>
                            <m:t>𝑖</m:t>
                          </m:r>
                          <m:r>
                            <a:rPr lang="it-IT" sz="1300" b="0" i="1" smtClean="0">
                              <a:latin typeface="Cambria Math" panose="02040503050406030204" pitchFamily="18" charset="0"/>
                              <a:cs typeface="Helvetica" panose="020B0604020202020204" pitchFamily="34" charset="0"/>
                            </a:rPr>
                            <m:t>+1)</m:t>
                          </m:r>
                        </m:sup>
                      </m:sSubSup>
                      <m:r>
                        <a:rPr lang="it-IT" sz="1300" b="0" i="1" smtClean="0">
                          <a:latin typeface="Cambria Math" panose="02040503050406030204" pitchFamily="18" charset="0"/>
                          <a:cs typeface="Helvetica" panose="020B0604020202020204" pitchFamily="34" charset="0"/>
                        </a:rPr>
                        <m:t>=</m:t>
                      </m:r>
                      <m:r>
                        <a:rPr lang="it-IT" sz="1300" b="0" i="1" smtClean="0">
                          <a:latin typeface="Cambria Math" panose="02040503050406030204" pitchFamily="18" charset="0"/>
                          <a:cs typeface="Helvetica" panose="020B0604020202020204" pitchFamily="34" charset="0"/>
                        </a:rPr>
                        <m:t>𝑆</m:t>
                      </m:r>
                      <m:d>
                        <m:dPr>
                          <m:ctrlPr>
                            <a:rPr lang="it-IT" sz="1300" b="0" i="1" smtClean="0">
                              <a:latin typeface="Cambria Math" panose="02040503050406030204" pitchFamily="18" charset="0"/>
                              <a:cs typeface="Helvetica" panose="020B0604020202020204" pitchFamily="34" charset="0"/>
                            </a:rPr>
                          </m:ctrlPr>
                        </m:dPr>
                        <m:e>
                          <m:sSub>
                            <m:sSubPr>
                              <m:ctrlPr>
                                <a:rPr lang="it-IT" sz="1300" b="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𝐴</m:t>
                              </m:r>
                            </m:e>
                            <m:sub>
                              <m:r>
                                <a:rPr lang="it-IT" sz="1300" b="0" i="1" smtClean="0">
                                  <a:latin typeface="Cambria Math" panose="02040503050406030204" pitchFamily="18" charset="0"/>
                                  <a:cs typeface="Helvetica" panose="020B0604020202020204" pitchFamily="34" charset="0"/>
                                </a:rPr>
                                <m:t>𝑘</m:t>
                              </m:r>
                            </m:sub>
                          </m:sSub>
                          <m:r>
                            <a:rPr lang="it-IT" sz="1300" b="0" i="1" smtClean="0">
                              <a:latin typeface="Cambria Math" panose="02040503050406030204" pitchFamily="18" charset="0"/>
                              <a:cs typeface="Helvetica" panose="020B0604020202020204" pitchFamily="34" charset="0"/>
                            </a:rPr>
                            <m:t>, </m:t>
                          </m:r>
                          <m:sSubSup>
                            <m:sSubSupPr>
                              <m:ctrlPr>
                                <a:rPr lang="it-IT" sz="1300" b="0" i="1" smtClean="0">
                                  <a:latin typeface="Cambria Math" panose="02040503050406030204" pitchFamily="18" charset="0"/>
                                  <a:cs typeface="Helvetica" panose="020B0604020202020204" pitchFamily="34" charset="0"/>
                                </a:rPr>
                              </m:ctrlPr>
                            </m:sSubSupPr>
                            <m:e>
                              <m:r>
                                <a:rPr lang="it-IT" sz="1300" b="0" i="1" smtClean="0">
                                  <a:latin typeface="Cambria Math" panose="02040503050406030204" pitchFamily="18" charset="0"/>
                                  <a:cs typeface="Helvetica" panose="020B0604020202020204" pitchFamily="34" charset="0"/>
                                </a:rPr>
                                <m:t>𝑥</m:t>
                              </m:r>
                            </m:e>
                            <m:sub>
                              <m:r>
                                <a:rPr lang="it-IT" sz="1300" b="0" i="1" smtClean="0">
                                  <a:latin typeface="Cambria Math" panose="02040503050406030204" pitchFamily="18" charset="0"/>
                                  <a:cs typeface="Helvetica" panose="020B0604020202020204" pitchFamily="34" charset="0"/>
                                </a:rPr>
                                <m:t>𝑘</m:t>
                              </m:r>
                            </m:sub>
                            <m:sup>
                              <m:d>
                                <m:dPr>
                                  <m:ctrlPr>
                                    <a:rPr lang="it-IT" sz="1300" b="0" i="1" smtClean="0">
                                      <a:latin typeface="Cambria Math" panose="02040503050406030204" pitchFamily="18" charset="0"/>
                                      <a:cs typeface="Helvetica" panose="020B0604020202020204" pitchFamily="34" charset="0"/>
                                    </a:rPr>
                                  </m:ctrlPr>
                                </m:dPr>
                                <m:e>
                                  <m:r>
                                    <a:rPr lang="it-IT" sz="1300" b="0" i="1" smtClean="0">
                                      <a:latin typeface="Cambria Math" panose="02040503050406030204" pitchFamily="18" charset="0"/>
                                      <a:cs typeface="Helvetica" panose="020B0604020202020204" pitchFamily="34" charset="0"/>
                                    </a:rPr>
                                    <m:t>𝑖</m:t>
                                  </m:r>
                                </m:e>
                              </m:d>
                            </m:sup>
                          </m:sSubSup>
                          <m:r>
                            <a:rPr lang="it-IT" sz="1300" b="0" i="1" smtClean="0">
                              <a:latin typeface="Cambria Math" panose="02040503050406030204" pitchFamily="18" charset="0"/>
                              <a:cs typeface="Helvetica" panose="020B0604020202020204" pitchFamily="34" charset="0"/>
                            </a:rPr>
                            <m:t>, </m:t>
                          </m:r>
                          <m:sSub>
                            <m:sSubPr>
                              <m:ctrlPr>
                                <a:rPr lang="it-IT" sz="1300" b="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𝑏</m:t>
                              </m:r>
                            </m:e>
                            <m:sub>
                              <m:r>
                                <a:rPr lang="it-IT" sz="1300" b="0" i="1" smtClean="0">
                                  <a:latin typeface="Cambria Math" panose="02040503050406030204" pitchFamily="18" charset="0"/>
                                  <a:cs typeface="Helvetica" panose="020B0604020202020204" pitchFamily="34" charset="0"/>
                                </a:rPr>
                                <m:t>𝑘</m:t>
                              </m:r>
                            </m:sub>
                          </m:sSub>
                        </m:e>
                      </m:d>
                    </m:oMath>
                  </m:oMathPara>
                </a14:m>
                <a:endParaRPr lang="it-IT" sz="1300" b="0" dirty="0">
                  <a:latin typeface="Helvetica" panose="020B0604020202020204" pitchFamily="34" charset="0"/>
                  <a:cs typeface="Helvetica" panose="020B0604020202020204" pitchFamily="34" charset="0"/>
                </a:endParaRPr>
              </a:p>
              <a:p>
                <a:pPr algn="just"/>
                <a:endParaRPr lang="it-IT" sz="800" b="0" dirty="0">
                  <a:latin typeface="Helvetica" panose="020B0604020202020204" pitchFamily="34" charset="0"/>
                  <a:cs typeface="Helvetica" panose="020B0604020202020204" pitchFamily="34" charset="0"/>
                </a:endParaRPr>
              </a:p>
              <a:p>
                <a:pPr algn="just"/>
                <a:r>
                  <a:rPr lang="it-IT" sz="1300" dirty="0">
                    <a:latin typeface="Helvetica" panose="020B0604020202020204" pitchFamily="34" charset="0"/>
                    <a:cs typeface="Helvetica" panose="020B0604020202020204" pitchFamily="34" charset="0"/>
                  </a:rPr>
                  <a:t>Questo algoritmo è a </a:t>
                </a:r>
                <a:r>
                  <a:rPr lang="it-IT" sz="1300" b="1" i="1" dirty="0">
                    <a:latin typeface="Helvetica" panose="020B0604020202020204" pitchFamily="34" charset="0"/>
                    <a:cs typeface="Helvetica" panose="020B0604020202020204" pitchFamily="34" charset="0"/>
                  </a:rPr>
                  <a:t>CONVERGENZA LINEARE</a:t>
                </a:r>
                <a:r>
                  <a:rPr lang="it-IT" sz="1300" dirty="0">
                    <a:latin typeface="Helvetica" panose="020B0604020202020204" pitchFamily="34" charset="0"/>
                    <a:cs typeface="Helvetica" panose="020B0604020202020204" pitchFamily="34" charset="0"/>
                  </a:rPr>
                  <a:t>, cioè il rapporto fra l’errore ad un generico passo e l’errore al passo precedente è una costante:</a:t>
                </a:r>
              </a:p>
              <a:p>
                <a:pPr algn="just"/>
                <a:endParaRPr lang="it-IT" sz="800" dirty="0">
                  <a:latin typeface="Helvetica" panose="020B0604020202020204" pitchFamily="34" charset="0"/>
                  <a:cs typeface="Helvetica" panose="020B0604020202020204" pitchFamily="34" charset="0"/>
                </a:endParaRPr>
              </a:p>
              <a:p>
                <a:pPr algn="just"/>
                <a14:m>
                  <m:oMathPara xmlns:m="http://schemas.openxmlformats.org/officeDocument/2006/math">
                    <m:oMathParaPr>
                      <m:jc m:val="centerGroup"/>
                    </m:oMathParaPr>
                    <m:oMath xmlns:m="http://schemas.openxmlformats.org/officeDocument/2006/math">
                      <m:sSubSup>
                        <m:sSubSupPr>
                          <m:ctrlPr>
                            <a:rPr lang="it-IT" sz="1300" i="1" smtClean="0">
                              <a:latin typeface="Cambria Math" panose="02040503050406030204" pitchFamily="18" charset="0"/>
                              <a:cs typeface="Helvetica" panose="020B0604020202020204" pitchFamily="34" charset="0"/>
                            </a:rPr>
                          </m:ctrlPr>
                        </m:sSubSupPr>
                        <m:e>
                          <m:r>
                            <a:rPr lang="it-IT" sz="1300" b="0" i="1" smtClean="0">
                              <a:latin typeface="Cambria Math" panose="02040503050406030204" pitchFamily="18" charset="0"/>
                              <a:cs typeface="Helvetica" panose="020B0604020202020204" pitchFamily="34" charset="0"/>
                            </a:rPr>
                            <m:t>𝑒</m:t>
                          </m:r>
                        </m:e>
                        <m:sub>
                          <m:r>
                            <a:rPr lang="it-IT" sz="1300" b="0" i="1" smtClean="0">
                              <a:latin typeface="Cambria Math" panose="02040503050406030204" pitchFamily="18" charset="0"/>
                              <a:cs typeface="Helvetica" panose="020B0604020202020204" pitchFamily="34" charset="0"/>
                            </a:rPr>
                            <m:t>𝑘</m:t>
                          </m:r>
                        </m:sub>
                        <m:sup>
                          <m:r>
                            <a:rPr lang="it-IT" sz="1300" b="0" i="1" smtClean="0">
                              <a:latin typeface="Cambria Math" panose="02040503050406030204" pitchFamily="18" charset="0"/>
                              <a:cs typeface="Helvetica" panose="020B0604020202020204" pitchFamily="34" charset="0"/>
                            </a:rPr>
                            <m:t>(</m:t>
                          </m:r>
                          <m:r>
                            <a:rPr lang="it-IT" sz="1300" b="0" i="1" smtClean="0">
                              <a:latin typeface="Cambria Math" panose="02040503050406030204" pitchFamily="18" charset="0"/>
                              <a:cs typeface="Helvetica" panose="020B0604020202020204" pitchFamily="34" charset="0"/>
                            </a:rPr>
                            <m:t>𝑖</m:t>
                          </m:r>
                          <m:r>
                            <a:rPr lang="it-IT" sz="1300" b="0" i="1" smtClean="0">
                              <a:latin typeface="Cambria Math" panose="02040503050406030204" pitchFamily="18" charset="0"/>
                              <a:cs typeface="Helvetica" panose="020B0604020202020204" pitchFamily="34" charset="0"/>
                            </a:rPr>
                            <m:t>+1)</m:t>
                          </m:r>
                        </m:sup>
                      </m:sSubSup>
                      <m:r>
                        <a:rPr lang="it-IT" sz="1300" b="0" i="1" smtClean="0">
                          <a:latin typeface="Cambria Math" panose="02040503050406030204" pitchFamily="18" charset="0"/>
                          <a:cs typeface="Helvetica" panose="020B0604020202020204" pitchFamily="34" charset="0"/>
                        </a:rPr>
                        <m:t>=</m:t>
                      </m:r>
                      <m:d>
                        <m:dPr>
                          <m:begChr m:val="|"/>
                          <m:endChr m:val="|"/>
                          <m:ctrlPr>
                            <a:rPr lang="it-IT" sz="1300" b="0" i="1" smtClean="0">
                              <a:latin typeface="Cambria Math" panose="02040503050406030204" pitchFamily="18" charset="0"/>
                              <a:cs typeface="Helvetica" panose="020B0604020202020204" pitchFamily="34" charset="0"/>
                            </a:rPr>
                          </m:ctrlPr>
                        </m:dPr>
                        <m:e>
                          <m:r>
                            <a:rPr lang="it-IT" sz="1300" b="0" i="1" smtClean="0">
                              <a:latin typeface="Cambria Math" panose="02040503050406030204" pitchFamily="18" charset="0"/>
                              <a:cs typeface="Helvetica" panose="020B0604020202020204" pitchFamily="34" charset="0"/>
                            </a:rPr>
                            <m:t>𝑥</m:t>
                          </m:r>
                          <m:r>
                            <a:rPr lang="it-IT" sz="1300" b="0" i="1" smtClean="0">
                              <a:latin typeface="Cambria Math" panose="02040503050406030204" pitchFamily="18" charset="0"/>
                              <a:cs typeface="Helvetica" panose="020B0604020202020204" pitchFamily="34" charset="0"/>
                            </a:rPr>
                            <m:t>−</m:t>
                          </m:r>
                          <m:sSubSup>
                            <m:sSubSupPr>
                              <m:ctrlPr>
                                <a:rPr lang="it-IT" sz="1300" b="0" i="1" smtClean="0">
                                  <a:latin typeface="Cambria Math" panose="02040503050406030204" pitchFamily="18" charset="0"/>
                                  <a:cs typeface="Helvetica" panose="020B0604020202020204" pitchFamily="34" charset="0"/>
                                </a:rPr>
                              </m:ctrlPr>
                            </m:sSubSupPr>
                            <m:e>
                              <m:r>
                                <a:rPr lang="it-IT" sz="1300" b="0" i="1" smtClean="0">
                                  <a:latin typeface="Cambria Math" panose="02040503050406030204" pitchFamily="18" charset="0"/>
                                  <a:cs typeface="Helvetica" panose="020B0604020202020204" pitchFamily="34" charset="0"/>
                                </a:rPr>
                                <m:t>𝑥</m:t>
                              </m:r>
                            </m:e>
                            <m:sub>
                              <m:r>
                                <a:rPr lang="it-IT" sz="1300" b="0" i="1" smtClean="0">
                                  <a:latin typeface="Cambria Math" panose="02040503050406030204" pitchFamily="18" charset="0"/>
                                  <a:cs typeface="Helvetica" panose="020B0604020202020204" pitchFamily="34" charset="0"/>
                                </a:rPr>
                                <m:t>𝑘</m:t>
                              </m:r>
                            </m:sub>
                            <m:sup>
                              <m:d>
                                <m:dPr>
                                  <m:ctrlPr>
                                    <a:rPr lang="it-IT" sz="1300" b="0" i="1" smtClean="0">
                                      <a:latin typeface="Cambria Math" panose="02040503050406030204" pitchFamily="18" charset="0"/>
                                      <a:cs typeface="Helvetica" panose="020B0604020202020204" pitchFamily="34" charset="0"/>
                                    </a:rPr>
                                  </m:ctrlPr>
                                </m:dPr>
                                <m:e>
                                  <m:r>
                                    <a:rPr lang="it-IT" sz="1300" b="0" i="1" smtClean="0">
                                      <a:latin typeface="Cambria Math" panose="02040503050406030204" pitchFamily="18" charset="0"/>
                                      <a:cs typeface="Helvetica" panose="020B0604020202020204" pitchFamily="34" charset="0"/>
                                    </a:rPr>
                                    <m:t>𝑖</m:t>
                                  </m:r>
                                  <m:r>
                                    <a:rPr lang="it-IT" sz="1300" b="0" i="1" smtClean="0">
                                      <a:latin typeface="Cambria Math" panose="02040503050406030204" pitchFamily="18" charset="0"/>
                                      <a:cs typeface="Helvetica" panose="020B0604020202020204" pitchFamily="34" charset="0"/>
                                    </a:rPr>
                                    <m:t>+1</m:t>
                                  </m:r>
                                </m:e>
                              </m:d>
                            </m:sup>
                          </m:sSubSup>
                        </m:e>
                      </m:d>
                      <m:r>
                        <a:rPr lang="it-IT" sz="13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3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ea typeface="Cambria Math" panose="02040503050406030204" pitchFamily="18" charset="0"/>
                              <a:cs typeface="Helvetica" panose="020B0604020202020204" pitchFamily="34" charset="0"/>
                            </a:rPr>
                            <m:t>𝜇</m:t>
                          </m:r>
                        </m:e>
                        <m:sub>
                          <m:r>
                            <a:rPr lang="it-IT" sz="1300" b="0" i="1" smtClean="0">
                              <a:latin typeface="Cambria Math" panose="02040503050406030204" pitchFamily="18" charset="0"/>
                              <a:ea typeface="Cambria Math" panose="02040503050406030204" pitchFamily="18" charset="0"/>
                              <a:cs typeface="Helvetica" panose="020B0604020202020204" pitchFamily="34" charset="0"/>
                            </a:rPr>
                            <m:t>𝑘</m:t>
                          </m:r>
                        </m:sub>
                      </m:sSub>
                      <m:d>
                        <m:dPr>
                          <m:begChr m:val="|"/>
                          <m:endChr m:val="|"/>
                          <m:ctrlPr>
                            <a:rPr lang="it-IT" sz="1300" b="0" i="1" smtClean="0">
                              <a:latin typeface="Cambria Math" panose="02040503050406030204" pitchFamily="18" charset="0"/>
                              <a:ea typeface="Cambria Math" panose="02040503050406030204" pitchFamily="18" charset="0"/>
                              <a:cs typeface="Helvetica" panose="020B0604020202020204" pitchFamily="34" charset="0"/>
                            </a:rPr>
                          </m:ctrlPr>
                        </m:dPr>
                        <m:e>
                          <m:r>
                            <a:rPr lang="it-IT" sz="1300" b="0" i="1" smtClean="0">
                              <a:latin typeface="Cambria Math" panose="02040503050406030204" pitchFamily="18" charset="0"/>
                              <a:ea typeface="Cambria Math" panose="02040503050406030204" pitchFamily="18" charset="0"/>
                              <a:cs typeface="Helvetica" panose="020B0604020202020204" pitchFamily="34" charset="0"/>
                            </a:rPr>
                            <m:t>𝑥</m:t>
                          </m:r>
                          <m:r>
                            <a:rPr lang="it-IT" sz="1300" b="0" i="1" smtClean="0">
                              <a:latin typeface="Cambria Math" panose="02040503050406030204" pitchFamily="18" charset="0"/>
                              <a:ea typeface="Cambria Math" panose="02040503050406030204" pitchFamily="18" charset="0"/>
                              <a:cs typeface="Helvetica" panose="020B0604020202020204" pitchFamily="34" charset="0"/>
                            </a:rPr>
                            <m:t>−</m:t>
                          </m:r>
                          <m:sSubSup>
                            <m:sSubSupPr>
                              <m:ctrlPr>
                                <a:rPr lang="it-IT" sz="1300" b="0" i="1" smtClean="0">
                                  <a:latin typeface="Cambria Math" panose="02040503050406030204" pitchFamily="18" charset="0"/>
                                  <a:ea typeface="Cambria Math" panose="02040503050406030204" pitchFamily="18" charset="0"/>
                                  <a:cs typeface="Helvetica" panose="020B0604020202020204" pitchFamily="34" charset="0"/>
                                </a:rPr>
                              </m:ctrlPr>
                            </m:sSubSupPr>
                            <m:e>
                              <m:r>
                                <a:rPr lang="it-IT" sz="1300" b="0" i="1" smtClean="0">
                                  <a:latin typeface="Cambria Math" panose="02040503050406030204" pitchFamily="18" charset="0"/>
                                  <a:ea typeface="Cambria Math" panose="02040503050406030204" pitchFamily="18" charset="0"/>
                                  <a:cs typeface="Helvetica" panose="020B0604020202020204" pitchFamily="34" charset="0"/>
                                </a:rPr>
                                <m:t>𝑥</m:t>
                              </m:r>
                            </m:e>
                            <m:sub>
                              <m:r>
                                <a:rPr lang="it-IT" sz="1300" b="0" i="1" smtClean="0">
                                  <a:latin typeface="Cambria Math" panose="02040503050406030204" pitchFamily="18" charset="0"/>
                                  <a:ea typeface="Cambria Math" panose="02040503050406030204" pitchFamily="18" charset="0"/>
                                  <a:cs typeface="Helvetica" panose="020B0604020202020204" pitchFamily="34" charset="0"/>
                                </a:rPr>
                                <m:t>𝑘</m:t>
                              </m:r>
                            </m:sub>
                            <m:sup>
                              <m:d>
                                <m:dPr>
                                  <m:ctrlPr>
                                    <a:rPr lang="it-IT" sz="1300" b="0" i="1" smtClean="0">
                                      <a:latin typeface="Cambria Math" panose="02040503050406030204" pitchFamily="18" charset="0"/>
                                      <a:ea typeface="Cambria Math" panose="02040503050406030204" pitchFamily="18" charset="0"/>
                                      <a:cs typeface="Helvetica" panose="020B0604020202020204" pitchFamily="34" charset="0"/>
                                    </a:rPr>
                                  </m:ctrlPr>
                                </m:dPr>
                                <m:e>
                                  <m:r>
                                    <a:rPr lang="it-IT" sz="1300" b="0" i="1" smtClean="0">
                                      <a:latin typeface="Cambria Math" panose="02040503050406030204" pitchFamily="18" charset="0"/>
                                      <a:ea typeface="Cambria Math" panose="02040503050406030204" pitchFamily="18" charset="0"/>
                                      <a:cs typeface="Helvetica" panose="020B0604020202020204" pitchFamily="34" charset="0"/>
                                    </a:rPr>
                                    <m:t>𝑖</m:t>
                                  </m:r>
                                </m:e>
                              </m:d>
                            </m:sup>
                          </m:sSubSup>
                        </m:e>
                      </m:d>
                      <m:r>
                        <a:rPr lang="it-IT" sz="13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3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ea typeface="Cambria Math" panose="02040503050406030204" pitchFamily="18" charset="0"/>
                              <a:cs typeface="Helvetica" panose="020B0604020202020204" pitchFamily="34" charset="0"/>
                            </a:rPr>
                            <m:t>𝜇</m:t>
                          </m:r>
                        </m:e>
                        <m:sub>
                          <m:r>
                            <a:rPr lang="it-IT" sz="1300" b="0" i="1" smtClean="0">
                              <a:latin typeface="Cambria Math" panose="02040503050406030204" pitchFamily="18" charset="0"/>
                              <a:ea typeface="Cambria Math" panose="02040503050406030204" pitchFamily="18" charset="0"/>
                              <a:cs typeface="Helvetica" panose="020B0604020202020204" pitchFamily="34" charset="0"/>
                            </a:rPr>
                            <m:t>𝑘</m:t>
                          </m:r>
                        </m:sub>
                      </m:sSub>
                      <m:sSubSup>
                        <m:sSubSupPr>
                          <m:ctrlPr>
                            <a:rPr lang="it-IT" sz="1300" b="0" i="1" smtClean="0">
                              <a:latin typeface="Cambria Math" panose="02040503050406030204" pitchFamily="18" charset="0"/>
                              <a:ea typeface="Cambria Math" panose="02040503050406030204" pitchFamily="18" charset="0"/>
                              <a:cs typeface="Helvetica" panose="020B0604020202020204" pitchFamily="34" charset="0"/>
                            </a:rPr>
                          </m:ctrlPr>
                        </m:sSubSupPr>
                        <m:e>
                          <m:r>
                            <a:rPr lang="it-IT" sz="1300" b="0" i="1" smtClean="0">
                              <a:latin typeface="Cambria Math" panose="02040503050406030204" pitchFamily="18" charset="0"/>
                              <a:ea typeface="Cambria Math" panose="02040503050406030204" pitchFamily="18" charset="0"/>
                              <a:cs typeface="Helvetica" panose="020B0604020202020204" pitchFamily="34" charset="0"/>
                            </a:rPr>
                            <m:t>𝑒</m:t>
                          </m:r>
                        </m:e>
                        <m:sub>
                          <m:r>
                            <a:rPr lang="it-IT" sz="1300" b="0" i="1" smtClean="0">
                              <a:latin typeface="Cambria Math" panose="02040503050406030204" pitchFamily="18" charset="0"/>
                              <a:ea typeface="Cambria Math" panose="02040503050406030204" pitchFamily="18" charset="0"/>
                              <a:cs typeface="Helvetica" panose="020B0604020202020204" pitchFamily="34" charset="0"/>
                            </a:rPr>
                            <m:t>𝑘</m:t>
                          </m:r>
                        </m:sub>
                        <m:sup>
                          <m:r>
                            <a:rPr lang="it-IT" sz="1300" b="0" i="1" smtClean="0">
                              <a:latin typeface="Cambria Math" panose="02040503050406030204" pitchFamily="18" charset="0"/>
                              <a:ea typeface="Cambria Math" panose="02040503050406030204" pitchFamily="18" charset="0"/>
                              <a:cs typeface="Helvetica" panose="020B0604020202020204" pitchFamily="34" charset="0"/>
                            </a:rPr>
                            <m:t>(</m:t>
                          </m:r>
                          <m:r>
                            <a:rPr lang="it-IT" sz="1300" b="0" i="1" smtClean="0">
                              <a:latin typeface="Cambria Math" panose="02040503050406030204" pitchFamily="18" charset="0"/>
                              <a:ea typeface="Cambria Math" panose="02040503050406030204" pitchFamily="18" charset="0"/>
                              <a:cs typeface="Helvetica" panose="020B0604020202020204" pitchFamily="34" charset="0"/>
                            </a:rPr>
                            <m:t>𝑖</m:t>
                          </m:r>
                          <m:r>
                            <a:rPr lang="it-IT" sz="1300" b="0" i="1" smtClean="0">
                              <a:latin typeface="Cambria Math" panose="02040503050406030204" pitchFamily="18" charset="0"/>
                              <a:ea typeface="Cambria Math" panose="02040503050406030204" pitchFamily="18" charset="0"/>
                              <a:cs typeface="Helvetica" panose="020B0604020202020204" pitchFamily="34" charset="0"/>
                            </a:rPr>
                            <m:t>)</m:t>
                          </m:r>
                        </m:sup>
                      </m:sSubSup>
                    </m:oMath>
                  </m:oMathPara>
                </a14:m>
                <a:endParaRPr lang="it-IT" sz="1300" dirty="0">
                  <a:latin typeface="Helvetica" panose="020B0604020202020204" pitchFamily="34" charset="0"/>
                  <a:cs typeface="Helvetica" panose="020B0604020202020204" pitchFamily="34" charset="0"/>
                </a:endParaRPr>
              </a:p>
              <a:p>
                <a:pPr algn="just"/>
                <a:endParaRPr lang="it-IT" sz="800" dirty="0">
                  <a:latin typeface="Helvetica" panose="020B0604020202020204" pitchFamily="34" charset="0"/>
                  <a:cs typeface="Helvetica" panose="020B0604020202020204" pitchFamily="34" charset="0"/>
                </a:endParaRPr>
              </a:p>
              <a:p>
                <a:pPr algn="just"/>
                <a:r>
                  <a:rPr lang="it-IT" sz="1300" dirty="0">
                    <a:latin typeface="Helvetica" panose="020B0604020202020204" pitchFamily="34" charset="0"/>
                    <a:cs typeface="Helvetica" panose="020B0604020202020204" pitchFamily="34" charset="0"/>
                  </a:rPr>
                  <a:t>L’operatore </a:t>
                </a:r>
                <a14:m>
                  <m:oMath xmlns:m="http://schemas.openxmlformats.org/officeDocument/2006/math">
                    <m:sSubSup>
                      <m:sSubSupPr>
                        <m:ctrlPr>
                          <a:rPr lang="it-IT" sz="1300" i="1" smtClean="0">
                            <a:latin typeface="Cambria Math" panose="02040503050406030204" pitchFamily="18" charset="0"/>
                            <a:cs typeface="Helvetica" panose="020B0604020202020204" pitchFamily="34" charset="0"/>
                          </a:rPr>
                        </m:ctrlPr>
                      </m:sSubSupPr>
                      <m:e>
                        <m:r>
                          <a:rPr lang="it-IT" sz="1300" b="1" i="1" smtClean="0">
                            <a:latin typeface="Cambria Math" panose="02040503050406030204" pitchFamily="18" charset="0"/>
                            <a:cs typeface="Helvetica" panose="020B0604020202020204" pitchFamily="34" charset="0"/>
                          </a:rPr>
                          <m:t>𝑰</m:t>
                        </m:r>
                      </m:e>
                      <m:sub>
                        <m:r>
                          <a:rPr lang="it-IT" sz="1300" b="1" i="1" smtClean="0">
                            <a:latin typeface="Cambria Math" panose="02040503050406030204" pitchFamily="18" charset="0"/>
                            <a:cs typeface="Helvetica" panose="020B0604020202020204" pitchFamily="34" charset="0"/>
                          </a:rPr>
                          <m:t>𝒌</m:t>
                        </m:r>
                        <m:r>
                          <a:rPr lang="it-IT" sz="1300" b="1" i="1" smtClean="0">
                            <a:latin typeface="Cambria Math" panose="02040503050406030204" pitchFamily="18" charset="0"/>
                            <a:cs typeface="Helvetica" panose="020B0604020202020204" pitchFamily="34" charset="0"/>
                          </a:rPr>
                          <m:t>−</m:t>
                        </m:r>
                        <m:r>
                          <a:rPr lang="it-IT" sz="1300" b="1" i="1" smtClean="0">
                            <a:latin typeface="Cambria Math" panose="02040503050406030204" pitchFamily="18" charset="0"/>
                            <a:cs typeface="Helvetica" panose="020B0604020202020204" pitchFamily="34" charset="0"/>
                          </a:rPr>
                          <m:t>𝟏</m:t>
                        </m:r>
                      </m:sub>
                      <m:sup>
                        <m:r>
                          <a:rPr lang="it-IT" sz="1300" b="1" i="1" smtClean="0">
                            <a:latin typeface="Cambria Math" panose="02040503050406030204" pitchFamily="18" charset="0"/>
                            <a:cs typeface="Helvetica" panose="020B0604020202020204" pitchFamily="34" charset="0"/>
                          </a:rPr>
                          <m:t>𝒌</m:t>
                        </m:r>
                      </m:sup>
                    </m:sSubSup>
                  </m:oMath>
                </a14:m>
                <a:r>
                  <a:rPr lang="it-IT" sz="1300" dirty="0">
                    <a:latin typeface="Helvetica" panose="020B0604020202020204" pitchFamily="34" charset="0"/>
                    <a:cs typeface="Helvetica" panose="020B0604020202020204" pitchFamily="34" charset="0"/>
                  </a:rPr>
                  <a:t> è un operatore di </a:t>
                </a:r>
                <a:r>
                  <a:rPr lang="it-IT" sz="1300" i="1" dirty="0">
                    <a:latin typeface="Helvetica" panose="020B0604020202020204" pitchFamily="34" charset="0"/>
                    <a:cs typeface="Helvetica" panose="020B0604020202020204" pitchFamily="34" charset="0"/>
                  </a:rPr>
                  <a:t>prolungamento</a:t>
                </a:r>
                <a:r>
                  <a:rPr lang="it-IT" sz="1300" dirty="0">
                    <a:latin typeface="Helvetica" panose="020B0604020202020204" pitchFamily="34" charset="0"/>
                    <a:cs typeface="Helvetica" panose="020B0604020202020204" pitchFamily="34" charset="0"/>
                  </a:rPr>
                  <a:t> (interpolazione) che permette di interpolare una funzione da una griglia più </a:t>
                </a:r>
                <a:r>
                  <a:rPr lang="it-IT" sz="1300" i="1" dirty="0" err="1">
                    <a:latin typeface="Helvetica" panose="020B0604020202020204" pitchFamily="34" charset="0"/>
                    <a:cs typeface="Helvetica" panose="020B0604020202020204" pitchFamily="34" charset="0"/>
                  </a:rPr>
                  <a:t>coarse</a:t>
                </a:r>
                <a:r>
                  <a:rPr lang="it-IT" sz="1300" dirty="0">
                    <a:latin typeface="Helvetica" panose="020B0604020202020204" pitchFamily="34" charset="0"/>
                    <a:cs typeface="Helvetica" panose="020B0604020202020204" pitchFamily="34" charset="0"/>
                  </a:rPr>
                  <a:t> ad una più </a:t>
                </a:r>
                <a:r>
                  <a:rPr lang="it-IT" sz="1300" i="1" dirty="0">
                    <a:latin typeface="Helvetica" panose="020B0604020202020204" pitchFamily="34" charset="0"/>
                    <a:cs typeface="Helvetica" panose="020B0604020202020204" pitchFamily="34" charset="0"/>
                  </a:rPr>
                  <a:t>fine</a:t>
                </a:r>
                <a:r>
                  <a:rPr lang="it-IT" sz="1300" dirty="0">
                    <a:latin typeface="Helvetica" panose="020B0604020202020204" pitchFamily="34" charset="0"/>
                    <a:cs typeface="Helvetica" panose="020B0604020202020204" pitchFamily="34" charset="0"/>
                  </a:rPr>
                  <a:t>.</a:t>
                </a:r>
              </a:p>
            </p:txBody>
          </p:sp>
        </mc:Choice>
        <mc:Fallback xmlns="">
          <p:sp>
            <p:nvSpPr>
              <p:cNvPr id="9" name="CasellaDiTesto 8">
                <a:extLst>
                  <a:ext uri="{FF2B5EF4-FFF2-40B4-BE49-F238E27FC236}">
                    <a16:creationId xmlns:a16="http://schemas.microsoft.com/office/drawing/2014/main" id="{31458EF5-7735-4550-A709-54451BA68BFF}"/>
                  </a:ext>
                </a:extLst>
              </p:cNvPr>
              <p:cNvSpPr txBox="1">
                <a:spLocks noRot="1" noChangeAspect="1" noMove="1" noResize="1" noEditPoints="1" noAdjustHandles="1" noChangeArrowheads="1" noChangeShapeType="1" noTextEdit="1"/>
              </p:cNvSpPr>
              <p:nvPr/>
            </p:nvSpPr>
            <p:spPr>
              <a:xfrm>
                <a:off x="1242874" y="2636667"/>
                <a:ext cx="5584054" cy="2651110"/>
              </a:xfrm>
              <a:prstGeom prst="rect">
                <a:avLst/>
              </a:prstGeom>
              <a:blipFill>
                <a:blip r:embed="rId3"/>
                <a:stretch>
                  <a:fillRect l="-218" t="-230" r="-1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45D3BF2-17D8-4B84-B93D-7D142AEC0CC9}"/>
                  </a:ext>
                </a:extLst>
              </p:cNvPr>
              <p:cNvSpPr txBox="1"/>
              <p:nvPr/>
            </p:nvSpPr>
            <p:spPr>
              <a:xfrm>
                <a:off x="1242874" y="5128001"/>
                <a:ext cx="9524222" cy="1492716"/>
              </a:xfrm>
              <a:prstGeom prst="rect">
                <a:avLst/>
              </a:prstGeom>
              <a:noFill/>
            </p:spPr>
            <p:txBody>
              <a:bodyPr wrap="square" rtlCol="0">
                <a:spAutoFit/>
              </a:bodyPr>
              <a:lstStyle/>
              <a:p>
                <a:pPr algn="just"/>
                <a:r>
                  <a:rPr lang="it-IT" sz="1300" dirty="0">
                    <a:latin typeface="Helvetica" panose="020B0604020202020204" pitchFamily="34" charset="0"/>
                    <a:cs typeface="Helvetica" panose="020B0604020202020204" pitchFamily="34" charset="0"/>
                  </a:rPr>
                  <a:t>Questo algoritmo può essere usato per risolvere il sistema </a:t>
                </a:r>
                <a14:m>
                  <m:oMath xmlns:m="http://schemas.openxmlformats.org/officeDocument/2006/math">
                    <m:sSub>
                      <m:sSubPr>
                        <m:ctrlPr>
                          <a:rPr lang="it-IT" sz="130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𝐴</m:t>
                        </m:r>
                      </m:e>
                      <m:sub>
                        <m:r>
                          <a:rPr lang="it-IT" sz="1300" b="0" i="1" smtClean="0">
                            <a:latin typeface="Cambria Math" panose="02040503050406030204" pitchFamily="18" charset="0"/>
                            <a:cs typeface="Helvetica" panose="020B0604020202020204" pitchFamily="34" charset="0"/>
                          </a:rPr>
                          <m:t>𝑘</m:t>
                        </m:r>
                      </m:sub>
                    </m:sSub>
                    <m:r>
                      <a:rPr lang="it-IT" sz="1300" b="0" i="1" smtClean="0">
                        <a:latin typeface="Cambria Math" panose="02040503050406030204" pitchFamily="18" charset="0"/>
                        <a:cs typeface="Helvetica" panose="020B0604020202020204" pitchFamily="34" charset="0"/>
                      </a:rPr>
                      <m:t>𝑧</m:t>
                    </m:r>
                    <m:r>
                      <a:rPr lang="it-IT" sz="1300" b="0" i="1" smtClean="0">
                        <a:latin typeface="Cambria Math" panose="02040503050406030204" pitchFamily="18" charset="0"/>
                        <a:cs typeface="Helvetica" panose="020B0604020202020204" pitchFamily="34" charset="0"/>
                      </a:rPr>
                      <m:t>=</m:t>
                    </m:r>
                    <m:r>
                      <a:rPr lang="it-IT" sz="1300" b="0" i="1" smtClean="0">
                        <a:latin typeface="Cambria Math" panose="02040503050406030204" pitchFamily="18" charset="0"/>
                        <a:cs typeface="Helvetica" panose="020B0604020202020204" pitchFamily="34" charset="0"/>
                      </a:rPr>
                      <m:t>𝑔</m:t>
                    </m:r>
                  </m:oMath>
                </a14:m>
                <a:r>
                  <a:rPr lang="it-IT" sz="1300" dirty="0">
                    <a:latin typeface="Helvetica" panose="020B0604020202020204" pitchFamily="34" charset="0"/>
                    <a:cs typeface="Helvetica" panose="020B0604020202020204" pitchFamily="34" charset="0"/>
                  </a:rPr>
                  <a:t> quando i </a:t>
                </a:r>
                <a:r>
                  <a:rPr lang="it-IT" sz="1300" i="1" dirty="0">
                    <a:latin typeface="Helvetica" panose="020B0604020202020204" pitchFamily="34" charset="0"/>
                    <a:cs typeface="Helvetica" panose="020B0604020202020204" pitchFamily="34" charset="0"/>
                  </a:rPr>
                  <a:t>k</a:t>
                </a:r>
                <a:r>
                  <a:rPr lang="it-IT" sz="1300" dirty="0">
                    <a:latin typeface="Helvetica" panose="020B0604020202020204" pitchFamily="34" charset="0"/>
                    <a:cs typeface="Helvetica" panose="020B0604020202020204" pitchFamily="34" charset="0"/>
                  </a:rPr>
                  <a:t> sistemi ausiliari hanno </a:t>
                </a:r>
                <a14:m>
                  <m:oMath xmlns:m="http://schemas.openxmlformats.org/officeDocument/2006/math">
                    <m:sSub>
                      <m:sSubPr>
                        <m:ctrlPr>
                          <a:rPr lang="it-IT" sz="130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𝑝</m:t>
                        </m:r>
                      </m:e>
                      <m:sub>
                        <m:r>
                          <a:rPr lang="it-IT" sz="1300" b="0" i="1" smtClean="0">
                            <a:latin typeface="Cambria Math" panose="02040503050406030204" pitchFamily="18" charset="0"/>
                            <a:cs typeface="Helvetica" panose="020B0604020202020204" pitchFamily="34" charset="0"/>
                          </a:rPr>
                          <m:t>𝑖</m:t>
                        </m:r>
                      </m:sub>
                    </m:sSub>
                  </m:oMath>
                </a14:m>
                <a:r>
                  <a:rPr lang="it-IT" sz="1300" dirty="0">
                    <a:latin typeface="Helvetica" panose="020B0604020202020204" pitchFamily="34" charset="0"/>
                    <a:cs typeface="Helvetica" panose="020B0604020202020204" pitchFamily="34" charset="0"/>
                  </a:rPr>
                  <a:t> incognite tali che </a:t>
                </a:r>
              </a:p>
              <a:p>
                <a:pPr algn="just"/>
                <a14:m>
                  <m:oMath xmlns:m="http://schemas.openxmlformats.org/officeDocument/2006/math">
                    <m:sSub>
                      <m:sSubPr>
                        <m:ctrlPr>
                          <a:rPr lang="it-IT" sz="130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𝑝</m:t>
                        </m:r>
                      </m:e>
                      <m:sub>
                        <m:r>
                          <a:rPr lang="it-IT" sz="1300" b="0" i="1" smtClean="0">
                            <a:latin typeface="Cambria Math" panose="02040503050406030204" pitchFamily="18" charset="0"/>
                            <a:cs typeface="Helvetica" panose="020B0604020202020204" pitchFamily="34" charset="0"/>
                          </a:rPr>
                          <m:t>1</m:t>
                        </m:r>
                      </m:sub>
                    </m:sSub>
                    <m:r>
                      <a:rPr lang="it-IT" sz="1300" b="0" i="1" smtClean="0">
                        <a:latin typeface="Cambria Math" panose="02040503050406030204" pitchFamily="18" charset="0"/>
                        <a:cs typeface="Helvetica" panose="020B0604020202020204" pitchFamily="34" charset="0"/>
                      </a:rPr>
                      <m:t>&lt;</m:t>
                    </m:r>
                    <m:sSub>
                      <m:sSubPr>
                        <m:ctrlPr>
                          <a:rPr lang="it-IT" sz="130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𝑝</m:t>
                        </m:r>
                      </m:e>
                      <m:sub>
                        <m:r>
                          <a:rPr lang="it-IT" sz="1300" b="0" i="1" smtClean="0">
                            <a:latin typeface="Cambria Math" panose="02040503050406030204" pitchFamily="18" charset="0"/>
                            <a:cs typeface="Helvetica" panose="020B0604020202020204" pitchFamily="34" charset="0"/>
                          </a:rPr>
                          <m:t>2</m:t>
                        </m:r>
                      </m:sub>
                    </m:sSub>
                    <m:r>
                      <a:rPr lang="it-IT" sz="1300" b="0" i="1" smtClean="0">
                        <a:latin typeface="Cambria Math" panose="02040503050406030204" pitchFamily="18" charset="0"/>
                        <a:cs typeface="Helvetica" panose="020B0604020202020204" pitchFamily="34" charset="0"/>
                      </a:rPr>
                      <m:t>&lt;</m:t>
                    </m:r>
                    <m:r>
                      <a:rPr lang="it-IT" sz="1300" b="0" i="1" smtClean="0">
                        <a:latin typeface="Cambria Math" panose="02040503050406030204" pitchFamily="18" charset="0"/>
                        <a:ea typeface="Cambria Math" panose="02040503050406030204" pitchFamily="18" charset="0"/>
                        <a:cs typeface="Helvetica" panose="020B0604020202020204" pitchFamily="34" charset="0"/>
                      </a:rPr>
                      <m:t>⋯&lt;</m:t>
                    </m:r>
                    <m:sSub>
                      <m:sSubPr>
                        <m:ctrlPr>
                          <a:rPr lang="it-IT" sz="130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𝑝</m:t>
                        </m:r>
                      </m:e>
                      <m:sub>
                        <m:r>
                          <a:rPr lang="it-IT" sz="1300" b="0" i="1" smtClean="0">
                            <a:latin typeface="Cambria Math" panose="02040503050406030204" pitchFamily="18" charset="0"/>
                            <a:cs typeface="Helvetica" panose="020B0604020202020204" pitchFamily="34" charset="0"/>
                          </a:rPr>
                          <m:t>𝑘</m:t>
                        </m:r>
                      </m:sub>
                    </m:sSub>
                  </m:oMath>
                </a14:m>
                <a:r>
                  <a:rPr lang="it-IT" sz="1300" dirty="0">
                    <a:latin typeface="Helvetica" panose="020B0604020202020204" pitchFamily="34" charset="0"/>
                    <a:cs typeface="Helvetica" panose="020B0604020202020204" pitchFamily="34" charset="0"/>
                  </a:rPr>
                  <a:t>.</a:t>
                </a:r>
              </a:p>
              <a:p>
                <a:pPr algn="just"/>
                <a:r>
                  <a:rPr lang="it-IT" sz="1300" dirty="0">
                    <a:latin typeface="Helvetica" panose="020B0604020202020204" pitchFamily="34" charset="0"/>
                    <a:cs typeface="Helvetica" panose="020B0604020202020204" pitchFamily="34" charset="0"/>
                  </a:rPr>
                  <a:t>Se ogni metodo risolutivo </a:t>
                </a:r>
                <a:r>
                  <a:rPr lang="it-IT" sz="1300" i="1" dirty="0">
                    <a:latin typeface="Helvetica" panose="020B0604020202020204" pitchFamily="34" charset="0"/>
                    <a:cs typeface="Helvetica" panose="020B0604020202020204" pitchFamily="34" charset="0"/>
                  </a:rPr>
                  <a:t>S </a:t>
                </a:r>
                <a:r>
                  <a:rPr lang="it-IT" sz="1300" dirty="0">
                    <a:latin typeface="Helvetica" panose="020B0604020202020204" pitchFamily="34" charset="0"/>
                    <a:cs typeface="Helvetica" panose="020B0604020202020204" pitchFamily="34" charset="0"/>
                  </a:rPr>
                  <a:t>ha costante </a:t>
                </a:r>
                <a14:m>
                  <m:oMath xmlns:m="http://schemas.openxmlformats.org/officeDocument/2006/math">
                    <m:sSub>
                      <m:sSubPr>
                        <m:ctrlPr>
                          <a:rPr lang="it-IT" sz="1300" i="1" smtClean="0">
                            <a:latin typeface="Cambria Math" panose="02040503050406030204" pitchFamily="18" charset="0"/>
                            <a:cs typeface="Helvetica" panose="020B0604020202020204" pitchFamily="34" charset="0"/>
                          </a:rPr>
                        </m:ctrlPr>
                      </m:sSubPr>
                      <m:e>
                        <m:r>
                          <a:rPr lang="it-IT" sz="1300" i="1" smtClean="0">
                            <a:latin typeface="Cambria Math" panose="02040503050406030204" pitchFamily="18" charset="0"/>
                            <a:ea typeface="Cambria Math" panose="02040503050406030204" pitchFamily="18" charset="0"/>
                            <a:cs typeface="Helvetica" panose="020B0604020202020204" pitchFamily="34" charset="0"/>
                          </a:rPr>
                          <m:t>𝜇</m:t>
                        </m:r>
                      </m:e>
                      <m:sub>
                        <m:r>
                          <a:rPr lang="it-IT" sz="1300" b="0" i="1" smtClean="0">
                            <a:latin typeface="Cambria Math" panose="02040503050406030204" pitchFamily="18" charset="0"/>
                            <a:cs typeface="Helvetica" panose="020B0604020202020204" pitchFamily="34" charset="0"/>
                          </a:rPr>
                          <m:t>𝑘</m:t>
                        </m:r>
                      </m:sub>
                    </m:sSub>
                  </m:oMath>
                </a14:m>
                <a:r>
                  <a:rPr lang="it-IT" sz="1300" dirty="0">
                    <a:latin typeface="Helvetica" panose="020B0604020202020204" pitchFamily="34" charset="0"/>
                    <a:cs typeface="Helvetica" panose="020B0604020202020204" pitchFamily="34" charset="0"/>
                  </a:rPr>
                  <a:t>, ed esiste un valore </a:t>
                </a:r>
                <a14:m>
                  <m:oMath xmlns:m="http://schemas.openxmlformats.org/officeDocument/2006/math">
                    <m:r>
                      <a:rPr lang="it-IT" sz="1300" i="1" smtClean="0">
                        <a:latin typeface="Cambria Math" panose="02040503050406030204" pitchFamily="18" charset="0"/>
                        <a:ea typeface="Cambria Math" panose="02040503050406030204" pitchFamily="18" charset="0"/>
                        <a:cs typeface="Helvetica" panose="020B0604020202020204" pitchFamily="34" charset="0"/>
                      </a:rPr>
                      <m:t>𝜇</m:t>
                    </m:r>
                  </m:oMath>
                </a14:m>
                <a:r>
                  <a:rPr lang="it-IT" sz="1300" dirty="0">
                    <a:latin typeface="Helvetica" panose="020B0604020202020204" pitchFamily="34" charset="0"/>
                    <a:cs typeface="Helvetica" panose="020B0604020202020204" pitchFamily="34" charset="0"/>
                  </a:rPr>
                  <a:t>, compreso tra </a:t>
                </a:r>
                <a14:m>
                  <m:oMath xmlns:m="http://schemas.openxmlformats.org/officeDocument/2006/math">
                    <m:sSub>
                      <m:sSubPr>
                        <m:ctrlPr>
                          <a:rPr lang="it-IT" sz="1300" i="1">
                            <a:latin typeface="Cambria Math" panose="02040503050406030204" pitchFamily="18" charset="0"/>
                            <a:cs typeface="Helvetica" panose="020B0604020202020204" pitchFamily="34" charset="0"/>
                          </a:rPr>
                        </m:ctrlPr>
                      </m:sSubPr>
                      <m:e>
                        <m:r>
                          <a:rPr lang="it-IT" sz="1300" i="1">
                            <a:latin typeface="Cambria Math" panose="02040503050406030204" pitchFamily="18" charset="0"/>
                            <a:ea typeface="Cambria Math" panose="02040503050406030204" pitchFamily="18" charset="0"/>
                            <a:cs typeface="Helvetica" panose="020B0604020202020204" pitchFamily="34" charset="0"/>
                          </a:rPr>
                          <m:t>𝜇</m:t>
                        </m:r>
                      </m:e>
                      <m:sub>
                        <m:r>
                          <a:rPr lang="it-IT" sz="1300" i="1">
                            <a:latin typeface="Cambria Math" panose="02040503050406030204" pitchFamily="18" charset="0"/>
                            <a:cs typeface="Helvetica" panose="020B0604020202020204" pitchFamily="34" charset="0"/>
                          </a:rPr>
                          <m:t>𝑘</m:t>
                        </m:r>
                      </m:sub>
                    </m:sSub>
                    <m:r>
                      <a:rPr lang="it-IT" sz="1300" i="1">
                        <a:latin typeface="Cambria Math" panose="02040503050406030204" pitchFamily="18" charset="0"/>
                        <a:cs typeface="Helvetica" panose="020B0604020202020204" pitchFamily="34" charset="0"/>
                      </a:rPr>
                      <m:t> </m:t>
                    </m:r>
                  </m:oMath>
                </a14:m>
                <a:r>
                  <a:rPr lang="it-IT" sz="1300" dirty="0">
                    <a:latin typeface="Helvetica" panose="020B0604020202020204" pitchFamily="34" charset="0"/>
                    <a:cs typeface="Helvetica" panose="020B0604020202020204" pitchFamily="34" charset="0"/>
                  </a:rPr>
                  <a:t>e </a:t>
                </a:r>
                <a:r>
                  <a:rPr lang="it-IT" sz="1300" i="1" dirty="0">
                    <a:latin typeface="Helvetica" panose="020B0604020202020204" pitchFamily="34" charset="0"/>
                    <a:cs typeface="Helvetica" panose="020B0604020202020204" pitchFamily="34" charset="0"/>
                  </a:rPr>
                  <a:t>1,</a:t>
                </a:r>
                <a:r>
                  <a:rPr lang="it-IT" sz="1300" dirty="0">
                    <a:latin typeface="Helvetica" panose="020B0604020202020204" pitchFamily="34" charset="0"/>
                    <a:cs typeface="Helvetica" panose="020B0604020202020204" pitchFamily="34" charset="0"/>
                  </a:rPr>
                  <a:t>tale per cui se </a:t>
                </a:r>
                <a14:m>
                  <m:oMath xmlns:m="http://schemas.openxmlformats.org/officeDocument/2006/math">
                    <m:sSub>
                      <m:sSubPr>
                        <m:ctrlPr>
                          <a:rPr lang="it-IT" sz="1300" i="1" smtClean="0">
                            <a:latin typeface="Cambria Math" panose="02040503050406030204" pitchFamily="18" charset="0"/>
                            <a:cs typeface="Helvetica" panose="020B0604020202020204" pitchFamily="34" charset="0"/>
                          </a:rPr>
                        </m:ctrlPr>
                      </m:sSubPr>
                      <m:e>
                        <m:r>
                          <a:rPr lang="it-IT" sz="1300" i="1" smtClean="0">
                            <a:latin typeface="Cambria Math" panose="02040503050406030204" pitchFamily="18" charset="0"/>
                            <a:ea typeface="Cambria Math" panose="02040503050406030204" pitchFamily="18" charset="0"/>
                            <a:cs typeface="Helvetica" panose="020B0604020202020204" pitchFamily="34" charset="0"/>
                          </a:rPr>
                          <m:t>𝜇</m:t>
                        </m:r>
                      </m:e>
                      <m:sub>
                        <m:r>
                          <a:rPr lang="it-IT" sz="1300" b="0" i="1" smtClean="0">
                            <a:latin typeface="Cambria Math" panose="02040503050406030204" pitchFamily="18" charset="0"/>
                            <a:cs typeface="Helvetica" panose="020B0604020202020204" pitchFamily="34" charset="0"/>
                          </a:rPr>
                          <m:t>𝑘</m:t>
                        </m:r>
                      </m:sub>
                    </m:sSub>
                    <m:r>
                      <a:rPr lang="it-IT" sz="1300" b="0" i="1" smtClean="0">
                        <a:latin typeface="Cambria Math" panose="02040503050406030204" pitchFamily="18" charset="0"/>
                        <a:cs typeface="Helvetica" panose="020B0604020202020204" pitchFamily="34" charset="0"/>
                      </a:rPr>
                      <m:t>=</m:t>
                    </m:r>
                    <m:r>
                      <a:rPr lang="it-IT" sz="1300" b="0" i="1" smtClean="0">
                        <a:latin typeface="Cambria Math" panose="02040503050406030204" pitchFamily="18" charset="0"/>
                        <a:ea typeface="Cambria Math" panose="02040503050406030204" pitchFamily="18" charset="0"/>
                        <a:cs typeface="Helvetica" panose="020B0604020202020204" pitchFamily="34" charset="0"/>
                      </a:rPr>
                      <m:t>𝜇</m:t>
                    </m:r>
                  </m:oMath>
                </a14:m>
                <a:r>
                  <a:rPr lang="it-IT" sz="1300" dirty="0">
                    <a:latin typeface="Helvetica" panose="020B0604020202020204" pitchFamily="34" charset="0"/>
                    <a:cs typeface="Helvetica" panose="020B0604020202020204" pitchFamily="34" charset="0"/>
                  </a:rPr>
                  <a:t> l’algoritmo </a:t>
                </a:r>
                <a:r>
                  <a:rPr lang="it-IT" sz="1300" i="1" dirty="0">
                    <a:latin typeface="Helvetica" panose="020B0604020202020204" pitchFamily="34" charset="0"/>
                    <a:cs typeface="Helvetica" panose="020B0604020202020204" pitchFamily="34" charset="0"/>
                  </a:rPr>
                  <a:t>NI</a:t>
                </a:r>
                <a:r>
                  <a:rPr lang="it-IT" sz="1300" dirty="0">
                    <a:latin typeface="Helvetica" panose="020B0604020202020204" pitchFamily="34" charset="0"/>
                    <a:cs typeface="Helvetica" panose="020B0604020202020204" pitchFamily="34" charset="0"/>
                  </a:rPr>
                  <a:t> converge, allora il </a:t>
                </a:r>
                <a:r>
                  <a:rPr lang="it-IT" sz="1300" i="1" dirty="0">
                    <a:latin typeface="Helvetica" panose="020B0604020202020204" pitchFamily="34" charset="0"/>
                    <a:cs typeface="Helvetica" panose="020B0604020202020204" pitchFamily="34" charset="0"/>
                  </a:rPr>
                  <a:t>metodo </a:t>
                </a:r>
                <a:r>
                  <a:rPr lang="it-IT" sz="1300" i="1" dirty="0" err="1">
                    <a:latin typeface="Helvetica" panose="020B0604020202020204" pitchFamily="34" charset="0"/>
                    <a:cs typeface="Helvetica" panose="020B0604020202020204" pitchFamily="34" charset="0"/>
                  </a:rPr>
                  <a:t>multigrid</a:t>
                </a:r>
                <a:r>
                  <a:rPr lang="it-IT" sz="1300" i="1" dirty="0">
                    <a:latin typeface="Helvetica" panose="020B0604020202020204" pitchFamily="34" charset="0"/>
                    <a:cs typeface="Helvetica" panose="020B0604020202020204" pitchFamily="34" charset="0"/>
                  </a:rPr>
                  <a:t> </a:t>
                </a:r>
                <a:r>
                  <a:rPr lang="it-IT" sz="1300" dirty="0">
                    <a:latin typeface="Helvetica" panose="020B0604020202020204" pitchFamily="34" charset="0"/>
                    <a:cs typeface="Helvetica" panose="020B0604020202020204" pitchFamily="34" charset="0"/>
                  </a:rPr>
                  <a:t>ha complessità ottimale.</a:t>
                </a:r>
              </a:p>
              <a:p>
                <a:pPr algn="just"/>
                <a:r>
                  <a:rPr lang="it-IT" sz="1300" dirty="0">
                    <a:latin typeface="Helvetica" panose="020B0604020202020204" pitchFamily="34" charset="0"/>
                    <a:cs typeface="Helvetica" panose="020B0604020202020204" pitchFamily="34" charset="0"/>
                  </a:rPr>
                  <a:t>Quindi il </a:t>
                </a:r>
                <a:r>
                  <a:rPr lang="it-IT" sz="1300" i="1" dirty="0" err="1">
                    <a:latin typeface="Helvetica" panose="020B0604020202020204" pitchFamily="34" charset="0"/>
                    <a:cs typeface="Helvetica" panose="020B0604020202020204" pitchFamily="34" charset="0"/>
                  </a:rPr>
                  <a:t>Nested</a:t>
                </a:r>
                <a:r>
                  <a:rPr lang="it-IT" sz="1300" i="1" dirty="0">
                    <a:latin typeface="Helvetica" panose="020B0604020202020204" pitchFamily="34" charset="0"/>
                    <a:cs typeface="Helvetica" panose="020B0604020202020204" pitchFamily="34" charset="0"/>
                  </a:rPr>
                  <a:t> </a:t>
                </a:r>
                <a:r>
                  <a:rPr lang="it-IT" sz="1300" i="1" dirty="0" err="1">
                    <a:latin typeface="Helvetica" panose="020B0604020202020204" pitchFamily="34" charset="0"/>
                    <a:cs typeface="Helvetica" panose="020B0604020202020204" pitchFamily="34" charset="0"/>
                  </a:rPr>
                  <a:t>Iteration</a:t>
                </a:r>
                <a:r>
                  <a:rPr lang="it-IT" sz="1300" dirty="0">
                    <a:latin typeface="Helvetica" panose="020B0604020202020204" pitchFamily="34" charset="0"/>
                    <a:cs typeface="Helvetica" panose="020B0604020202020204" pitchFamily="34" charset="0"/>
                  </a:rPr>
                  <a:t> esegue alcuni passi del metodo iterativo sulla griglia più </a:t>
                </a:r>
                <a:r>
                  <a:rPr lang="it-IT" sz="1300" dirty="0" err="1">
                    <a:latin typeface="Helvetica" panose="020B0604020202020204" pitchFamily="34" charset="0"/>
                    <a:cs typeface="Helvetica" panose="020B0604020202020204" pitchFamily="34" charset="0"/>
                  </a:rPr>
                  <a:t>coarse</a:t>
                </a:r>
                <a:r>
                  <a:rPr lang="it-IT" sz="1300" dirty="0">
                    <a:latin typeface="Helvetica" panose="020B0604020202020204" pitchFamily="34" charset="0"/>
                    <a:cs typeface="Helvetica" panose="020B0604020202020204" pitchFamily="34" charset="0"/>
                  </a:rPr>
                  <a:t> possibile e poi usa l’approssimazione ottenuta come valore iniziale per applicare alcuni passi sulla griglia più fine:</a:t>
                </a:r>
              </a:p>
              <a:p>
                <a:pPr algn="just"/>
                <a:r>
                  <a:rPr lang="it-IT" sz="1300" i="1" dirty="0">
                    <a:latin typeface="Helvetica" panose="020B0604020202020204" pitchFamily="34" charset="0"/>
                    <a:cs typeface="Helvetica" panose="020B0604020202020204" pitchFamily="34" charset="0"/>
                  </a:rPr>
                  <a:t>la soluzione del problema </a:t>
                </a:r>
                <a14:m>
                  <m:oMath xmlns:m="http://schemas.openxmlformats.org/officeDocument/2006/math">
                    <m:sSub>
                      <m:sSubPr>
                        <m:ctrlPr>
                          <a:rPr lang="it-IT" sz="1300" i="1" smtClean="0">
                            <a:latin typeface="Cambria Math" panose="02040503050406030204" pitchFamily="18" charset="0"/>
                            <a:cs typeface="Helvetica" panose="020B0604020202020204" pitchFamily="34" charset="0"/>
                          </a:rPr>
                        </m:ctrlPr>
                      </m:sSubPr>
                      <m:e>
                        <m:r>
                          <a:rPr lang="it-IT" sz="1300" b="0" i="1" smtClean="0">
                            <a:latin typeface="Cambria Math" panose="02040503050406030204" pitchFamily="18" charset="0"/>
                            <a:cs typeface="Helvetica" panose="020B0604020202020204" pitchFamily="34" charset="0"/>
                          </a:rPr>
                          <m:t>𝑃</m:t>
                        </m:r>
                      </m:e>
                      <m:sub>
                        <m:r>
                          <a:rPr lang="it-IT" sz="1300" b="0" i="1" smtClean="0">
                            <a:latin typeface="Cambria Math" panose="02040503050406030204" pitchFamily="18" charset="0"/>
                            <a:cs typeface="Helvetica" panose="020B0604020202020204" pitchFamily="34" charset="0"/>
                          </a:rPr>
                          <m:t>𝑖</m:t>
                        </m:r>
                        <m:r>
                          <a:rPr lang="it-IT" sz="1300" b="0" i="1" smtClean="0">
                            <a:latin typeface="Cambria Math" panose="02040503050406030204" pitchFamily="18" charset="0"/>
                            <a:cs typeface="Helvetica" panose="020B0604020202020204" pitchFamily="34" charset="0"/>
                          </a:rPr>
                          <m:t>−1</m:t>
                        </m:r>
                      </m:sub>
                    </m:sSub>
                  </m:oMath>
                </a14:m>
                <a:r>
                  <a:rPr lang="it-IT" sz="1300" i="1" dirty="0">
                    <a:latin typeface="Helvetica" panose="020B0604020202020204" pitchFamily="34" charset="0"/>
                    <a:cs typeface="Helvetica" panose="020B0604020202020204" pitchFamily="34" charset="0"/>
                  </a:rPr>
                  <a:t> rappresenta l’approssimazione iniziale per il calcolo della soluzione del problema </a:t>
                </a:r>
                <a14:m>
                  <m:oMath xmlns:m="http://schemas.openxmlformats.org/officeDocument/2006/math">
                    <m:sSub>
                      <m:sSubPr>
                        <m:ctrlPr>
                          <a:rPr lang="it-IT" sz="1300" i="1">
                            <a:latin typeface="Cambria Math" panose="02040503050406030204" pitchFamily="18" charset="0"/>
                            <a:cs typeface="Helvetica" panose="020B0604020202020204" pitchFamily="34" charset="0"/>
                          </a:rPr>
                        </m:ctrlPr>
                      </m:sSubPr>
                      <m:e>
                        <m:r>
                          <a:rPr lang="it-IT" sz="1300" i="1">
                            <a:latin typeface="Cambria Math" panose="02040503050406030204" pitchFamily="18" charset="0"/>
                            <a:cs typeface="Helvetica" panose="020B0604020202020204" pitchFamily="34" charset="0"/>
                          </a:rPr>
                          <m:t>𝑃</m:t>
                        </m:r>
                      </m:e>
                      <m:sub>
                        <m:r>
                          <a:rPr lang="it-IT" sz="1300" i="1">
                            <a:latin typeface="Cambria Math" panose="02040503050406030204" pitchFamily="18" charset="0"/>
                            <a:cs typeface="Helvetica" panose="020B0604020202020204" pitchFamily="34" charset="0"/>
                          </a:rPr>
                          <m:t>𝑖</m:t>
                        </m:r>
                      </m:sub>
                    </m:sSub>
                  </m:oMath>
                </a14:m>
                <a:r>
                  <a:rPr lang="it-IT" sz="1300" i="1" dirty="0">
                    <a:latin typeface="Helvetica" panose="020B0604020202020204" pitchFamily="34" charset="0"/>
                    <a:cs typeface="Helvetica" panose="020B0604020202020204" pitchFamily="34" charset="0"/>
                  </a:rPr>
                  <a:t>.</a:t>
                </a:r>
              </a:p>
            </p:txBody>
          </p:sp>
        </mc:Choice>
        <mc:Fallback xmlns="">
          <p:sp>
            <p:nvSpPr>
              <p:cNvPr id="11" name="CasellaDiTesto 10">
                <a:extLst>
                  <a:ext uri="{FF2B5EF4-FFF2-40B4-BE49-F238E27FC236}">
                    <a16:creationId xmlns:a16="http://schemas.microsoft.com/office/drawing/2014/main" id="{945D3BF2-17D8-4B84-B93D-7D142AEC0CC9}"/>
                  </a:ext>
                </a:extLst>
              </p:cNvPr>
              <p:cNvSpPr txBox="1">
                <a:spLocks noRot="1" noChangeAspect="1" noMove="1" noResize="1" noEditPoints="1" noAdjustHandles="1" noChangeArrowheads="1" noChangeShapeType="1" noTextEdit="1"/>
              </p:cNvSpPr>
              <p:nvPr/>
            </p:nvSpPr>
            <p:spPr>
              <a:xfrm>
                <a:off x="1242874" y="5128001"/>
                <a:ext cx="9524222" cy="1492716"/>
              </a:xfrm>
              <a:prstGeom prst="rect">
                <a:avLst/>
              </a:prstGeom>
              <a:blipFill>
                <a:blip r:embed="rId4"/>
                <a:stretch>
                  <a:fillRect l="-128" t="-408" r="-64" b="-2449"/>
                </a:stretch>
              </a:blipFill>
            </p:spPr>
            <p:txBody>
              <a:bodyPr/>
              <a:lstStyle/>
              <a:p>
                <a:r>
                  <a:rPr lang="it-IT">
                    <a:noFill/>
                  </a:rPr>
                  <a:t> </a:t>
                </a:r>
              </a:p>
            </p:txBody>
          </p:sp>
        </mc:Fallback>
      </mc:AlternateContent>
    </p:spTree>
    <p:extLst>
      <p:ext uri="{BB962C8B-B14F-4D97-AF65-F5344CB8AC3E}">
        <p14:creationId xmlns:p14="http://schemas.microsoft.com/office/powerpoint/2010/main" val="42448579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496AF4F-6380-44C6-BF83-578356538684}"/>
              </a:ext>
            </a:extLst>
          </p:cNvPr>
          <p:cNvSpPr txBox="1"/>
          <p:nvPr/>
        </p:nvSpPr>
        <p:spPr>
          <a:xfrm>
            <a:off x="1013533" y="201162"/>
            <a:ext cx="10164933" cy="400110"/>
          </a:xfrm>
          <a:prstGeom prst="rect">
            <a:avLst/>
          </a:prstGeom>
          <a:noFill/>
        </p:spPr>
        <p:txBody>
          <a:bodyPr wrap="square" rtlCol="0">
            <a:spAutoFit/>
          </a:bodyPr>
          <a:lstStyle/>
          <a:p>
            <a:pPr algn="just"/>
            <a:r>
              <a:rPr lang="it-IT" sz="2000" b="1" i="1" dirty="0">
                <a:solidFill>
                  <a:srgbClr val="FF0000"/>
                </a:solidFill>
                <a:latin typeface="Helvetica" panose="020B0604020202020204" pitchFamily="34" charset="0"/>
                <a:cs typeface="Helvetica" panose="020B0604020202020204" pitchFamily="34" charset="0"/>
              </a:rPr>
              <a:t>DIVIDE ET IMPERA</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9E92C36-991C-4288-8355-4DDD63B598CF}"/>
                  </a:ext>
                </a:extLst>
              </p:cNvPr>
              <p:cNvSpPr txBox="1"/>
              <p:nvPr/>
            </p:nvSpPr>
            <p:spPr>
              <a:xfrm>
                <a:off x="1013530" y="730686"/>
                <a:ext cx="10164933" cy="305994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cs typeface="Helvetica" panose="020B0604020202020204" pitchFamily="34" charset="0"/>
                        </a:rPr>
                        <m:t>𝐶𝑂𝐴𝑅𝑆𝐸</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𝐺𝑅𝐼𝐷</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𝐶𝑂𝑅𝑅𝐸𝐶𝑇𝐼𝑂𝑁</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𝑁𝐸𝑆𝑇𝐸𝐷</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𝐼𝑇𝐸𝑅𝐴𝑇𝐼𝑂𝑁</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𝑆𝐶𝐻𝐸𝑀𝐴</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𝑅𝐼𝐶𝑂𝑅𝑆𝐼𝑉𝑂</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𝐷𝐼𝑉𝐼𝐷𝐸</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𝐸𝑇</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𝐼𝑀𝑃𝐸𝑅𝐴</m:t>
                      </m:r>
                    </m:oMath>
                  </m:oMathPara>
                </a14:m>
                <a:endParaRPr lang="it-IT" sz="1600" dirty="0">
                  <a:latin typeface="Helvetica" panose="020B0604020202020204" pitchFamily="34" charset="0"/>
                  <a:cs typeface="Helvetica" panose="020B0604020202020204" pitchFamily="34" charset="0"/>
                </a:endParaRPr>
              </a:p>
              <a:p>
                <a:pPr algn="just"/>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Consiste nell’eseguire prima una </a:t>
                </a:r>
                <a:r>
                  <a:rPr lang="it-IT" sz="1600" i="1" dirty="0">
                    <a:latin typeface="Helvetica" panose="020B0604020202020204" pitchFamily="34" charset="0"/>
                    <a:cs typeface="Helvetica" panose="020B0604020202020204" pitchFamily="34" charset="0"/>
                  </a:rPr>
                  <a:t>restrizione </a:t>
                </a:r>
                <a:r>
                  <a:rPr lang="it-IT" sz="1600" dirty="0">
                    <a:latin typeface="Helvetica" panose="020B0604020202020204" pitchFamily="34" charset="0"/>
                    <a:cs typeface="Helvetica" panose="020B0604020202020204" pitchFamily="34" charset="0"/>
                  </a:rPr>
                  <a:t>da griglia fine a griglia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fino ad ottenere la griglia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possibile, e poi un’</a:t>
                </a:r>
                <a:r>
                  <a:rPr lang="it-IT" sz="1600" i="1" dirty="0">
                    <a:latin typeface="Helvetica" panose="020B0604020202020204" pitchFamily="34" charset="0"/>
                    <a:cs typeface="Helvetica" panose="020B0604020202020204" pitchFamily="34" charset="0"/>
                  </a:rPr>
                  <a:t>interpolazione </a:t>
                </a:r>
                <a:r>
                  <a:rPr lang="it-IT" sz="1600" dirty="0">
                    <a:latin typeface="Helvetica" panose="020B0604020202020204" pitchFamily="34" charset="0"/>
                    <a:cs typeface="Helvetica" panose="020B0604020202020204" pitchFamily="34" charset="0"/>
                  </a:rPr>
                  <a:t>che permette di ottenere la soluzione corretta.</a:t>
                </a:r>
              </a:p>
              <a:p>
                <a:pPr algn="just"/>
                <a:r>
                  <a:rPr lang="it-IT" sz="1600" dirty="0">
                    <a:latin typeface="Helvetica" panose="020B0604020202020204" pitchFamily="34" charset="0"/>
                    <a:cs typeface="Helvetica" panose="020B0604020202020204" pitchFamily="34" charset="0"/>
                  </a:rPr>
                  <a:t>Lo schema che descrive questo procedimento è detto </a:t>
                </a:r>
                <a:r>
                  <a:rPr lang="it-IT" sz="1600" b="1" i="1" dirty="0">
                    <a:latin typeface="Helvetica" panose="020B0604020202020204" pitchFamily="34" charset="0"/>
                    <a:cs typeface="Helvetica" panose="020B0604020202020204" pitchFamily="34" charset="0"/>
                  </a:rPr>
                  <a:t>V-</a:t>
                </a:r>
                <a:r>
                  <a:rPr lang="it-IT" sz="1600" b="1" i="1" dirty="0" err="1">
                    <a:latin typeface="Helvetica" panose="020B0604020202020204" pitchFamily="34" charset="0"/>
                    <a:cs typeface="Helvetica" panose="020B0604020202020204" pitchFamily="34" charset="0"/>
                  </a:rPr>
                  <a:t>Cycle</a:t>
                </a:r>
                <a:r>
                  <a:rPr lang="it-IT" sz="1600" dirty="0">
                    <a:latin typeface="Helvetica" panose="020B0604020202020204" pitchFamily="34" charset="0"/>
                    <a:cs typeface="Helvetica" panose="020B0604020202020204" pitchFamily="34" charset="0"/>
                  </a:rPr>
                  <a:t>.</a:t>
                </a:r>
              </a:p>
              <a:p>
                <a:pPr algn="just"/>
                <a:r>
                  <a:rPr lang="it-IT" sz="1600" dirty="0">
                    <a:latin typeface="Helvetica" panose="020B0604020202020204" pitchFamily="34" charset="0"/>
                    <a:cs typeface="Helvetica" panose="020B0604020202020204" pitchFamily="34" charset="0"/>
                  </a:rPr>
                  <a:t>Per trasferire informazioni tra le griglie sono necessari alcuni operatori.</a:t>
                </a:r>
              </a:p>
              <a:p>
                <a:pPr algn="just"/>
                <a:r>
                  <a:rPr lang="it-IT" sz="1600" dirty="0">
                    <a:latin typeface="Helvetica" panose="020B0604020202020204" pitchFamily="34" charset="0"/>
                    <a:cs typeface="Helvetica" panose="020B0604020202020204" pitchFamily="34" charset="0"/>
                  </a:rPr>
                  <a:t>Consideriamo solo due griglie: la griglia fine, con dimensione </a:t>
                </a:r>
                <a:r>
                  <a:rPr lang="it-IT" sz="1600" i="1" dirty="0">
                    <a:latin typeface="Helvetica" panose="020B0604020202020204" pitchFamily="34" charset="0"/>
                    <a:cs typeface="Helvetica" panose="020B0604020202020204" pitchFamily="34" charset="0"/>
                  </a:rPr>
                  <a:t>h</a:t>
                </a:r>
                <a:r>
                  <a:rPr lang="it-IT" sz="1600" dirty="0">
                    <a:latin typeface="Helvetica" panose="020B0604020202020204" pitchFamily="34" charset="0"/>
                    <a:cs typeface="Helvetica" panose="020B0604020202020204" pitchFamily="34" charset="0"/>
                  </a:rPr>
                  <a:t> e con </a:t>
                </a:r>
                <a:r>
                  <a:rPr lang="it-IT" sz="1600" i="1" dirty="0">
                    <a:latin typeface="Helvetica" panose="020B0604020202020204" pitchFamily="34" charset="0"/>
                    <a:cs typeface="Helvetica" panose="020B0604020202020204" pitchFamily="34" charset="0"/>
                  </a:rPr>
                  <a:t>N−1</a:t>
                </a:r>
                <a:r>
                  <a:rPr lang="it-IT" sz="1600" dirty="0">
                    <a:latin typeface="Helvetica" panose="020B0604020202020204" pitchFamily="34" charset="0"/>
                    <a:cs typeface="Helvetica" panose="020B0604020202020204" pitchFamily="34" charset="0"/>
                  </a:rPr>
                  <a:t> punti, e la griglia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con dimensione </a:t>
                </a:r>
                <a:r>
                  <a:rPr lang="it-IT" sz="1600" i="1" dirty="0">
                    <a:latin typeface="Helvetica" panose="020B0604020202020204" pitchFamily="34" charset="0"/>
                    <a:cs typeface="Helvetica" panose="020B0604020202020204" pitchFamily="34" charset="0"/>
                  </a:rPr>
                  <a:t>2h</a:t>
                </a:r>
                <a:r>
                  <a:rPr lang="it-IT" sz="1600" dirty="0">
                    <a:latin typeface="Helvetica" panose="020B0604020202020204" pitchFamily="34" charset="0"/>
                    <a:cs typeface="Helvetica" panose="020B0604020202020204" pitchFamily="34" charset="0"/>
                  </a:rPr>
                  <a:t> e </a:t>
                </a:r>
                <a14:m>
                  <m:oMath xmlns:m="http://schemas.openxmlformats.org/officeDocument/2006/math">
                    <m:f>
                      <m:fPr>
                        <m:ctrlPr>
                          <a:rPr lang="it-IT" sz="1600" i="1" smtClean="0">
                            <a:latin typeface="Cambria Math" panose="02040503050406030204" pitchFamily="18" charset="0"/>
                          </a:rPr>
                        </m:ctrlPr>
                      </m:fPr>
                      <m:num>
                        <m:r>
                          <a:rPr lang="it-IT" sz="1600" b="0" i="1" smtClean="0">
                            <a:latin typeface="Cambria Math" panose="02040503050406030204" pitchFamily="18" charset="0"/>
                          </a:rPr>
                          <m:t>𝑁</m:t>
                        </m:r>
                      </m:num>
                      <m:den>
                        <m:r>
                          <a:rPr lang="it-IT" sz="1600" b="0" i="1" smtClean="0">
                            <a:latin typeface="Cambria Math" panose="02040503050406030204" pitchFamily="18" charset="0"/>
                          </a:rPr>
                          <m:t>2</m:t>
                        </m:r>
                      </m:den>
                    </m:f>
                    <m:r>
                      <a:rPr lang="it-IT" sz="1600" b="0" i="1" smtClean="0">
                        <a:latin typeface="Cambria Math" panose="02040503050406030204" pitchFamily="18" charset="0"/>
                      </a:rPr>
                      <m:t>−1 </m:t>
                    </m:r>
                  </m:oMath>
                </a14:m>
                <a:r>
                  <a:rPr lang="it-IT" sz="1600" dirty="0">
                    <a:latin typeface="Helvetica" panose="020B0604020202020204" pitchFamily="34" charset="0"/>
                    <a:cs typeface="Helvetica" panose="020B0604020202020204" pitchFamily="34" charset="0"/>
                  </a:rPr>
                  <a:t>punti.</a:t>
                </a:r>
              </a:p>
              <a:p>
                <a:pPr algn="just"/>
                <a:r>
                  <a:rPr lang="it-IT" sz="1600" dirty="0">
                    <a:latin typeface="Helvetica" panose="020B0604020202020204" pitchFamily="34" charset="0"/>
                    <a:cs typeface="Helvetica" panose="020B0604020202020204" pitchFamily="34" charset="0"/>
                  </a:rPr>
                  <a:t>Si definisce:</a:t>
                </a:r>
              </a:p>
              <a:p>
                <a:pPr marL="285750" indent="-285750" algn="just">
                  <a:buFont typeface="Arial" panose="020B0604020202020204" pitchFamily="34" charset="0"/>
                  <a:buChar char="•"/>
                </a:pPr>
                <a:r>
                  <a:rPr lang="it-IT" sz="1300" dirty="0">
                    <a:latin typeface="Helvetica" panose="020B0604020202020204" pitchFamily="34" charset="0"/>
                    <a:cs typeface="Helvetica" panose="020B0604020202020204" pitchFamily="34" charset="0"/>
                  </a:rPr>
                  <a:t>un operatore di </a:t>
                </a:r>
                <a:r>
                  <a:rPr lang="it-IT" sz="1300" i="1" dirty="0">
                    <a:latin typeface="Helvetica" panose="020B0604020202020204" pitchFamily="34" charset="0"/>
                    <a:cs typeface="Helvetica" panose="020B0604020202020204" pitchFamily="34" charset="0"/>
                  </a:rPr>
                  <a:t>restrizione</a:t>
                </a:r>
                <a:r>
                  <a:rPr lang="it-IT" sz="1300" dirty="0">
                    <a:latin typeface="Helvetica" panose="020B0604020202020204" pitchFamily="34" charset="0"/>
                    <a:cs typeface="Helvetica" panose="020B0604020202020204" pitchFamily="34" charset="0"/>
                  </a:rPr>
                  <a:t> </a:t>
                </a:r>
                <a14:m>
                  <m:oMath xmlns:m="http://schemas.openxmlformats.org/officeDocument/2006/math">
                    <m:sSubSup>
                      <m:sSubSupPr>
                        <m:ctrlPr>
                          <a:rPr lang="it-IT" sz="1300" b="1" i="1" smtClean="0">
                            <a:latin typeface="Cambria Math" panose="02040503050406030204" pitchFamily="18" charset="0"/>
                            <a:cs typeface="Helvetica" panose="020B0604020202020204" pitchFamily="34" charset="0"/>
                          </a:rPr>
                        </m:ctrlPr>
                      </m:sSubSupPr>
                      <m:e>
                        <m:r>
                          <a:rPr lang="it-IT" sz="1300" b="1" i="1" smtClean="0">
                            <a:latin typeface="Cambria Math" panose="02040503050406030204" pitchFamily="18" charset="0"/>
                            <a:cs typeface="Helvetica" panose="020B0604020202020204" pitchFamily="34" charset="0"/>
                          </a:rPr>
                          <m:t>𝑰</m:t>
                        </m:r>
                      </m:e>
                      <m:sub>
                        <m:r>
                          <a:rPr lang="it-IT" sz="1300" b="1" i="1" smtClean="0">
                            <a:latin typeface="Cambria Math" panose="02040503050406030204" pitchFamily="18" charset="0"/>
                            <a:cs typeface="Helvetica" panose="020B0604020202020204" pitchFamily="34" charset="0"/>
                          </a:rPr>
                          <m:t>𝒉</m:t>
                        </m:r>
                      </m:sub>
                      <m:sup>
                        <m:r>
                          <a:rPr lang="it-IT" sz="1300" b="1" i="1" smtClean="0">
                            <a:latin typeface="Cambria Math" panose="02040503050406030204" pitchFamily="18" charset="0"/>
                            <a:cs typeface="Helvetica" panose="020B0604020202020204" pitchFamily="34" charset="0"/>
                          </a:rPr>
                          <m:t>𝟐</m:t>
                        </m:r>
                        <m:r>
                          <a:rPr lang="it-IT" sz="1300" b="1" i="1" smtClean="0">
                            <a:latin typeface="Cambria Math" panose="02040503050406030204" pitchFamily="18" charset="0"/>
                            <a:cs typeface="Helvetica" panose="020B0604020202020204" pitchFamily="34" charset="0"/>
                          </a:rPr>
                          <m:t>𝒉</m:t>
                        </m:r>
                      </m:sup>
                    </m:sSubSup>
                  </m:oMath>
                </a14:m>
                <a:r>
                  <a:rPr lang="it-IT" sz="1300" b="1" dirty="0">
                    <a:latin typeface="Helvetica" panose="020B0604020202020204" pitchFamily="34" charset="0"/>
                    <a:cs typeface="Helvetica" panose="020B0604020202020204" pitchFamily="34" charset="0"/>
                  </a:rPr>
                  <a:t> </a:t>
                </a:r>
                <a:r>
                  <a:rPr lang="it-IT" sz="1300" dirty="0">
                    <a:latin typeface="Helvetica" panose="020B0604020202020204" pitchFamily="34" charset="0"/>
                    <a:cs typeface="Helvetica" panose="020B0604020202020204" pitchFamily="34" charset="0"/>
                  </a:rPr>
                  <a:t>per il trasferimento dei dati da griglia </a:t>
                </a:r>
                <a:r>
                  <a:rPr lang="it-IT" sz="1300" i="1" dirty="0">
                    <a:latin typeface="Helvetica" panose="020B0604020202020204" pitchFamily="34" charset="0"/>
                    <a:cs typeface="Helvetica" panose="020B0604020202020204" pitchFamily="34" charset="0"/>
                  </a:rPr>
                  <a:t>fine </a:t>
                </a:r>
                <a:r>
                  <a:rPr lang="it-IT" sz="1300" dirty="0">
                    <a:latin typeface="Helvetica" panose="020B0604020202020204" pitchFamily="34" charset="0"/>
                    <a:cs typeface="Helvetica" panose="020B0604020202020204" pitchFamily="34" charset="0"/>
                  </a:rPr>
                  <a:t>a griglia </a:t>
                </a:r>
                <a:r>
                  <a:rPr lang="it-IT" sz="1300" i="1" dirty="0" err="1">
                    <a:latin typeface="Helvetica" panose="020B0604020202020204" pitchFamily="34" charset="0"/>
                    <a:cs typeface="Helvetica" panose="020B0604020202020204" pitchFamily="34" charset="0"/>
                  </a:rPr>
                  <a:t>coarse</a:t>
                </a:r>
                <a:r>
                  <a:rPr lang="it-IT" sz="1300" i="1"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r>
                  <a:rPr lang="it-IT" sz="1300" dirty="0">
                    <a:latin typeface="Helvetica" panose="020B0604020202020204" pitchFamily="34" charset="0"/>
                    <a:cs typeface="Helvetica" panose="020B0604020202020204" pitchFamily="34" charset="0"/>
                  </a:rPr>
                  <a:t>un operatore di </a:t>
                </a:r>
                <a:r>
                  <a:rPr lang="it-IT" sz="1300" i="1" dirty="0">
                    <a:latin typeface="Helvetica" panose="020B0604020202020204" pitchFamily="34" charset="0"/>
                    <a:cs typeface="Helvetica" panose="020B0604020202020204" pitchFamily="34" charset="0"/>
                  </a:rPr>
                  <a:t>interpolazione </a:t>
                </a:r>
                <a14:m>
                  <m:oMath xmlns:m="http://schemas.openxmlformats.org/officeDocument/2006/math">
                    <m:sSubSup>
                      <m:sSubSupPr>
                        <m:ctrlPr>
                          <a:rPr lang="it-IT" sz="1300" b="1" i="1" smtClean="0">
                            <a:latin typeface="Cambria Math" panose="02040503050406030204" pitchFamily="18" charset="0"/>
                            <a:cs typeface="Helvetica" panose="020B0604020202020204" pitchFamily="34" charset="0"/>
                          </a:rPr>
                        </m:ctrlPr>
                      </m:sSubSupPr>
                      <m:e>
                        <m:r>
                          <a:rPr lang="it-IT" sz="1300" b="1" i="1" smtClean="0">
                            <a:latin typeface="Cambria Math" panose="02040503050406030204" pitchFamily="18" charset="0"/>
                            <a:cs typeface="Helvetica" panose="020B0604020202020204" pitchFamily="34" charset="0"/>
                          </a:rPr>
                          <m:t>𝑰</m:t>
                        </m:r>
                      </m:e>
                      <m:sub>
                        <m:r>
                          <a:rPr lang="it-IT" sz="1300" b="1" i="1" smtClean="0">
                            <a:latin typeface="Cambria Math" panose="02040503050406030204" pitchFamily="18" charset="0"/>
                            <a:cs typeface="Helvetica" panose="020B0604020202020204" pitchFamily="34" charset="0"/>
                          </a:rPr>
                          <m:t>𝟐</m:t>
                        </m:r>
                        <m:r>
                          <a:rPr lang="it-IT" sz="1300" b="1" i="1" smtClean="0">
                            <a:latin typeface="Cambria Math" panose="02040503050406030204" pitchFamily="18" charset="0"/>
                            <a:cs typeface="Helvetica" panose="020B0604020202020204" pitchFamily="34" charset="0"/>
                          </a:rPr>
                          <m:t>𝒉</m:t>
                        </m:r>
                      </m:sub>
                      <m:sup>
                        <m:r>
                          <a:rPr lang="it-IT" sz="1300" b="1" i="1" smtClean="0">
                            <a:latin typeface="Cambria Math" panose="02040503050406030204" pitchFamily="18" charset="0"/>
                            <a:cs typeface="Helvetica" panose="020B0604020202020204" pitchFamily="34" charset="0"/>
                          </a:rPr>
                          <m:t>𝒉</m:t>
                        </m:r>
                      </m:sup>
                    </m:sSubSup>
                  </m:oMath>
                </a14:m>
                <a:r>
                  <a:rPr lang="it-IT" sz="1300" b="1" dirty="0">
                    <a:latin typeface="Helvetica" panose="020B0604020202020204" pitchFamily="34" charset="0"/>
                    <a:cs typeface="Helvetica" panose="020B0604020202020204" pitchFamily="34" charset="0"/>
                  </a:rPr>
                  <a:t> </a:t>
                </a:r>
                <a:r>
                  <a:rPr lang="it-IT" sz="1300" dirty="0">
                    <a:latin typeface="Helvetica" panose="020B0604020202020204" pitchFamily="34" charset="0"/>
                    <a:cs typeface="Helvetica" panose="020B0604020202020204" pitchFamily="34" charset="0"/>
                  </a:rPr>
                  <a:t>per il trasferimento dei dati da griglia </a:t>
                </a:r>
                <a:r>
                  <a:rPr lang="it-IT" sz="1300" i="1" dirty="0" err="1">
                    <a:latin typeface="Helvetica" panose="020B0604020202020204" pitchFamily="34" charset="0"/>
                    <a:cs typeface="Helvetica" panose="020B0604020202020204" pitchFamily="34" charset="0"/>
                  </a:rPr>
                  <a:t>coarse</a:t>
                </a:r>
                <a:r>
                  <a:rPr lang="it-IT" sz="1300" i="1" dirty="0">
                    <a:latin typeface="Helvetica" panose="020B0604020202020204" pitchFamily="34" charset="0"/>
                    <a:cs typeface="Helvetica" panose="020B0604020202020204" pitchFamily="34" charset="0"/>
                  </a:rPr>
                  <a:t> </a:t>
                </a:r>
                <a:r>
                  <a:rPr lang="it-IT" sz="1300" dirty="0">
                    <a:latin typeface="Helvetica" panose="020B0604020202020204" pitchFamily="34" charset="0"/>
                    <a:cs typeface="Helvetica" panose="020B0604020202020204" pitchFamily="34" charset="0"/>
                  </a:rPr>
                  <a:t>a griglia </a:t>
                </a:r>
                <a:r>
                  <a:rPr lang="it-IT" sz="1300" i="1" dirty="0">
                    <a:latin typeface="Helvetica" panose="020B0604020202020204" pitchFamily="34" charset="0"/>
                    <a:cs typeface="Helvetica" panose="020B0604020202020204" pitchFamily="34" charset="0"/>
                  </a:rPr>
                  <a:t>fine </a:t>
                </a:r>
                <a:r>
                  <a:rPr lang="it-IT" sz="1300" dirty="0">
                    <a:latin typeface="Helvetica" panose="020B0604020202020204" pitchFamily="34" charset="0"/>
                    <a:cs typeface="Helvetica" panose="020B0604020202020204" pitchFamily="34" charset="0"/>
                  </a:rPr>
                  <a:t>(tipicamente interpolazione lineare);</a:t>
                </a:r>
              </a:p>
              <a:p>
                <a:pPr marL="285750" indent="-285750" algn="just">
                  <a:buFont typeface="Arial" panose="020B0604020202020204" pitchFamily="34" charset="0"/>
                  <a:buChar char="•"/>
                </a:pPr>
                <a:r>
                  <a:rPr lang="it-IT" sz="1300" dirty="0">
                    <a:latin typeface="Helvetica" panose="020B0604020202020204" pitchFamily="34" charset="0"/>
                    <a:cs typeface="Helvetica" panose="020B0604020202020204" pitchFamily="34" charset="0"/>
                  </a:rPr>
                  <a:t>un operatore sulla griglia </a:t>
                </a:r>
                <a:r>
                  <a:rPr lang="it-IT" sz="1300" dirty="0" err="1">
                    <a:latin typeface="Helvetica" panose="020B0604020202020204" pitchFamily="34" charset="0"/>
                    <a:cs typeface="Helvetica" panose="020B0604020202020204" pitchFamily="34" charset="0"/>
                  </a:rPr>
                  <a:t>coarse</a:t>
                </a:r>
                <a:r>
                  <a:rPr lang="it-IT" sz="1300" dirty="0">
                    <a:latin typeface="Helvetica" panose="020B0604020202020204" pitchFamily="34" charset="0"/>
                    <a:cs typeface="Helvetica" panose="020B0604020202020204" pitchFamily="34" charset="0"/>
                  </a:rPr>
                  <a:t> </a:t>
                </a:r>
                <a14:m>
                  <m:oMath xmlns:m="http://schemas.openxmlformats.org/officeDocument/2006/math">
                    <m:sSup>
                      <m:sSupPr>
                        <m:ctrlPr>
                          <a:rPr lang="it-IT" sz="1300" b="1" i="1" smtClean="0">
                            <a:latin typeface="Cambria Math" panose="02040503050406030204" pitchFamily="18" charset="0"/>
                            <a:cs typeface="Helvetica" panose="020B0604020202020204" pitchFamily="34" charset="0"/>
                          </a:rPr>
                        </m:ctrlPr>
                      </m:sSupPr>
                      <m:e>
                        <m:r>
                          <a:rPr lang="it-IT" sz="1300" b="1" i="1" smtClean="0">
                            <a:latin typeface="Cambria Math" panose="02040503050406030204" pitchFamily="18" charset="0"/>
                            <a:cs typeface="Helvetica" panose="020B0604020202020204" pitchFamily="34" charset="0"/>
                          </a:rPr>
                          <m:t>𝑳</m:t>
                        </m:r>
                      </m:e>
                      <m:sup>
                        <m:r>
                          <a:rPr lang="it-IT" sz="1300" b="1" i="1" smtClean="0">
                            <a:latin typeface="Cambria Math" panose="02040503050406030204" pitchFamily="18" charset="0"/>
                            <a:cs typeface="Helvetica" panose="020B0604020202020204" pitchFamily="34" charset="0"/>
                          </a:rPr>
                          <m:t>𝟐</m:t>
                        </m:r>
                        <m:r>
                          <a:rPr lang="it-IT" sz="1300" b="1" i="1" smtClean="0">
                            <a:latin typeface="Cambria Math" panose="02040503050406030204" pitchFamily="18" charset="0"/>
                            <a:cs typeface="Helvetica" panose="020B0604020202020204" pitchFamily="34" charset="0"/>
                          </a:rPr>
                          <m:t>𝒉</m:t>
                        </m:r>
                      </m:sup>
                    </m:sSup>
                  </m:oMath>
                </a14:m>
                <a:r>
                  <a:rPr lang="it-IT" sz="1300" b="1" dirty="0">
                    <a:latin typeface="Helvetica" panose="020B0604020202020204" pitchFamily="34" charset="0"/>
                    <a:cs typeface="Helvetica" panose="020B0604020202020204" pitchFamily="34" charset="0"/>
                  </a:rPr>
                  <a:t> </a:t>
                </a:r>
                <a:r>
                  <a:rPr lang="it-IT" sz="1300" dirty="0">
                    <a:latin typeface="Helvetica" panose="020B0604020202020204" pitchFamily="34" charset="0"/>
                    <a:cs typeface="Helvetica" panose="020B0604020202020204" pitchFamily="34" charset="0"/>
                  </a:rPr>
                  <a:t>che approssima l’</a:t>
                </a:r>
                <a14:m>
                  <m:oMath xmlns:m="http://schemas.openxmlformats.org/officeDocument/2006/math">
                    <m:sSup>
                      <m:sSupPr>
                        <m:ctrlPr>
                          <a:rPr lang="it-IT" sz="1300" b="1" i="1" smtClean="0">
                            <a:latin typeface="Cambria Math" panose="02040503050406030204" pitchFamily="18" charset="0"/>
                            <a:cs typeface="Helvetica" panose="020B0604020202020204" pitchFamily="34" charset="0"/>
                          </a:rPr>
                        </m:ctrlPr>
                      </m:sSupPr>
                      <m:e>
                        <m:r>
                          <a:rPr lang="it-IT" sz="1300" b="1" i="1" smtClean="0">
                            <a:latin typeface="Cambria Math" panose="02040503050406030204" pitchFamily="18" charset="0"/>
                            <a:cs typeface="Helvetica" panose="020B0604020202020204" pitchFamily="34" charset="0"/>
                          </a:rPr>
                          <m:t>𝑳</m:t>
                        </m:r>
                      </m:e>
                      <m:sup>
                        <m:r>
                          <a:rPr lang="it-IT" sz="1300" b="1" i="1" smtClean="0">
                            <a:latin typeface="Cambria Math" panose="02040503050406030204" pitchFamily="18" charset="0"/>
                            <a:cs typeface="Helvetica" panose="020B0604020202020204" pitchFamily="34" charset="0"/>
                          </a:rPr>
                          <m:t>𝒉</m:t>
                        </m:r>
                      </m:sup>
                    </m:sSup>
                  </m:oMath>
                </a14:m>
                <a:r>
                  <a:rPr lang="it-IT" sz="1300" b="1" dirty="0">
                    <a:latin typeface="Helvetica" panose="020B0604020202020204" pitchFamily="34" charset="0"/>
                    <a:cs typeface="Helvetica" panose="020B0604020202020204" pitchFamily="34" charset="0"/>
                  </a:rPr>
                  <a:t> </a:t>
                </a:r>
                <a:r>
                  <a:rPr lang="it-IT" sz="1300" dirty="0">
                    <a:latin typeface="Helvetica" panose="020B0604020202020204" pitchFamily="34" charset="0"/>
                    <a:cs typeface="Helvetica" panose="020B0604020202020204" pitchFamily="34" charset="0"/>
                  </a:rPr>
                  <a:t>della griglia fine.</a:t>
                </a:r>
              </a:p>
            </p:txBody>
          </p:sp>
        </mc:Choice>
        <mc:Fallback xmlns="">
          <p:sp>
            <p:nvSpPr>
              <p:cNvPr id="5" name="CasellaDiTesto 4">
                <a:extLst>
                  <a:ext uri="{FF2B5EF4-FFF2-40B4-BE49-F238E27FC236}">
                    <a16:creationId xmlns:a16="http://schemas.microsoft.com/office/drawing/2014/main" id="{09E92C36-991C-4288-8355-4DDD63B598CF}"/>
                  </a:ext>
                </a:extLst>
              </p:cNvPr>
              <p:cNvSpPr txBox="1">
                <a:spLocks noRot="1" noChangeAspect="1" noMove="1" noResize="1" noEditPoints="1" noAdjustHandles="1" noChangeArrowheads="1" noChangeShapeType="1" noTextEdit="1"/>
              </p:cNvSpPr>
              <p:nvPr/>
            </p:nvSpPr>
            <p:spPr>
              <a:xfrm>
                <a:off x="1013530" y="730686"/>
                <a:ext cx="10164933" cy="3059940"/>
              </a:xfrm>
              <a:prstGeom prst="rect">
                <a:avLst/>
              </a:prstGeom>
              <a:blipFill>
                <a:blip r:embed="rId2"/>
                <a:stretch>
                  <a:fillRect l="-300" r="-300" b="-797"/>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96DB1B2F-F24C-4AB4-B40D-C2188FC37AF4}"/>
              </a:ext>
            </a:extLst>
          </p:cNvPr>
          <p:cNvSpPr txBox="1"/>
          <p:nvPr/>
        </p:nvSpPr>
        <p:spPr>
          <a:xfrm>
            <a:off x="1013529" y="3920040"/>
            <a:ext cx="10164933"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Una volta definiti questi operatori si può definire il </a:t>
            </a:r>
            <a:r>
              <a:rPr lang="it-IT" sz="1600" i="1" dirty="0">
                <a:latin typeface="Helvetica" panose="020B0604020202020204" pitchFamily="34" charset="0"/>
                <a:cs typeface="Helvetica" panose="020B0604020202020204" pitchFamily="34" charset="0"/>
              </a:rPr>
              <a:t>V-</a:t>
            </a:r>
            <a:r>
              <a:rPr lang="it-IT" sz="1600" i="1" dirty="0" err="1">
                <a:latin typeface="Helvetica" panose="020B0604020202020204" pitchFamily="34" charset="0"/>
                <a:cs typeface="Helvetica" panose="020B0604020202020204" pitchFamily="34" charset="0"/>
              </a:rPr>
              <a:t>Cycle</a:t>
            </a:r>
            <a:r>
              <a:rPr lang="it-IT" sz="1600" i="1" dirty="0">
                <a:latin typeface="Helvetica" panose="020B0604020202020204" pitchFamily="34" charset="0"/>
                <a:cs typeface="Helvetica" panose="020B0604020202020204" pitchFamily="34" charset="0"/>
              </a:rPr>
              <a:t>.</a:t>
            </a:r>
          </a:p>
        </p:txBody>
      </p:sp>
      <p:pic>
        <p:nvPicPr>
          <p:cNvPr id="9" name="Immagine 8" descr="Immagine che contiene rosso, interni, tavolo, sedendo&#10;&#10;Descrizione generata automaticamente">
            <a:extLst>
              <a:ext uri="{FF2B5EF4-FFF2-40B4-BE49-F238E27FC236}">
                <a16:creationId xmlns:a16="http://schemas.microsoft.com/office/drawing/2014/main" id="{23EA7303-636D-491D-A792-8BDA77928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717" y="4388008"/>
            <a:ext cx="3322555" cy="2162795"/>
          </a:xfrm>
          <a:prstGeom prst="rect">
            <a:avLst/>
          </a:prstGeom>
        </p:spPr>
      </p:pic>
    </p:spTree>
    <p:extLst>
      <p:ext uri="{BB962C8B-B14F-4D97-AF65-F5344CB8AC3E}">
        <p14:creationId xmlns:p14="http://schemas.microsoft.com/office/powerpoint/2010/main" val="31246580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6000">
              <a:srgbClr val="AFC3E5"/>
            </a:gs>
            <a:gs pos="37000">
              <a:srgbClr val="BACBE9"/>
            </a:gs>
            <a:gs pos="34000">
              <a:srgbClr val="D3DEF1"/>
            </a:gs>
            <a:gs pos="0">
              <a:schemeClr val="accent1">
                <a:lumMod val="5000"/>
                <a:lumOff val="95000"/>
              </a:schemeClr>
            </a:gs>
            <a:gs pos="74000">
              <a:schemeClr val="accent1">
                <a:lumMod val="45000"/>
                <a:lumOff val="55000"/>
              </a:schemeClr>
            </a:gs>
            <a:gs pos="83000">
              <a:schemeClr val="accent1">
                <a:lumMod val="45000"/>
                <a:lumOff val="55000"/>
              </a:schemeClr>
            </a:gs>
            <a:gs pos="77000">
              <a:srgbClr val="B3C6E7"/>
            </a:gs>
            <a:gs pos="84000">
              <a:srgbClr val="B6C8E8"/>
            </a:gs>
            <a:gs pos="76000">
              <a:srgbClr val="BACBE9"/>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Immagine 6">
            <a:extLst>
              <a:ext uri="{FF2B5EF4-FFF2-40B4-BE49-F238E27FC236}">
                <a16:creationId xmlns:a16="http://schemas.microsoft.com/office/drawing/2014/main" id="{C4BFDB3A-51BC-401B-A4B9-7367B3EBE2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4902" y="2543175"/>
            <a:ext cx="3564279" cy="3514434"/>
          </a:xfrm>
          <a:prstGeom prst="rect">
            <a:avLst/>
          </a:prstGeom>
        </p:spPr>
      </p:pic>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15B023B5-FB43-46C7-8193-0593B1BF2AD6}"/>
                  </a:ext>
                </a:extLst>
              </p:cNvPr>
              <p:cNvSpPr txBox="1"/>
              <p:nvPr/>
            </p:nvSpPr>
            <p:spPr>
              <a:xfrm>
                <a:off x="5295569" y="2494450"/>
                <a:ext cx="5471529" cy="3563159"/>
              </a:xfrm>
              <a:prstGeom prst="rect">
                <a:avLst/>
              </a:prstGeom>
            </p:spPr>
            <p:txBody>
              <a:bodyPr vert="horz" lIns="91440" tIns="45720" rIns="91440" bIns="45720" rtlCol="0">
                <a:noAutofit/>
              </a:bodyPr>
              <a:lstStyle/>
              <a:p>
                <a:pPr algn="just">
                  <a:lnSpc>
                    <a:spcPct val="90000"/>
                  </a:lnSpc>
                  <a:spcAft>
                    <a:spcPts val="600"/>
                  </a:spcAft>
                </a:pPr>
                <a:r>
                  <a:rPr lang="en-US" sz="1600" dirty="0" err="1">
                    <a:latin typeface="Helvetica" panose="020B0604020202020204" pitchFamily="34" charset="0"/>
                    <a:cs typeface="Helvetica" panose="020B0604020202020204" pitchFamily="34" charset="0"/>
                  </a:rPr>
                  <a:t>Consideriamo</a:t>
                </a:r>
                <a:r>
                  <a:rPr lang="en-US" sz="1600" dirty="0">
                    <a:latin typeface="Helvetica" panose="020B0604020202020204" pitchFamily="34" charset="0"/>
                    <a:cs typeface="Helvetica" panose="020B0604020202020204" pitchFamily="34" charset="0"/>
                  </a:rPr>
                  <a:t> due </a:t>
                </a:r>
                <a:r>
                  <a:rPr lang="en-US" sz="1600" dirty="0" err="1">
                    <a:latin typeface="Helvetica" panose="020B0604020202020204" pitchFamily="34" charset="0"/>
                    <a:cs typeface="Helvetica" panose="020B0604020202020204" pitchFamily="34" charset="0"/>
                  </a:rPr>
                  <a:t>parametri</a:t>
                </a:r>
                <a:r>
                  <a:rPr lang="en-US" sz="1600" dirty="0">
                    <a:latin typeface="Helvetica" panose="020B0604020202020204" pitchFamily="34" charset="0"/>
                    <a:cs typeface="Helvetica" panose="020B0604020202020204" pitchFamily="34" charset="0"/>
                  </a:rPr>
                  <a:t>, </a:t>
                </a:r>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rPr>
                          <m:t>𝑣</m:t>
                        </m:r>
                      </m:e>
                      <m:sub>
                        <m:r>
                          <a:rPr lang="en-US" sz="1600" b="0" i="1">
                            <a:latin typeface="Cambria Math" panose="02040503050406030204" pitchFamily="18" charset="0"/>
                          </a:rPr>
                          <m:t>1</m:t>
                        </m:r>
                      </m:sub>
                    </m:sSub>
                  </m:oMath>
                </a14:m>
                <a:r>
                  <a:rPr lang="en-US" sz="1600" dirty="0">
                    <a:latin typeface="Helvetica" panose="020B0604020202020204" pitchFamily="34" charset="0"/>
                    <a:cs typeface="Helvetica" panose="020B0604020202020204" pitchFamily="34" charset="0"/>
                  </a:rPr>
                  <a:t> e </a:t>
                </a:r>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rPr>
                          <m:t>𝑣</m:t>
                        </m:r>
                      </m:e>
                      <m:sub>
                        <m:r>
                          <a:rPr lang="en-US" sz="1600" b="0" i="1">
                            <a:latin typeface="Cambria Math" panose="02040503050406030204" pitchFamily="18" charset="0"/>
                          </a:rPr>
                          <m:t>2</m:t>
                        </m:r>
                      </m:sub>
                    </m:sSub>
                  </m:oMath>
                </a14:m>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che</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rappresentano</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il</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numero</a:t>
                </a:r>
                <a:r>
                  <a:rPr lang="en-US" sz="1600" dirty="0">
                    <a:latin typeface="Helvetica" panose="020B0604020202020204" pitchFamily="34" charset="0"/>
                    <a:cs typeface="Helvetica" panose="020B0604020202020204" pitchFamily="34" charset="0"/>
                  </a:rPr>
                  <a:t> di </a:t>
                </a:r>
                <a:r>
                  <a:rPr lang="en-US" sz="1600" i="1" dirty="0" err="1">
                    <a:latin typeface="Helvetica" panose="020B0604020202020204" pitchFamily="34" charset="0"/>
                    <a:cs typeface="Helvetica" panose="020B0604020202020204" pitchFamily="34" charset="0"/>
                  </a:rPr>
                  <a:t>rilassamenti</a:t>
                </a:r>
                <a:r>
                  <a:rPr lang="en-US" sz="1600" dirty="0">
                    <a:latin typeface="Helvetica" panose="020B0604020202020204" pitchFamily="34" charset="0"/>
                    <a:cs typeface="Helvetica" panose="020B0604020202020204" pitchFamily="34" charset="0"/>
                  </a:rPr>
                  <a:t> di Jacobi </a:t>
                </a:r>
                <a:r>
                  <a:rPr lang="en-US" sz="1600" dirty="0" err="1">
                    <a:latin typeface="Helvetica" panose="020B0604020202020204" pitchFamily="34" charset="0"/>
                    <a:cs typeface="Helvetica" panose="020B0604020202020204" pitchFamily="34" charset="0"/>
                  </a:rPr>
                  <a:t>fatti</a:t>
                </a:r>
                <a:r>
                  <a:rPr lang="en-US" sz="1600" dirty="0">
                    <a:latin typeface="Helvetica" panose="020B0604020202020204" pitchFamily="34" charset="0"/>
                    <a:cs typeface="Helvetica" panose="020B0604020202020204" pitchFamily="34" charset="0"/>
                  </a:rPr>
                  <a:t> prima e dopo la </a:t>
                </a:r>
                <a:r>
                  <a:rPr lang="en-US" sz="1600" dirty="0" err="1">
                    <a:latin typeface="Helvetica" panose="020B0604020202020204" pitchFamily="34" charset="0"/>
                    <a:cs typeface="Helvetica" panose="020B0604020202020204" pitchFamily="34" charset="0"/>
                  </a:rPr>
                  <a:t>correzione</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della</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griglia</a:t>
                </a:r>
                <a:r>
                  <a:rPr lang="en-US" sz="1600" dirty="0">
                    <a:latin typeface="Helvetica" panose="020B0604020202020204" pitchFamily="34" charset="0"/>
                    <a:cs typeface="Helvetica" panose="020B0604020202020204" pitchFamily="34" charset="0"/>
                  </a:rPr>
                  <a:t> coarse; </a:t>
                </a:r>
                <a:r>
                  <a:rPr lang="en-US" sz="1600" dirty="0" err="1">
                    <a:latin typeface="Helvetica" panose="020B0604020202020204" pitchFamily="34" charset="0"/>
                    <a:cs typeface="Helvetica" panose="020B0604020202020204" pitchFamily="34" charset="0"/>
                  </a:rPr>
                  <a:t>l’algoritmo</a:t>
                </a:r>
                <a:r>
                  <a:rPr lang="en-US" sz="1600" dirty="0">
                    <a:latin typeface="Helvetica" panose="020B0604020202020204" pitchFamily="34" charset="0"/>
                    <a:cs typeface="Helvetica" panose="020B0604020202020204" pitchFamily="34" charset="0"/>
                  </a:rPr>
                  <a:t> </a:t>
                </a:r>
                <a:r>
                  <a:rPr lang="en-US" sz="1600" b="1" i="1" dirty="0">
                    <a:latin typeface="Helvetica" panose="020B0604020202020204" pitchFamily="34" charset="0"/>
                    <a:cs typeface="Helvetica" panose="020B0604020202020204" pitchFamily="34" charset="0"/>
                  </a:rPr>
                  <a:t>V-Cycle</a:t>
                </a:r>
                <a:r>
                  <a:rPr lang="en-US" sz="1600" dirty="0">
                    <a:latin typeface="Helvetica" panose="020B0604020202020204" pitchFamily="34" charset="0"/>
                    <a:cs typeface="Helvetica" panose="020B0604020202020204" pitchFamily="34" charset="0"/>
                  </a:rPr>
                  <a:t>:</a:t>
                </a:r>
              </a:p>
              <a:p>
                <a:pPr marL="342900" indent="-342900" algn="just">
                  <a:lnSpc>
                    <a:spcPct val="90000"/>
                  </a:lnSpc>
                  <a:spcAft>
                    <a:spcPts val="600"/>
                  </a:spcAft>
                  <a:buFont typeface="+mj-lt"/>
                  <a:buAutoNum type="arabicPeriod"/>
                </a:pPr>
                <a:r>
                  <a:rPr lang="en-US" sz="1600" dirty="0" err="1">
                    <a:latin typeface="Helvetica" panose="020B0604020202020204" pitchFamily="34" charset="0"/>
                    <a:cs typeface="Helvetica" panose="020B0604020202020204" pitchFamily="34" charset="0"/>
                  </a:rPr>
                  <a:t>rilassa</a:t>
                </a:r>
                <a:r>
                  <a:rPr lang="en-US" sz="1600" dirty="0">
                    <a:latin typeface="Helvetica" panose="020B0604020202020204" pitchFamily="34" charset="0"/>
                    <a:cs typeface="Helvetica" panose="020B0604020202020204" pitchFamily="34" charset="0"/>
                  </a:rPr>
                  <a:t> </a:t>
                </a:r>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rPr>
                          <m:t>𝑣</m:t>
                        </m:r>
                      </m:e>
                      <m:sub>
                        <m:r>
                          <a:rPr lang="en-US" sz="1600" b="0" i="1">
                            <a:latin typeface="Cambria Math" panose="02040503050406030204" pitchFamily="18" charset="0"/>
                          </a:rPr>
                          <m:t>1</m:t>
                        </m:r>
                      </m:sub>
                    </m:sSub>
                  </m:oMath>
                </a14:m>
                <a:r>
                  <a:rPr lang="en-US" sz="1600" dirty="0">
                    <a:latin typeface="Helvetica" panose="020B0604020202020204" pitchFamily="34" charset="0"/>
                    <a:cs typeface="Helvetica" panose="020B0604020202020204" pitchFamily="34" charset="0"/>
                  </a:rPr>
                  <a:t>volte </a:t>
                </a:r>
                <a:r>
                  <a:rPr lang="en-US" sz="1600" dirty="0" err="1">
                    <a:latin typeface="Helvetica" panose="020B0604020202020204" pitchFamily="34" charset="0"/>
                    <a:cs typeface="Helvetica" panose="020B0604020202020204" pitchFamily="34" charset="0"/>
                  </a:rPr>
                  <a:t>ogni</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griglia</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eccetto</a:t>
                </a:r>
                <a:r>
                  <a:rPr lang="en-US" sz="1600" dirty="0">
                    <a:latin typeface="Helvetica" panose="020B0604020202020204" pitchFamily="34" charset="0"/>
                    <a:cs typeface="Helvetica" panose="020B0604020202020204" pitchFamily="34" charset="0"/>
                  </a:rPr>
                  <a:t> la </a:t>
                </a:r>
                <a:r>
                  <a:rPr lang="en-US" sz="1600" dirty="0" err="1">
                    <a:latin typeface="Helvetica" panose="020B0604020202020204" pitchFamily="34" charset="0"/>
                    <a:cs typeface="Helvetica" panose="020B0604020202020204" pitchFamily="34" charset="0"/>
                  </a:rPr>
                  <a:t>più</a:t>
                </a:r>
                <a:r>
                  <a:rPr lang="en-US" sz="1600" dirty="0">
                    <a:latin typeface="Helvetica" panose="020B0604020202020204" pitchFamily="34" charset="0"/>
                    <a:cs typeface="Helvetica" panose="020B0604020202020204" pitchFamily="34" charset="0"/>
                  </a:rPr>
                  <a:t> coarse </a:t>
                </a:r>
                <a:r>
                  <a:rPr lang="en-US" sz="1600" dirty="0" err="1">
                    <a:latin typeface="Helvetica" panose="020B0604020202020204" pitchFamily="34" charset="0"/>
                    <a:cs typeface="Helvetica" panose="020B0604020202020204" pitchFamily="34" charset="0"/>
                  </a:rPr>
                  <a:t>possibile</a:t>
                </a:r>
                <a:r>
                  <a:rPr lang="en-US" sz="1600" dirty="0">
                    <a:latin typeface="Helvetica" panose="020B0604020202020204" pitchFamily="34" charset="0"/>
                    <a:cs typeface="Helvetica" panose="020B0604020202020204" pitchFamily="34" charset="0"/>
                  </a:rPr>
                  <a:t>) per </a:t>
                </a:r>
                <a:r>
                  <a:rPr lang="en-US" sz="1600" dirty="0" err="1">
                    <a:latin typeface="Helvetica" panose="020B0604020202020204" pitchFamily="34" charset="0"/>
                    <a:cs typeface="Helvetica" panose="020B0604020202020204" pitchFamily="34" charset="0"/>
                  </a:rPr>
                  <a:t>ottenere</a:t>
                </a:r>
                <a:r>
                  <a:rPr lang="en-US" sz="1600" dirty="0">
                    <a:latin typeface="Helvetica" panose="020B0604020202020204" pitchFamily="34" charset="0"/>
                    <a:cs typeface="Helvetica" panose="020B0604020202020204" pitchFamily="34" charset="0"/>
                  </a:rPr>
                  <a:t> una </a:t>
                </a:r>
                <a:r>
                  <a:rPr lang="en-US" sz="1600" dirty="0" err="1">
                    <a:latin typeface="Helvetica" panose="020B0604020202020204" pitchFamily="34" charset="0"/>
                    <a:cs typeface="Helvetica" panose="020B0604020202020204" pitchFamily="34" charset="0"/>
                  </a:rPr>
                  <a:t>griglia</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più</a:t>
                </a:r>
                <a:r>
                  <a:rPr lang="en-US" sz="1600" dirty="0">
                    <a:latin typeface="Helvetica" panose="020B0604020202020204" pitchFamily="34" charset="0"/>
                    <a:cs typeface="Helvetica" panose="020B0604020202020204" pitchFamily="34" charset="0"/>
                  </a:rPr>
                  <a:t> coarse;</a:t>
                </a:r>
              </a:p>
              <a:p>
                <a:pPr marL="342900" indent="-342900" algn="just">
                  <a:lnSpc>
                    <a:spcPct val="90000"/>
                  </a:lnSpc>
                  <a:spcAft>
                    <a:spcPts val="600"/>
                  </a:spcAft>
                  <a:buFont typeface="+mj-lt"/>
                  <a:buAutoNum type="arabicPeriod"/>
                </a:pPr>
                <a:endParaRPr lang="en-US" sz="1600" dirty="0">
                  <a:latin typeface="Helvetica" panose="020B0604020202020204" pitchFamily="34" charset="0"/>
                  <a:cs typeface="Helvetica" panose="020B0604020202020204" pitchFamily="34" charset="0"/>
                </a:endParaRPr>
              </a:p>
              <a:p>
                <a:pPr marL="342900" indent="-342900" algn="just">
                  <a:lnSpc>
                    <a:spcPct val="90000"/>
                  </a:lnSpc>
                  <a:spcAft>
                    <a:spcPts val="600"/>
                  </a:spcAft>
                  <a:buFont typeface="+mj-lt"/>
                  <a:buAutoNum type="arabicPeriod"/>
                </a:pPr>
                <a:r>
                  <a:rPr lang="en-US" sz="1600" dirty="0" err="1">
                    <a:latin typeface="Helvetica" panose="020B0604020202020204" pitchFamily="34" charset="0"/>
                    <a:cs typeface="Helvetica" panose="020B0604020202020204" pitchFamily="34" charset="0"/>
                  </a:rPr>
                  <a:t>interpola</a:t>
                </a:r>
                <a:r>
                  <a:rPr lang="en-US" sz="1600" dirty="0">
                    <a:latin typeface="Helvetica" panose="020B0604020202020204" pitchFamily="34" charset="0"/>
                    <a:cs typeface="Helvetica" panose="020B0604020202020204" pitchFamily="34" charset="0"/>
                  </a:rPr>
                  <a:t> </a:t>
                </a:r>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rPr>
                          <m:t>𝑣</m:t>
                        </m:r>
                      </m:e>
                      <m:sub>
                        <m:r>
                          <a:rPr lang="en-US" sz="1600" b="0" i="1">
                            <a:latin typeface="Cambria Math" panose="02040503050406030204" pitchFamily="18" charset="0"/>
                          </a:rPr>
                          <m:t>2</m:t>
                        </m:r>
                      </m:sub>
                    </m:sSub>
                  </m:oMath>
                </a14:m>
                <a:r>
                  <a:rPr lang="en-US" sz="1600" dirty="0">
                    <a:latin typeface="Helvetica" panose="020B0604020202020204" pitchFamily="34" charset="0"/>
                    <a:cs typeface="Helvetica" panose="020B0604020202020204" pitchFamily="34" charset="0"/>
                  </a:rPr>
                  <a:t> volte per </a:t>
                </a:r>
                <a:r>
                  <a:rPr lang="en-US" sz="1600" dirty="0" err="1">
                    <a:latin typeface="Helvetica" panose="020B0604020202020204" pitchFamily="34" charset="0"/>
                    <a:cs typeface="Helvetica" panose="020B0604020202020204" pitchFamily="34" charset="0"/>
                  </a:rPr>
                  <a:t>aggiungere</a:t>
                </a:r>
                <a:r>
                  <a:rPr lang="en-US" sz="1600" dirty="0">
                    <a:latin typeface="Helvetica" panose="020B0604020202020204" pitchFamily="34" charset="0"/>
                    <a:cs typeface="Helvetica" panose="020B0604020202020204" pitchFamily="34" charset="0"/>
                  </a:rPr>
                  <a:t> la </a:t>
                </a:r>
                <a:r>
                  <a:rPr lang="en-US" sz="1600" dirty="0" err="1">
                    <a:latin typeface="Helvetica" panose="020B0604020202020204" pitchFamily="34" charset="0"/>
                    <a:cs typeface="Helvetica" panose="020B0604020202020204" pitchFamily="34" charset="0"/>
                  </a:rPr>
                  <a:t>correzione</a:t>
                </a:r>
                <a:r>
                  <a:rPr lang="en-US" sz="1600" dirty="0">
                    <a:latin typeface="Helvetica" panose="020B0604020202020204" pitchFamily="34" charset="0"/>
                    <a:cs typeface="Helvetica" panose="020B0604020202020204" pitchFamily="34" charset="0"/>
                  </a:rPr>
                  <a:t> e </a:t>
                </a:r>
                <a:r>
                  <a:rPr lang="en-US" sz="1600" dirty="0" err="1">
                    <a:latin typeface="Helvetica" panose="020B0604020202020204" pitchFamily="34" charset="0"/>
                    <a:cs typeface="Helvetica" panose="020B0604020202020204" pitchFamily="34" charset="0"/>
                  </a:rPr>
                  <a:t>determinare</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il</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risultato</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corretto</a:t>
                </a:r>
                <a:r>
                  <a:rPr lang="en-US" sz="1600" dirty="0">
                    <a:latin typeface="Helvetica" panose="020B0604020202020204" pitchFamily="34" charset="0"/>
                    <a:cs typeface="Helvetica" panose="020B0604020202020204" pitchFamily="34" charset="0"/>
                  </a:rPr>
                  <a:t>.</a:t>
                </a:r>
              </a:p>
              <a:p>
                <a:pPr algn="just">
                  <a:lnSpc>
                    <a:spcPct val="90000"/>
                  </a:lnSpc>
                  <a:spcAft>
                    <a:spcPts val="600"/>
                  </a:spcAft>
                </a:pPr>
                <a:endParaRPr lang="en-US" sz="1600" dirty="0">
                  <a:latin typeface="Helvetica" panose="020B0604020202020204" pitchFamily="34" charset="0"/>
                  <a:cs typeface="Helvetica" panose="020B0604020202020204" pitchFamily="34" charset="0"/>
                </a:endParaRPr>
              </a:p>
              <a:p>
                <a:pPr algn="just">
                  <a:lnSpc>
                    <a:spcPct val="90000"/>
                  </a:lnSpc>
                  <a:spcAft>
                    <a:spcPts val="600"/>
                  </a:spcAft>
                </a:pPr>
                <a:r>
                  <a:rPr lang="en-US" sz="1600" i="1" dirty="0">
                    <a:latin typeface="Helvetica" panose="020B0604020202020204" pitchFamily="34" charset="0"/>
                    <a:cs typeface="Helvetica" panose="020B0604020202020204" pitchFamily="34" charset="0"/>
                  </a:rPr>
                  <a:t>Si opera </a:t>
                </a:r>
                <a:r>
                  <a:rPr lang="en-US" sz="1600" i="1" dirty="0" err="1">
                    <a:latin typeface="Helvetica" panose="020B0604020202020204" pitchFamily="34" charset="0"/>
                    <a:cs typeface="Helvetica" panose="020B0604020202020204" pitchFamily="34" charset="0"/>
                  </a:rPr>
                  <a:t>quindi</a:t>
                </a:r>
                <a:r>
                  <a:rPr lang="en-US" sz="1600" i="1" dirty="0">
                    <a:latin typeface="Helvetica" panose="020B0604020202020204" pitchFamily="34" charset="0"/>
                    <a:cs typeface="Helvetica" panose="020B0604020202020204" pitchFamily="34" charset="0"/>
                  </a:rPr>
                  <a:t> in </a:t>
                </a:r>
                <a:r>
                  <a:rPr lang="en-US" sz="1600" i="1" dirty="0" err="1">
                    <a:latin typeface="Helvetica" panose="020B0604020202020204" pitchFamily="34" charset="0"/>
                    <a:cs typeface="Helvetica" panose="020B0604020202020204" pitchFamily="34" charset="0"/>
                  </a:rPr>
                  <a:t>maniera</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ricorsiva</a:t>
                </a:r>
                <a:r>
                  <a:rPr lang="en-US" sz="1600" i="1" dirty="0">
                    <a:latin typeface="Helvetica" panose="020B0604020202020204" pitchFamily="34" charset="0"/>
                    <a:cs typeface="Helvetica" panose="020B0604020202020204" pitchFamily="34" charset="0"/>
                  </a:rPr>
                  <a:t>!</a:t>
                </a:r>
              </a:p>
              <a:p>
                <a:pPr algn="just">
                  <a:lnSpc>
                    <a:spcPct val="90000"/>
                  </a:lnSpc>
                  <a:spcAft>
                    <a:spcPts val="600"/>
                  </a:spcAft>
                </a:pPr>
                <a:r>
                  <a:rPr lang="en-US" sz="1600" i="1" dirty="0" err="1">
                    <a:latin typeface="Helvetica" panose="020B0604020202020204" pitchFamily="34" charset="0"/>
                    <a:cs typeface="Helvetica" panose="020B0604020202020204" pitchFamily="34" charset="0"/>
                  </a:rPr>
                  <a:t>Generalmente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però</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il</a:t>
                </a:r>
                <a:r>
                  <a:rPr lang="en-US" sz="1600" i="1" dirty="0">
                    <a:latin typeface="Helvetica" panose="020B0604020202020204" pitchFamily="34" charset="0"/>
                    <a:cs typeface="Helvetica" panose="020B0604020202020204" pitchFamily="34" charset="0"/>
                  </a:rPr>
                  <a:t> V-Cycle non </a:t>
                </a:r>
                <a:r>
                  <a:rPr lang="en-US" sz="1600" i="1" dirty="0" err="1">
                    <a:latin typeface="Helvetica" panose="020B0604020202020204" pitchFamily="34" charset="0"/>
                    <a:cs typeface="Helvetica" panose="020B0604020202020204" pitchFamily="34" charset="0"/>
                  </a:rPr>
                  <a:t>risolve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il</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problema</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esattamente</a:t>
                </a:r>
                <a:r>
                  <a:rPr lang="en-US" sz="1600" i="1" dirty="0">
                    <a:latin typeface="Helvetica" panose="020B0604020202020204" pitchFamily="34" charset="0"/>
                    <a:cs typeface="Helvetica" panose="020B0604020202020204" pitchFamily="34" charset="0"/>
                  </a:rPr>
                  <a:t> e </a:t>
                </a:r>
                <a:r>
                  <a:rPr lang="en-US" sz="1600" i="1" dirty="0" err="1">
                    <a:latin typeface="Helvetica" panose="020B0604020202020204" pitchFamily="34" charset="0"/>
                    <a:cs typeface="Helvetica" panose="020B0604020202020204" pitchFamily="34" charset="0"/>
                  </a:rPr>
                  <a:t>necessita</a:t>
                </a:r>
                <a:r>
                  <a:rPr lang="en-US" sz="1600" i="1" dirty="0">
                    <a:latin typeface="Helvetica" panose="020B0604020202020204" pitchFamily="34" charset="0"/>
                    <a:cs typeface="Helvetica" panose="020B0604020202020204" pitchFamily="34" charset="0"/>
                  </a:rPr>
                  <a:t> di </a:t>
                </a:r>
                <a:r>
                  <a:rPr lang="en-US" sz="1600" i="1" dirty="0" err="1">
                    <a:latin typeface="Helvetica" panose="020B0604020202020204" pitchFamily="34" charset="0"/>
                    <a:cs typeface="Helvetica" panose="020B0604020202020204" pitchFamily="34" charset="0"/>
                  </a:rPr>
                  <a:t>essere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applicato</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iterativamente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tuttavia</a:t>
                </a:r>
                <a:r>
                  <a:rPr lang="en-US" sz="1600" i="1" dirty="0">
                    <a:latin typeface="Helvetica" panose="020B0604020202020204" pitchFamily="34" charset="0"/>
                    <a:cs typeface="Helvetica" panose="020B0604020202020204" pitchFamily="34" charset="0"/>
                  </a:rPr>
                  <a:t> ad </a:t>
                </a:r>
                <a:r>
                  <a:rPr lang="en-US" sz="1600" i="1" dirty="0" err="1">
                    <a:latin typeface="Helvetica" panose="020B0604020202020204" pitchFamily="34" charset="0"/>
                    <a:cs typeface="Helvetica" panose="020B0604020202020204" pitchFamily="34" charset="0"/>
                  </a:rPr>
                  <a:t>ogni</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iterazione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tipicamente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l’errore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si</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riduce</a:t>
                </a:r>
                <a:r>
                  <a:rPr lang="en-US" sz="1600" i="1" dirty="0">
                    <a:latin typeface="Helvetica" panose="020B0604020202020204" pitchFamily="34" charset="0"/>
                    <a:cs typeface="Helvetica" panose="020B0604020202020204" pitchFamily="34" charset="0"/>
                  </a:rPr>
                  <a:t> </a:t>
                </a:r>
                <a:r>
                  <a:rPr lang="en-US" sz="1600" i="1" dirty="0" err="1">
                    <a:latin typeface="Helvetica" panose="020B0604020202020204" pitchFamily="34" charset="0"/>
                    <a:cs typeface="Helvetica" panose="020B0604020202020204" pitchFamily="34" charset="0"/>
                  </a:rPr>
                  <a:t>drasticamente</a:t>
                </a:r>
                <a:r>
                  <a:rPr lang="en-US" sz="1600" i="1" dirty="0">
                    <a:latin typeface="Helvetica" panose="020B0604020202020204" pitchFamily="34" charset="0"/>
                    <a:cs typeface="Helvetica" panose="020B0604020202020204" pitchFamily="34" charset="0"/>
                  </a:rPr>
                  <a:t>.</a:t>
                </a:r>
              </a:p>
            </p:txBody>
          </p:sp>
        </mc:Choice>
        <mc:Fallback xmlns="">
          <p:sp>
            <p:nvSpPr>
              <p:cNvPr id="5" name="CasellaDiTesto 4">
                <a:extLst>
                  <a:ext uri="{FF2B5EF4-FFF2-40B4-BE49-F238E27FC236}">
                    <a16:creationId xmlns:a16="http://schemas.microsoft.com/office/drawing/2014/main" id="{15B023B5-FB43-46C7-8193-0593B1BF2AD6}"/>
                  </a:ext>
                </a:extLst>
              </p:cNvPr>
              <p:cNvSpPr txBox="1">
                <a:spLocks noRot="1" noChangeAspect="1" noMove="1" noResize="1" noEditPoints="1" noAdjustHandles="1" noChangeArrowheads="1" noChangeShapeType="1" noTextEdit="1"/>
              </p:cNvSpPr>
              <p:nvPr/>
            </p:nvSpPr>
            <p:spPr>
              <a:xfrm>
                <a:off x="5295569" y="2494450"/>
                <a:ext cx="5471529" cy="3563159"/>
              </a:xfrm>
              <a:prstGeom prst="rect">
                <a:avLst/>
              </a:prstGeom>
              <a:blipFill>
                <a:blip r:embed="rId3"/>
                <a:stretch>
                  <a:fillRect l="-669" t="-1197" r="-557" b="-3761"/>
                </a:stretch>
              </a:blipFill>
            </p:spPr>
            <p:txBody>
              <a:bodyPr/>
              <a:lstStyle/>
              <a:p>
                <a:r>
                  <a:rPr lang="it-IT">
                    <a:noFill/>
                  </a:rPr>
                  <a:t> </a:t>
                </a:r>
              </a:p>
            </p:txBody>
          </p:sp>
        </mc:Fallback>
      </mc:AlternateContent>
      <p:sp>
        <p:nvSpPr>
          <p:cNvPr id="21" name="CasellaDiTesto 20">
            <a:extLst>
              <a:ext uri="{FF2B5EF4-FFF2-40B4-BE49-F238E27FC236}">
                <a16:creationId xmlns:a16="http://schemas.microsoft.com/office/drawing/2014/main" id="{529155D2-748E-498D-9FD0-6B309D70CA8B}"/>
              </a:ext>
            </a:extLst>
          </p:cNvPr>
          <p:cNvSpPr txBox="1"/>
          <p:nvPr/>
        </p:nvSpPr>
        <p:spPr>
          <a:xfrm>
            <a:off x="1880307" y="1130886"/>
            <a:ext cx="4384536" cy="400110"/>
          </a:xfrm>
          <a:prstGeom prst="rect">
            <a:avLst/>
          </a:prstGeom>
          <a:noFill/>
        </p:spPr>
        <p:txBody>
          <a:bodyPr wrap="square" rtlCol="0">
            <a:spAutoFit/>
          </a:bodyPr>
          <a:lstStyle/>
          <a:p>
            <a:pPr>
              <a:spcAft>
                <a:spcPts val="600"/>
              </a:spcAft>
            </a:pPr>
            <a:r>
              <a:rPr lang="it-IT" sz="2000" b="1" i="1" dirty="0">
                <a:latin typeface="Helvetica" panose="020B0604020202020204" pitchFamily="34" charset="0"/>
                <a:cs typeface="Helvetica" panose="020B0604020202020204" pitchFamily="34" charset="0"/>
              </a:rPr>
              <a:t>Algoritmo V-</a:t>
            </a:r>
            <a:r>
              <a:rPr lang="it-IT" sz="2000" b="1" i="1" dirty="0" err="1">
                <a:latin typeface="Helvetica" panose="020B0604020202020204" pitchFamily="34" charset="0"/>
                <a:cs typeface="Helvetica" panose="020B0604020202020204" pitchFamily="34" charset="0"/>
              </a:rPr>
              <a:t>Cycle</a:t>
            </a:r>
            <a:endParaRPr lang="it-IT" sz="2000" b="1" i="1"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6220CEB8-AC5A-4D6C-8EAF-920C8382D83D}"/>
                  </a:ext>
                </a:extLst>
              </p:cNvPr>
              <p:cNvSpPr txBox="1"/>
              <p:nvPr/>
            </p:nvSpPr>
            <p:spPr>
              <a:xfrm>
                <a:off x="1424903" y="6206802"/>
                <a:ext cx="9342196" cy="584775"/>
              </a:xfrm>
              <a:prstGeom prst="rect">
                <a:avLst/>
              </a:prstGeom>
              <a:noFill/>
            </p:spPr>
            <p:txBody>
              <a:bodyPr wrap="square" rtlCol="0">
                <a:spAutoFit/>
              </a:bodyPr>
              <a:lstStyle/>
              <a:p>
                <a:r>
                  <a:rPr lang="it-IT" sz="1600" b="1" i="1" dirty="0">
                    <a:latin typeface="Helvetica" panose="020B0604020202020204" pitchFamily="34" charset="0"/>
                    <a:cs typeface="Helvetica" panose="020B0604020202020204" pitchFamily="34" charset="0"/>
                  </a:rPr>
                  <a:t>N.B:</a:t>
                </a:r>
                <a:r>
                  <a:rPr lang="it-IT" sz="1600" i="1" dirty="0">
                    <a:latin typeface="Helvetica" panose="020B0604020202020204" pitchFamily="34" charset="0"/>
                    <a:cs typeface="Helvetica" panose="020B0604020202020204" pitchFamily="34" charset="0"/>
                  </a:rPr>
                  <a:t> la prima istruzione verifica che </a:t>
                </a:r>
                <a14:m>
                  <m:oMath xmlns:m="http://schemas.openxmlformats.org/officeDocument/2006/math">
                    <m:r>
                      <a:rPr lang="it-IT" sz="1600" b="0" i="1" smtClean="0">
                        <a:latin typeface="Cambria Math" panose="02040503050406030204" pitchFamily="18" charset="0"/>
                        <a:cs typeface="Helvetica" panose="020B0604020202020204" pitchFamily="34" charset="0"/>
                      </a:rPr>
                      <m:t>𝑁</m:t>
                    </m:r>
                    <m:r>
                      <a:rPr lang="it-IT" sz="1600" b="0" i="1" smtClean="0">
                        <a:latin typeface="Cambria Math" panose="02040503050406030204" pitchFamily="18" charset="0"/>
                        <a:cs typeface="Helvetica" panose="020B0604020202020204" pitchFamily="34" charset="0"/>
                      </a:rPr>
                      <m:t>=2</m:t>
                    </m:r>
                  </m:oMath>
                </a14:m>
                <a:r>
                  <a:rPr lang="it-IT" sz="1600" b="1" i="1" dirty="0">
                    <a:latin typeface="Helvetica" panose="020B0604020202020204" pitchFamily="34" charset="0"/>
                    <a:cs typeface="Helvetica" panose="020B0604020202020204" pitchFamily="34" charset="0"/>
                  </a:rPr>
                  <a:t> </a:t>
                </a:r>
                <a:r>
                  <a:rPr lang="it-IT" sz="1600" i="1" dirty="0">
                    <a:latin typeface="Helvetica" panose="020B0604020202020204" pitchFamily="34" charset="0"/>
                    <a:cs typeface="Helvetica" panose="020B0604020202020204" pitchFamily="34" charset="0"/>
                  </a:rPr>
                  <a:t>perché in tal caso si ha già la griglia più </a:t>
                </a:r>
                <a:r>
                  <a:rPr lang="it-IT" sz="1600" i="1" dirty="0" err="1">
                    <a:latin typeface="Helvetica" panose="020B0604020202020204" pitchFamily="34" charset="0"/>
                    <a:cs typeface="Helvetica" panose="020B0604020202020204" pitchFamily="34" charset="0"/>
                  </a:rPr>
                  <a:t>coarse</a:t>
                </a:r>
                <a:r>
                  <a:rPr lang="it-IT" sz="1600" i="1" dirty="0">
                    <a:latin typeface="Helvetica" panose="020B0604020202020204" pitchFamily="34" charset="0"/>
                    <a:cs typeface="Helvetica" panose="020B0604020202020204" pitchFamily="34" charset="0"/>
                  </a:rPr>
                  <a:t> possibile e quindi si passa alla risoluzione del problema!</a:t>
                </a:r>
                <a:endParaRPr lang="it-IT" sz="1600" b="1" i="1" dirty="0">
                  <a:latin typeface="Helvetica" panose="020B0604020202020204" pitchFamily="34" charset="0"/>
                  <a:cs typeface="Helvetica" panose="020B0604020202020204" pitchFamily="34" charset="0"/>
                </a:endParaRPr>
              </a:p>
            </p:txBody>
          </p:sp>
        </mc:Choice>
        <mc:Fallback xmlns="">
          <p:sp>
            <p:nvSpPr>
              <p:cNvPr id="8" name="CasellaDiTesto 7">
                <a:extLst>
                  <a:ext uri="{FF2B5EF4-FFF2-40B4-BE49-F238E27FC236}">
                    <a16:creationId xmlns:a16="http://schemas.microsoft.com/office/drawing/2014/main" id="{6220CEB8-AC5A-4D6C-8EAF-920C8382D83D}"/>
                  </a:ext>
                </a:extLst>
              </p:cNvPr>
              <p:cNvSpPr txBox="1">
                <a:spLocks noRot="1" noChangeAspect="1" noMove="1" noResize="1" noEditPoints="1" noAdjustHandles="1" noChangeArrowheads="1" noChangeShapeType="1" noTextEdit="1"/>
              </p:cNvSpPr>
              <p:nvPr/>
            </p:nvSpPr>
            <p:spPr>
              <a:xfrm>
                <a:off x="1424903" y="6206802"/>
                <a:ext cx="9342196" cy="584775"/>
              </a:xfrm>
              <a:prstGeom prst="rect">
                <a:avLst/>
              </a:prstGeom>
              <a:blipFill>
                <a:blip r:embed="rId4"/>
                <a:stretch>
                  <a:fillRect l="-392" t="-3125" r="-65" b="-12500"/>
                </a:stretch>
              </a:blipFill>
            </p:spPr>
            <p:txBody>
              <a:bodyPr/>
              <a:lstStyle/>
              <a:p>
                <a:r>
                  <a:rPr lang="it-IT">
                    <a:noFill/>
                  </a:rPr>
                  <a:t> </a:t>
                </a:r>
              </a:p>
            </p:txBody>
          </p:sp>
        </mc:Fallback>
      </mc:AlternateContent>
    </p:spTree>
    <p:extLst>
      <p:ext uri="{BB962C8B-B14F-4D97-AF65-F5344CB8AC3E}">
        <p14:creationId xmlns:p14="http://schemas.microsoft.com/office/powerpoint/2010/main" val="33957976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869D2D1-E4E6-475C-B4AF-88E5BDEFB5ED}"/>
              </a:ext>
            </a:extLst>
          </p:cNvPr>
          <p:cNvSpPr txBox="1"/>
          <p:nvPr/>
        </p:nvSpPr>
        <p:spPr>
          <a:xfrm>
            <a:off x="1013533" y="201162"/>
            <a:ext cx="10164933" cy="1077218"/>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Il numero di operazioni eseguite nel </a:t>
            </a:r>
            <a:r>
              <a:rPr lang="it-IT" sz="1600" i="1" dirty="0">
                <a:latin typeface="Helvetica" panose="020B0604020202020204" pitchFamily="34" charset="0"/>
                <a:cs typeface="Helvetica" panose="020B0604020202020204" pitchFamily="34" charset="0"/>
              </a:rPr>
              <a:t>V-</a:t>
            </a:r>
            <a:r>
              <a:rPr lang="it-IT" sz="1600" i="1" dirty="0" err="1">
                <a:latin typeface="Helvetica" panose="020B0604020202020204" pitchFamily="34" charset="0"/>
                <a:cs typeface="Helvetica" panose="020B0604020202020204" pitchFamily="34" charset="0"/>
              </a:rPr>
              <a:t>Cycle</a:t>
            </a:r>
            <a:r>
              <a:rPr lang="it-IT" sz="1600" dirty="0">
                <a:latin typeface="Helvetica" panose="020B0604020202020204" pitchFamily="34" charset="0"/>
                <a:cs typeface="Helvetica" panose="020B0604020202020204" pitchFamily="34" charset="0"/>
              </a:rPr>
              <a:t> su ogni griglia è </a:t>
            </a:r>
            <a:r>
              <a:rPr lang="it-IT" sz="1600" b="1" i="1" dirty="0">
                <a:latin typeface="Helvetica" panose="020B0604020202020204" pitchFamily="34" charset="0"/>
                <a:cs typeface="Helvetica" panose="020B0604020202020204" pitchFamily="34" charset="0"/>
              </a:rPr>
              <a:t>proporzionale</a:t>
            </a:r>
            <a:r>
              <a:rPr lang="it-IT" sz="1600" dirty="0">
                <a:latin typeface="Helvetica" panose="020B0604020202020204" pitchFamily="34" charset="0"/>
                <a:cs typeface="Helvetica" panose="020B0604020202020204" pitchFamily="34" charset="0"/>
              </a:rPr>
              <a:t> al numero di punti della griglia. Poiché il numero di variabili in ogni griglia è approssimativamente una frazione costante del numero di variabili della griglia successiva più fine </a:t>
            </a:r>
            <a:r>
              <a:rPr lang="it-IT" sz="1600" i="1" dirty="0">
                <a:latin typeface="Helvetica" panose="020B0604020202020204" pitchFamily="34" charset="0"/>
                <a:cs typeface="Helvetica" panose="020B0604020202020204" pitchFamily="34" charset="0"/>
              </a:rPr>
              <a:t>(una metà in 1D e un quarto in 2D), </a:t>
            </a:r>
            <a:r>
              <a:rPr lang="it-IT" sz="1600" dirty="0">
                <a:latin typeface="Helvetica" panose="020B0604020202020204" pitchFamily="34" charset="0"/>
                <a:cs typeface="Helvetica" panose="020B0604020202020204" pitchFamily="34" charset="0"/>
              </a:rPr>
              <a:t>il numero totale di operazioni per il </a:t>
            </a:r>
            <a:r>
              <a:rPr lang="it-IT" sz="1600" i="1" dirty="0">
                <a:latin typeface="Helvetica" panose="020B0604020202020204" pitchFamily="34" charset="0"/>
                <a:cs typeface="Helvetica" panose="020B0604020202020204" pitchFamily="34" charset="0"/>
              </a:rPr>
              <a:t>V-</a:t>
            </a:r>
            <a:r>
              <a:rPr lang="it-IT" sz="1600" i="1" dirty="0" err="1">
                <a:latin typeface="Helvetica" panose="020B0604020202020204" pitchFamily="34" charset="0"/>
                <a:cs typeface="Helvetica" panose="020B0604020202020204" pitchFamily="34" charset="0"/>
              </a:rPr>
              <a:t>Cycle</a:t>
            </a:r>
            <a:r>
              <a:rPr lang="it-IT" sz="1600" dirty="0">
                <a:latin typeface="Helvetica" panose="020B0604020202020204" pitchFamily="34" charset="0"/>
                <a:cs typeface="Helvetica" panose="020B0604020202020204" pitchFamily="34" charset="0"/>
              </a:rPr>
              <a:t> è maggiore di un fattore costante del numero di operazioni eseguite solo sulla griglia più fine.</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4FD14C3-9F4A-4EA7-857B-AC3ADAA065A3}"/>
                  </a:ext>
                </a:extLst>
              </p:cNvPr>
              <p:cNvSpPr txBox="1"/>
              <p:nvPr/>
            </p:nvSpPr>
            <p:spPr>
              <a:xfrm>
                <a:off x="1013532" y="1180725"/>
                <a:ext cx="10164933" cy="830997"/>
              </a:xfrm>
              <a:prstGeom prst="rect">
                <a:avLst/>
              </a:prstGeom>
              <a:noFill/>
            </p:spPr>
            <p:txBody>
              <a:bodyPr wrap="square" rtlCol="0">
                <a:spAutoFit/>
              </a:bodyPr>
              <a:lstStyle/>
              <a:p>
                <a:pPr lvl="0" algn="just"/>
                <a:r>
                  <a:rPr lang="it-IT" sz="1600" dirty="0">
                    <a:solidFill>
                      <a:prstClr val="black"/>
                    </a:solidFill>
                    <a:latin typeface="Helvetica" panose="020B0604020202020204" pitchFamily="34" charset="0"/>
                    <a:cs typeface="Helvetica" panose="020B0604020202020204" pitchFamily="34" charset="0"/>
                  </a:rPr>
                  <a:t>Infine, si può osservare che su ogni griglia della gerarchia le operazioni di </a:t>
                </a:r>
                <a:r>
                  <a:rPr lang="it-IT" sz="1600" i="1" dirty="0">
                    <a:solidFill>
                      <a:prstClr val="black"/>
                    </a:solidFill>
                    <a:latin typeface="Helvetica" panose="020B0604020202020204" pitchFamily="34" charset="0"/>
                    <a:cs typeface="Helvetica" panose="020B0604020202020204" pitchFamily="34" charset="0"/>
                  </a:rPr>
                  <a:t>rilassamento</a:t>
                </a:r>
                <a:r>
                  <a:rPr lang="it-IT" sz="1600" dirty="0">
                    <a:solidFill>
                      <a:prstClr val="black"/>
                    </a:solidFill>
                    <a:latin typeface="Helvetica" panose="020B0604020202020204" pitchFamily="34" charset="0"/>
                    <a:cs typeface="Helvetica" panose="020B0604020202020204" pitchFamily="34" charset="0"/>
                  </a:rPr>
                  <a:t>, </a:t>
                </a:r>
                <a:r>
                  <a:rPr lang="it-IT" sz="1600" i="1" dirty="0">
                    <a:solidFill>
                      <a:prstClr val="black"/>
                    </a:solidFill>
                    <a:latin typeface="Helvetica" panose="020B0604020202020204" pitchFamily="34" charset="0"/>
                    <a:cs typeface="Helvetica" panose="020B0604020202020204" pitchFamily="34" charset="0"/>
                  </a:rPr>
                  <a:t>prolungamento</a:t>
                </a:r>
                <a:r>
                  <a:rPr lang="it-IT" sz="1600" dirty="0">
                    <a:solidFill>
                      <a:prstClr val="black"/>
                    </a:solidFill>
                    <a:latin typeface="Helvetica" panose="020B0604020202020204" pitchFamily="34" charset="0"/>
                    <a:cs typeface="Helvetica" panose="020B0604020202020204" pitchFamily="34" charset="0"/>
                  </a:rPr>
                  <a:t> e </a:t>
                </a:r>
                <a:r>
                  <a:rPr lang="it-IT" sz="1600" i="1" dirty="0">
                    <a:solidFill>
                      <a:prstClr val="black"/>
                    </a:solidFill>
                    <a:latin typeface="Helvetica" panose="020B0604020202020204" pitchFamily="34" charset="0"/>
                    <a:cs typeface="Helvetica" panose="020B0604020202020204" pitchFamily="34" charset="0"/>
                  </a:rPr>
                  <a:t>restrizione</a:t>
                </a:r>
                <a:r>
                  <a:rPr lang="it-IT" sz="1600" dirty="0">
                    <a:solidFill>
                      <a:prstClr val="black"/>
                    </a:solidFill>
                    <a:latin typeface="Helvetica" panose="020B0604020202020204" pitchFamily="34" charset="0"/>
                    <a:cs typeface="Helvetica" panose="020B0604020202020204" pitchFamily="34" charset="0"/>
                  </a:rPr>
                  <a:t> possono essere eseguite in parallelo cosi che il numero di passi sequenziali richiesti dal </a:t>
                </a:r>
                <a:r>
                  <a:rPr lang="it-IT" sz="1600" i="1" dirty="0">
                    <a:solidFill>
                      <a:prstClr val="black"/>
                    </a:solidFill>
                    <a:latin typeface="Helvetica" panose="020B0604020202020204" pitchFamily="34" charset="0"/>
                    <a:cs typeface="Helvetica" panose="020B0604020202020204" pitchFamily="34" charset="0"/>
                  </a:rPr>
                  <a:t>V-</a:t>
                </a:r>
                <a:r>
                  <a:rPr lang="it-IT" sz="1600" i="1" dirty="0" err="1">
                    <a:solidFill>
                      <a:prstClr val="black"/>
                    </a:solidFill>
                    <a:latin typeface="Helvetica" panose="020B0604020202020204" pitchFamily="34" charset="0"/>
                    <a:cs typeface="Helvetica" panose="020B0604020202020204" pitchFamily="34" charset="0"/>
                  </a:rPr>
                  <a:t>Cycle</a:t>
                </a:r>
                <a:r>
                  <a:rPr lang="it-IT" sz="1600" dirty="0">
                    <a:solidFill>
                      <a:prstClr val="black"/>
                    </a:solidFill>
                    <a:latin typeface="Helvetica" panose="020B0604020202020204" pitchFamily="34" charset="0"/>
                    <a:cs typeface="Helvetica" panose="020B0604020202020204" pitchFamily="34" charset="0"/>
                  </a:rPr>
                  <a:t> sia proporzionale al numero di griglie, che è semplicemente </a:t>
                </a:r>
                <a14:m>
                  <m:oMath xmlns:m="http://schemas.openxmlformats.org/officeDocument/2006/math">
                    <m:r>
                      <a:rPr lang="it-IT" sz="1600" b="0" i="1" smtClean="0">
                        <a:solidFill>
                          <a:prstClr val="black"/>
                        </a:solidFill>
                        <a:latin typeface="Cambria Math" panose="02040503050406030204" pitchFamily="18" charset="0"/>
                        <a:cs typeface="Helvetica" panose="020B0604020202020204" pitchFamily="34" charset="0"/>
                      </a:rPr>
                      <m:t>𝑂</m:t>
                    </m:r>
                    <m:r>
                      <a:rPr lang="it-IT" sz="1600" b="0" i="1" smtClean="0">
                        <a:solidFill>
                          <a:prstClr val="black"/>
                        </a:solidFill>
                        <a:latin typeface="Cambria Math" panose="02040503050406030204" pitchFamily="18" charset="0"/>
                        <a:cs typeface="Helvetica" panose="020B0604020202020204" pitchFamily="34" charset="0"/>
                      </a:rPr>
                      <m:t>(</m:t>
                    </m:r>
                    <m:func>
                      <m:funcPr>
                        <m:ctrlPr>
                          <a:rPr lang="it-IT" sz="1600" b="0" i="1" smtClean="0">
                            <a:solidFill>
                              <a:prstClr val="black"/>
                            </a:solidFill>
                            <a:latin typeface="Cambria Math" panose="02040503050406030204" pitchFamily="18" charset="0"/>
                            <a:cs typeface="Helvetica" panose="020B0604020202020204" pitchFamily="34" charset="0"/>
                          </a:rPr>
                        </m:ctrlPr>
                      </m:funcPr>
                      <m:fName>
                        <m:r>
                          <m:rPr>
                            <m:sty m:val="p"/>
                          </m:rPr>
                          <a:rPr lang="it-IT" sz="1600" b="0" i="0" smtClean="0">
                            <a:solidFill>
                              <a:prstClr val="black"/>
                            </a:solidFill>
                            <a:latin typeface="Cambria Math" panose="02040503050406030204" pitchFamily="18" charset="0"/>
                            <a:cs typeface="Helvetica" panose="020B0604020202020204" pitchFamily="34" charset="0"/>
                          </a:rPr>
                          <m:t>log</m:t>
                        </m:r>
                      </m:fName>
                      <m:e>
                        <m:r>
                          <a:rPr lang="it-IT" sz="1600" b="0" i="1" smtClean="0">
                            <a:solidFill>
                              <a:prstClr val="black"/>
                            </a:solidFill>
                            <a:latin typeface="Cambria Math" panose="02040503050406030204" pitchFamily="18" charset="0"/>
                            <a:cs typeface="Helvetica" panose="020B0604020202020204" pitchFamily="34" charset="0"/>
                          </a:rPr>
                          <m:t>𝑁</m:t>
                        </m:r>
                      </m:e>
                    </m:func>
                    <m:r>
                      <a:rPr lang="it-IT" sz="1600" b="0" i="1" smtClean="0">
                        <a:solidFill>
                          <a:prstClr val="black"/>
                        </a:solidFill>
                        <a:latin typeface="Cambria Math" panose="02040503050406030204" pitchFamily="18" charset="0"/>
                        <a:cs typeface="Helvetica" panose="020B0604020202020204" pitchFamily="34" charset="0"/>
                      </a:rPr>
                      <m:t>)</m:t>
                    </m:r>
                  </m:oMath>
                </a14:m>
                <a:r>
                  <a:rPr lang="it-IT" sz="1600" dirty="0">
                    <a:solidFill>
                      <a:prstClr val="black"/>
                    </a:solidFill>
                    <a:latin typeface="Helvetica" panose="020B0604020202020204" pitchFamily="34" charset="0"/>
                    <a:cs typeface="Helvetica" panose="020B0604020202020204" pitchFamily="34" charset="0"/>
                  </a:rPr>
                  <a:t>.</a:t>
                </a:r>
              </a:p>
            </p:txBody>
          </p:sp>
        </mc:Choice>
        <mc:Fallback xmlns="">
          <p:sp>
            <p:nvSpPr>
              <p:cNvPr id="5" name="CasellaDiTesto 4">
                <a:extLst>
                  <a:ext uri="{FF2B5EF4-FFF2-40B4-BE49-F238E27FC236}">
                    <a16:creationId xmlns:a16="http://schemas.microsoft.com/office/drawing/2014/main" id="{D4FD14C3-9F4A-4EA7-857B-AC3ADAA065A3}"/>
                  </a:ext>
                </a:extLst>
              </p:cNvPr>
              <p:cNvSpPr txBox="1">
                <a:spLocks noRot="1" noChangeAspect="1" noMove="1" noResize="1" noEditPoints="1" noAdjustHandles="1" noChangeArrowheads="1" noChangeShapeType="1" noTextEdit="1"/>
              </p:cNvSpPr>
              <p:nvPr/>
            </p:nvSpPr>
            <p:spPr>
              <a:xfrm>
                <a:off x="1013532" y="1180725"/>
                <a:ext cx="10164933" cy="830997"/>
              </a:xfrm>
              <a:prstGeom prst="rect">
                <a:avLst/>
              </a:prstGeom>
              <a:blipFill>
                <a:blip r:embed="rId2"/>
                <a:stretch>
                  <a:fillRect l="-300" t="-2206" r="-300" b="-8824"/>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2CCD8B-C4A9-480F-95BF-9A082360F02B}"/>
              </a:ext>
            </a:extLst>
          </p:cNvPr>
          <p:cNvSpPr txBox="1"/>
          <p:nvPr/>
        </p:nvSpPr>
        <p:spPr>
          <a:xfrm>
            <a:off x="1013535" y="2014737"/>
            <a:ext cx="10164930" cy="1384995"/>
          </a:xfrm>
          <a:prstGeom prst="rect">
            <a:avLst/>
          </a:prstGeom>
          <a:noFill/>
        </p:spPr>
        <p:txBody>
          <a:bodyPr wrap="square" rtlCol="0">
            <a:spAutoFit/>
          </a:bodyPr>
          <a:lstStyle/>
          <a:p>
            <a:pPr algn="just"/>
            <a:r>
              <a:rPr lang="it-IT" sz="1600" i="1" dirty="0">
                <a:latin typeface="Helvetica" panose="020B0604020202020204" pitchFamily="34" charset="0"/>
                <a:cs typeface="Helvetica" panose="020B0604020202020204" pitchFamily="34" charset="0"/>
              </a:rPr>
              <a:t>Vogliamo ora capire come determinare la migliore ipotesi iniziale possibile.</a:t>
            </a:r>
          </a:p>
          <a:p>
            <a:pPr algn="just"/>
            <a:endParaRPr lang="it-IT" sz="400" i="1"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Un approccio molto efficace è quello di risolvere approssimativamente il problema su una griglia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e di interpolare la soluzione ottenuta alla griglia fine da usare come prima approssimazione. </a:t>
            </a:r>
          </a:p>
          <a:p>
            <a:pPr algn="just"/>
            <a:r>
              <a:rPr lang="it-IT" sz="1600" dirty="0">
                <a:latin typeface="Helvetica" panose="020B0604020202020204" pitchFamily="34" charset="0"/>
                <a:cs typeface="Helvetica" panose="020B0604020202020204" pitchFamily="34" charset="0"/>
              </a:rPr>
              <a:t>Questo approccio viene applicato in modo ricorsivo, ottenendo l’algoritmo </a:t>
            </a:r>
            <a:r>
              <a:rPr lang="it-IT" sz="1600" b="1" i="1" dirty="0">
                <a:latin typeface="Helvetica" panose="020B0604020202020204" pitchFamily="34" charset="0"/>
                <a:cs typeface="Helvetica" panose="020B0604020202020204" pitchFamily="34" charset="0"/>
              </a:rPr>
              <a:t>Full </a:t>
            </a:r>
            <a:r>
              <a:rPr lang="it-IT" sz="1600" b="1" i="1" dirty="0" err="1">
                <a:latin typeface="Helvetica" panose="020B0604020202020204" pitchFamily="34" charset="0"/>
                <a:cs typeface="Helvetica" panose="020B0604020202020204" pitchFamily="34" charset="0"/>
              </a:rPr>
              <a:t>Multigrid</a:t>
            </a:r>
            <a:r>
              <a:rPr lang="it-IT" sz="1600" b="1" i="1" dirty="0">
                <a:latin typeface="Helvetica" panose="020B0604020202020204" pitchFamily="34" charset="0"/>
                <a:cs typeface="Helvetica" panose="020B0604020202020204" pitchFamily="34" charset="0"/>
              </a:rPr>
              <a:t>(FMG)</a:t>
            </a:r>
            <a:r>
              <a:rPr lang="it-IT" sz="1600" dirty="0">
                <a:latin typeface="Helvetica" panose="020B0604020202020204" pitchFamily="34" charset="0"/>
                <a:cs typeface="Helvetica" panose="020B0604020202020204" pitchFamily="34" charset="0"/>
              </a:rPr>
              <a:t>.</a:t>
            </a:r>
          </a:p>
          <a:p>
            <a:pPr algn="just"/>
            <a:r>
              <a:rPr lang="it-IT" sz="1600" dirty="0">
                <a:latin typeface="Helvetica" panose="020B0604020202020204" pitchFamily="34" charset="0"/>
                <a:cs typeface="Helvetica" panose="020B0604020202020204" pitchFamily="34" charset="0"/>
              </a:rPr>
              <a:t>Un parametro positivo μ indica il numero di </a:t>
            </a:r>
            <a:r>
              <a:rPr lang="it-IT" sz="1600" i="1" dirty="0">
                <a:latin typeface="Helvetica" panose="020B0604020202020204" pitchFamily="34" charset="0"/>
                <a:cs typeface="Helvetica" panose="020B0604020202020204" pitchFamily="34" charset="0"/>
              </a:rPr>
              <a:t>V-</a:t>
            </a:r>
            <a:r>
              <a:rPr lang="it-IT" sz="1600" i="1" dirty="0" err="1">
                <a:latin typeface="Helvetica" panose="020B0604020202020204" pitchFamily="34" charset="0"/>
                <a:cs typeface="Helvetica" panose="020B0604020202020204" pitchFamily="34" charset="0"/>
              </a:rPr>
              <a:t>Cycle</a:t>
            </a:r>
            <a:r>
              <a:rPr lang="it-IT" sz="1600" dirty="0">
                <a:latin typeface="Helvetica" panose="020B0604020202020204" pitchFamily="34" charset="0"/>
                <a:cs typeface="Helvetica" panose="020B0604020202020204" pitchFamily="34" charset="0"/>
              </a:rPr>
              <a:t> applicati ad ogni livello dell’algoritmo.</a:t>
            </a:r>
          </a:p>
        </p:txBody>
      </p:sp>
      <p:pic>
        <p:nvPicPr>
          <p:cNvPr id="8" name="Immagine 7" descr="Immagine che contiene rosso, uomo, tavolo, aria&#10;&#10;Descrizione generata automaticamente">
            <a:extLst>
              <a:ext uri="{FF2B5EF4-FFF2-40B4-BE49-F238E27FC236}">
                <a16:creationId xmlns:a16="http://schemas.microsoft.com/office/drawing/2014/main" id="{8F08D6C9-6F03-4E93-B82C-E7F77AE11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587" y="3706844"/>
            <a:ext cx="3684826" cy="2551914"/>
          </a:xfrm>
          <a:prstGeom prst="rect">
            <a:avLst/>
          </a:prstGeom>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A40311F-EE1A-46BD-A9E2-9F4A98D16ED3}"/>
                  </a:ext>
                </a:extLst>
              </p:cNvPr>
              <p:cNvSpPr txBox="1"/>
              <p:nvPr/>
            </p:nvSpPr>
            <p:spPr>
              <a:xfrm>
                <a:off x="4253587" y="6381204"/>
                <a:ext cx="3684826" cy="276999"/>
              </a:xfrm>
              <a:prstGeom prst="rect">
                <a:avLst/>
              </a:prstGeom>
              <a:noFill/>
            </p:spPr>
            <p:txBody>
              <a:bodyPr wrap="square" rtlCol="0">
                <a:spAutoFit/>
              </a:bodyPr>
              <a:lstStyle/>
              <a:p>
                <a:pPr algn="ctr"/>
                <a:r>
                  <a:rPr lang="it-IT" sz="1100" b="1" i="1" dirty="0">
                    <a:latin typeface="Helvetica" panose="020B0604020202020204" pitchFamily="34" charset="0"/>
                    <a:cs typeface="Helvetica" panose="020B0604020202020204" pitchFamily="34" charset="0"/>
                  </a:rPr>
                  <a:t>Full </a:t>
                </a:r>
                <a:r>
                  <a:rPr lang="it-IT" sz="1100" b="1" i="1" dirty="0" err="1">
                    <a:latin typeface="Helvetica" panose="020B0604020202020204" pitchFamily="34" charset="0"/>
                    <a:cs typeface="Helvetica" panose="020B0604020202020204" pitchFamily="34" charset="0"/>
                  </a:rPr>
                  <a:t>Multigrid</a:t>
                </a:r>
                <a:r>
                  <a:rPr lang="it-IT" sz="1100" b="1" i="1" dirty="0">
                    <a:latin typeface="Helvetica" panose="020B0604020202020204" pitchFamily="34" charset="0"/>
                    <a:cs typeface="Helvetica" panose="020B0604020202020204" pitchFamily="34" charset="0"/>
                  </a:rPr>
                  <a:t> per </a:t>
                </a:r>
                <a14:m>
                  <m:oMath xmlns:m="http://schemas.openxmlformats.org/officeDocument/2006/math">
                    <m:r>
                      <a:rPr lang="it-IT" sz="1200" b="1" i="1" smtClean="0">
                        <a:latin typeface="Cambria Math" panose="02040503050406030204" pitchFamily="18" charset="0"/>
                        <a:ea typeface="Cambria Math" panose="02040503050406030204" pitchFamily="18" charset="0"/>
                        <a:cs typeface="Helvetica" panose="020B0604020202020204" pitchFamily="34" charset="0"/>
                      </a:rPr>
                      <m:t>𝝁</m:t>
                    </m:r>
                    <m:r>
                      <a:rPr lang="it-IT" sz="1200" b="1" i="1" smtClean="0">
                        <a:latin typeface="Cambria Math" panose="02040503050406030204" pitchFamily="18" charset="0"/>
                        <a:ea typeface="Cambria Math" panose="02040503050406030204" pitchFamily="18" charset="0"/>
                        <a:cs typeface="Helvetica" panose="020B0604020202020204" pitchFamily="34" charset="0"/>
                      </a:rPr>
                      <m:t>=</m:t>
                    </m:r>
                    <m:r>
                      <a:rPr lang="it-IT" sz="1200" b="1" i="1" smtClean="0">
                        <a:latin typeface="Cambria Math" panose="02040503050406030204" pitchFamily="18" charset="0"/>
                        <a:ea typeface="Cambria Math" panose="02040503050406030204" pitchFamily="18" charset="0"/>
                        <a:cs typeface="Helvetica" panose="020B0604020202020204" pitchFamily="34" charset="0"/>
                      </a:rPr>
                      <m:t>𝟏</m:t>
                    </m:r>
                  </m:oMath>
                </a14:m>
                <a:endParaRPr lang="it-IT" sz="1100" b="1" i="1" dirty="0">
                  <a:latin typeface="Helvetica" panose="020B0604020202020204" pitchFamily="34" charset="0"/>
                  <a:cs typeface="Helvetica" panose="020B0604020202020204" pitchFamily="34" charset="0"/>
                </a:endParaRPr>
              </a:p>
            </p:txBody>
          </p:sp>
        </mc:Choice>
        <mc:Fallback xmlns="">
          <p:sp>
            <p:nvSpPr>
              <p:cNvPr id="9" name="CasellaDiTesto 8">
                <a:extLst>
                  <a:ext uri="{FF2B5EF4-FFF2-40B4-BE49-F238E27FC236}">
                    <a16:creationId xmlns:a16="http://schemas.microsoft.com/office/drawing/2014/main" id="{DA40311F-EE1A-46BD-A9E2-9F4A98D16ED3}"/>
                  </a:ext>
                </a:extLst>
              </p:cNvPr>
              <p:cNvSpPr txBox="1">
                <a:spLocks noRot="1" noChangeAspect="1" noMove="1" noResize="1" noEditPoints="1" noAdjustHandles="1" noChangeArrowheads="1" noChangeShapeType="1" noTextEdit="1"/>
              </p:cNvSpPr>
              <p:nvPr/>
            </p:nvSpPr>
            <p:spPr>
              <a:xfrm>
                <a:off x="4253587" y="6381204"/>
                <a:ext cx="3684826" cy="276999"/>
              </a:xfrm>
              <a:prstGeom prst="rect">
                <a:avLst/>
              </a:prstGeom>
              <a:blipFill>
                <a:blip r:embed="rId4"/>
                <a:stretch>
                  <a:fillRect b="-13333"/>
                </a:stretch>
              </a:blipFill>
            </p:spPr>
            <p:txBody>
              <a:bodyPr/>
              <a:lstStyle/>
              <a:p>
                <a:r>
                  <a:rPr lang="it-IT">
                    <a:noFill/>
                  </a:rPr>
                  <a:t> </a:t>
                </a:r>
              </a:p>
            </p:txBody>
          </p:sp>
        </mc:Fallback>
      </mc:AlternateContent>
    </p:spTree>
    <p:extLst>
      <p:ext uri="{BB962C8B-B14F-4D97-AF65-F5344CB8AC3E}">
        <p14:creationId xmlns:p14="http://schemas.microsoft.com/office/powerpoint/2010/main" val="1390084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43000">
              <a:srgbClr val="AFC3E5"/>
            </a:gs>
            <a:gs pos="37000">
              <a:srgbClr val="BACBE9"/>
            </a:gs>
            <a:gs pos="34000">
              <a:srgbClr val="D3DEF1"/>
            </a:gs>
            <a:gs pos="0">
              <a:schemeClr val="accent1">
                <a:lumMod val="5000"/>
                <a:lumOff val="95000"/>
              </a:schemeClr>
            </a:gs>
            <a:gs pos="74000">
              <a:schemeClr val="accent1">
                <a:lumMod val="45000"/>
                <a:lumOff val="55000"/>
              </a:schemeClr>
            </a:gs>
            <a:gs pos="83000">
              <a:schemeClr val="accent1">
                <a:lumMod val="45000"/>
                <a:lumOff val="55000"/>
              </a:schemeClr>
            </a:gs>
            <a:gs pos="77000">
              <a:srgbClr val="B3C6E7"/>
            </a:gs>
            <a:gs pos="84000">
              <a:srgbClr val="B6C8E8"/>
            </a:gs>
            <a:gs pos="70000">
              <a:srgbClr val="BACBE9"/>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CasellaDiTesto 5">
            <a:extLst>
              <a:ext uri="{FF2B5EF4-FFF2-40B4-BE49-F238E27FC236}">
                <a16:creationId xmlns:a16="http://schemas.microsoft.com/office/drawing/2014/main" id="{B046223C-6BAF-43B7-A2A1-67F2B8179095}"/>
              </a:ext>
            </a:extLst>
          </p:cNvPr>
          <p:cNvSpPr txBox="1"/>
          <p:nvPr/>
        </p:nvSpPr>
        <p:spPr>
          <a:xfrm>
            <a:off x="1540732" y="3213967"/>
            <a:ext cx="5162327" cy="2121800"/>
          </a:xfrm>
          <a:prstGeom prst="rect">
            <a:avLst/>
          </a:prstGeom>
        </p:spPr>
        <p:txBody>
          <a:bodyPr vert="horz" lIns="91440" tIns="45720" rIns="91440" bIns="45720" rtlCol="0">
            <a:normAutofit lnSpcReduction="10000"/>
          </a:bodyPr>
          <a:lstStyle/>
          <a:p>
            <a:pPr algn="just">
              <a:lnSpc>
                <a:spcPct val="90000"/>
              </a:lnSpc>
              <a:spcAft>
                <a:spcPts val="600"/>
              </a:spcAft>
            </a:pPr>
            <a:r>
              <a:rPr lang="it-IT" sz="1600" dirty="0">
                <a:latin typeface="Helvetica" panose="020B0604020202020204" pitchFamily="34" charset="0"/>
                <a:cs typeface="Helvetica" panose="020B0604020202020204" pitchFamily="34" charset="0"/>
              </a:rPr>
              <a:t>L’algoritmo:</a:t>
            </a:r>
          </a:p>
          <a:p>
            <a:pPr marL="285750" indent="-285750" algn="just">
              <a:lnSpc>
                <a:spcPct val="90000"/>
              </a:lnSpc>
              <a:spcAft>
                <a:spcPts val="600"/>
              </a:spcAft>
              <a:buFont typeface="Arial" panose="020B0604020202020204" pitchFamily="34" charset="0"/>
              <a:buChar char="•"/>
            </a:pPr>
            <a:r>
              <a:rPr lang="it-IT" sz="1600" dirty="0">
                <a:latin typeface="Helvetica" panose="020B0604020202020204" pitchFamily="34" charset="0"/>
                <a:cs typeface="Helvetica" panose="020B0604020202020204" pitchFamily="34" charset="0"/>
              </a:rPr>
              <a:t>trasferisce il problema dalla griglia più </a:t>
            </a:r>
            <a:r>
              <a:rPr lang="it-IT" sz="1600" i="1" dirty="0">
                <a:latin typeface="Helvetica" panose="020B0604020202020204" pitchFamily="34" charset="0"/>
                <a:cs typeface="Helvetica" panose="020B0604020202020204" pitchFamily="34" charset="0"/>
              </a:rPr>
              <a:t>fine</a:t>
            </a:r>
            <a:r>
              <a:rPr lang="it-IT" sz="1600" dirty="0">
                <a:latin typeface="Helvetica" panose="020B0604020202020204" pitchFamily="34" charset="0"/>
                <a:cs typeface="Helvetica" panose="020B0604020202020204" pitchFamily="34" charset="0"/>
              </a:rPr>
              <a:t> alla griglia più </a:t>
            </a:r>
            <a:r>
              <a:rPr lang="it-IT" sz="1600" i="1" dirty="0" err="1">
                <a:latin typeface="Helvetica" panose="020B0604020202020204" pitchFamily="34" charset="0"/>
                <a:cs typeface="Helvetica" panose="020B0604020202020204" pitchFamily="34" charset="0"/>
              </a:rPr>
              <a:t>coarse</a:t>
            </a:r>
            <a:r>
              <a:rPr lang="it-IT" sz="1600" i="1" dirty="0">
                <a:latin typeface="Helvetica" panose="020B0604020202020204" pitchFamily="34" charset="0"/>
                <a:cs typeface="Helvetica" panose="020B0604020202020204" pitchFamily="34" charset="0"/>
              </a:rPr>
              <a:t>;</a:t>
            </a:r>
          </a:p>
          <a:p>
            <a:pPr marL="285750" indent="-285750" algn="just">
              <a:lnSpc>
                <a:spcPct val="90000"/>
              </a:lnSpc>
              <a:spcAft>
                <a:spcPts val="600"/>
              </a:spcAft>
              <a:buFont typeface="Arial" panose="020B0604020202020204" pitchFamily="34" charset="0"/>
              <a:buChar char="•"/>
            </a:pPr>
            <a:r>
              <a:rPr lang="it-IT" sz="1600" dirty="0">
                <a:latin typeface="Helvetica" panose="020B0604020202020204" pitchFamily="34" charset="0"/>
                <a:cs typeface="Helvetica" panose="020B0604020202020204" pitchFamily="34" charset="0"/>
              </a:rPr>
              <a:t>risolve il problema sulla griglia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e </a:t>
            </a:r>
            <a:r>
              <a:rPr lang="it-IT" sz="1600" i="1" dirty="0">
                <a:latin typeface="Helvetica" panose="020B0604020202020204" pitchFamily="34" charset="0"/>
                <a:cs typeface="Helvetica" panose="020B0604020202020204" pitchFamily="34" charset="0"/>
              </a:rPr>
              <a:t>interpola</a:t>
            </a:r>
            <a:r>
              <a:rPr lang="it-IT" sz="1600" dirty="0">
                <a:latin typeface="Helvetica" panose="020B0604020202020204" pitchFamily="34" charset="0"/>
                <a:cs typeface="Helvetica" panose="020B0604020202020204" pitchFamily="34" charset="0"/>
              </a:rPr>
              <a:t> questa soluzione alla seconda griglia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ed esegue un </a:t>
            </a:r>
            <a:r>
              <a:rPr lang="it-IT" sz="1600" i="1" dirty="0">
                <a:latin typeface="Helvetica" panose="020B0604020202020204" pitchFamily="34" charset="0"/>
                <a:cs typeface="Helvetica" panose="020B0604020202020204" pitchFamily="34" charset="0"/>
              </a:rPr>
              <a:t>V-</a:t>
            </a:r>
            <a:r>
              <a:rPr lang="it-IT" sz="1600" i="1" dirty="0" err="1">
                <a:latin typeface="Helvetica" panose="020B0604020202020204" pitchFamily="34" charset="0"/>
                <a:cs typeface="Helvetica" panose="020B0604020202020204" pitchFamily="34" charset="0"/>
              </a:rPr>
              <a:t>Cycle</a:t>
            </a:r>
            <a:r>
              <a:rPr lang="it-IT" sz="1600" dirty="0">
                <a:latin typeface="Helvetica" panose="020B0604020202020204" pitchFamily="34" charset="0"/>
                <a:cs typeface="Helvetica" panose="020B0604020202020204" pitchFamily="34" charset="0"/>
              </a:rPr>
              <a:t>.</a:t>
            </a:r>
          </a:p>
          <a:p>
            <a:pPr algn="just">
              <a:lnSpc>
                <a:spcPct val="90000"/>
              </a:lnSpc>
              <a:spcAft>
                <a:spcPts val="600"/>
              </a:spcAft>
            </a:pPr>
            <a:r>
              <a:rPr lang="it-IT" sz="1600" dirty="0">
                <a:latin typeface="Helvetica" panose="020B0604020202020204" pitchFamily="34" charset="0"/>
                <a:cs typeface="Helvetica" panose="020B0604020202020204" pitchFamily="34" charset="0"/>
              </a:rPr>
              <a:t>Questi due step sono ripetuti ricorsivamente a griglie sempre più fini, terminando con la griglia più fine possibile.</a:t>
            </a:r>
            <a:endParaRPr lang="en-US" sz="1600" dirty="0">
              <a:latin typeface="Helvetica" panose="020B0604020202020204" pitchFamily="34" charset="0"/>
              <a:cs typeface="Helvetica" panose="020B0604020202020204" pitchFamily="34" charset="0"/>
            </a:endParaRPr>
          </a:p>
        </p:txBody>
      </p:sp>
      <p:pic>
        <p:nvPicPr>
          <p:cNvPr id="5" name="Immagine 4">
            <a:extLst>
              <a:ext uri="{FF2B5EF4-FFF2-40B4-BE49-F238E27FC236}">
                <a16:creationId xmlns:a16="http://schemas.microsoft.com/office/drawing/2014/main" id="{56F2A77A-6A14-407C-9ADD-8DF8AE5B40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24469" y="2670547"/>
            <a:ext cx="3538499" cy="3208640"/>
          </a:xfrm>
          <a:prstGeom prst="rect">
            <a:avLst/>
          </a:prstGeom>
        </p:spPr>
      </p:pic>
      <p:sp>
        <p:nvSpPr>
          <p:cNvPr id="27" name="Rettangolo 26">
            <a:extLst>
              <a:ext uri="{FF2B5EF4-FFF2-40B4-BE49-F238E27FC236}">
                <a16:creationId xmlns:a16="http://schemas.microsoft.com/office/drawing/2014/main" id="{1B4534E1-6185-40F2-9438-DAD3AEAEB4A2}"/>
              </a:ext>
            </a:extLst>
          </p:cNvPr>
          <p:cNvSpPr/>
          <p:nvPr/>
        </p:nvSpPr>
        <p:spPr>
          <a:xfrm>
            <a:off x="1529032" y="1221777"/>
            <a:ext cx="3253968" cy="369332"/>
          </a:xfrm>
          <a:prstGeom prst="rect">
            <a:avLst/>
          </a:prstGeom>
        </p:spPr>
        <p:txBody>
          <a:bodyPr wrap="none">
            <a:spAutoFit/>
          </a:bodyPr>
          <a:lstStyle/>
          <a:p>
            <a:pPr>
              <a:spcAft>
                <a:spcPts val="600"/>
              </a:spcAft>
            </a:pPr>
            <a:r>
              <a:rPr lang="it-IT" b="1" i="1" dirty="0">
                <a:latin typeface="Helvetica" panose="020B0604020202020204" pitchFamily="34" charset="0"/>
                <a:cs typeface="Helvetica" panose="020B0604020202020204" pitchFamily="34" charset="0"/>
              </a:rPr>
              <a:t>Algoritmo FULL MULTIGRID</a:t>
            </a:r>
          </a:p>
        </p:txBody>
      </p:sp>
    </p:spTree>
    <p:extLst>
      <p:ext uri="{BB962C8B-B14F-4D97-AF65-F5344CB8AC3E}">
        <p14:creationId xmlns:p14="http://schemas.microsoft.com/office/powerpoint/2010/main" val="108897793"/>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090C638-01BC-4AE2-A79E-7A87C0280F6B}"/>
              </a:ext>
            </a:extLst>
          </p:cNvPr>
          <p:cNvSpPr txBox="1"/>
          <p:nvPr/>
        </p:nvSpPr>
        <p:spPr>
          <a:xfrm>
            <a:off x="1013533" y="201162"/>
            <a:ext cx="10164933" cy="1323439"/>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Esistono diversi tipi di errori:</a:t>
            </a: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errore</a:t>
            </a:r>
            <a:r>
              <a:rPr lang="it-IT" sz="1600" dirty="0">
                <a:latin typeface="Helvetica" panose="020B0604020202020204" pitchFamily="34" charset="0"/>
                <a:cs typeface="Helvetica" panose="020B0604020202020204" pitchFamily="34" charset="0"/>
              </a:rPr>
              <a:t> </a:t>
            </a:r>
            <a:r>
              <a:rPr lang="it-IT" sz="1600" b="1" i="1" dirty="0">
                <a:latin typeface="Helvetica" panose="020B0604020202020204" pitchFamily="34" charset="0"/>
                <a:cs typeface="Helvetica" panose="020B0604020202020204" pitchFamily="34" charset="0"/>
              </a:rPr>
              <a:t>algebrico</a:t>
            </a:r>
            <a:r>
              <a:rPr lang="it-IT" sz="1600" dirty="0">
                <a:latin typeface="Helvetica" panose="020B0604020202020204" pitchFamily="34" charset="0"/>
                <a:cs typeface="Helvetica" panose="020B0604020202020204" pitchFamily="34" charset="0"/>
              </a:rPr>
              <a:t>, che è la differenza fra la soluzione discreta e la sua approssimazione ottenuta;</a:t>
            </a: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errore di discretizzazione</a:t>
            </a:r>
            <a:r>
              <a:rPr lang="it-IT" sz="1600" dirty="0">
                <a:latin typeface="Helvetica" panose="020B0604020202020204" pitchFamily="34" charset="0"/>
                <a:cs typeface="Helvetica" panose="020B0604020202020204" pitchFamily="34" charset="0"/>
              </a:rPr>
              <a:t>, che è la differenza tra la soluzione dell’equazione differenziale </a:t>
            </a:r>
            <a:r>
              <a:rPr lang="it-IT" sz="1600" i="1" dirty="0">
                <a:latin typeface="Helvetica" panose="020B0604020202020204" pitchFamily="34" charset="0"/>
                <a:cs typeface="Helvetica" panose="020B0604020202020204" pitchFamily="34" charset="0"/>
              </a:rPr>
              <a:t>(campionata sulla griglia) </a:t>
            </a:r>
            <a:r>
              <a:rPr lang="it-IT" sz="1600" dirty="0">
                <a:latin typeface="Helvetica" panose="020B0604020202020204" pitchFamily="34" charset="0"/>
                <a:cs typeface="Helvetica" panose="020B0604020202020204" pitchFamily="34" charset="0"/>
              </a:rPr>
              <a:t>e quella del sistema discreto.</a:t>
            </a:r>
            <a:endParaRPr lang="it-IT" sz="1600" b="1" i="1"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endParaRPr lang="it-IT" sz="1600"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FC2D025-DC20-4E81-B9A4-78CF33BA9700}"/>
                  </a:ext>
                </a:extLst>
              </p:cNvPr>
              <p:cNvSpPr txBox="1"/>
              <p:nvPr/>
            </p:nvSpPr>
            <p:spPr>
              <a:xfrm>
                <a:off x="1013532" y="1522220"/>
                <a:ext cx="101649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b="1" i="1" smtClean="0">
                          <a:latin typeface="Cambria Math" panose="02040503050406030204" pitchFamily="18" charset="0"/>
                          <a:cs typeface="Helvetica" panose="020B0604020202020204" pitchFamily="34" charset="0"/>
                        </a:rPr>
                        <m:t>𝑬𝑹𝑹𝑶𝑹𝑬</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𝑻𝑶𝑻𝑨𝑳𝑬</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𝑬𝑹𝑹𝑶𝑹𝑬</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𝑨𝑳𝑮𝑬𝑩𝑹𝑰𝑪𝑶</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𝑬𝑹𝑹𝑶𝑹𝑬</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𝑫𝑰</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𝑫𝑰𝑺𝑪𝑹𝑬𝑻𝑰𝒁𝒁𝑨𝒁𝑰𝑶𝑵𝑬</m:t>
                      </m:r>
                    </m:oMath>
                  </m:oMathPara>
                </a14:m>
                <a:endParaRPr lang="it-IT" sz="1600" b="1" i="1"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4FC2D025-DC20-4E81-B9A4-78CF33BA9700}"/>
                  </a:ext>
                </a:extLst>
              </p:cNvPr>
              <p:cNvSpPr txBox="1">
                <a:spLocks noRot="1" noChangeAspect="1" noMove="1" noResize="1" noEditPoints="1" noAdjustHandles="1" noChangeArrowheads="1" noChangeShapeType="1" noTextEdit="1"/>
              </p:cNvSpPr>
              <p:nvPr/>
            </p:nvSpPr>
            <p:spPr>
              <a:xfrm>
                <a:off x="1013532" y="1522220"/>
                <a:ext cx="10164933" cy="33855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01C9C52-5AEB-4AC7-915D-C1C375D1A3DF}"/>
                  </a:ext>
                </a:extLst>
              </p:cNvPr>
              <p:cNvSpPr txBox="1"/>
              <p:nvPr/>
            </p:nvSpPr>
            <p:spPr>
              <a:xfrm>
                <a:off x="1013532" y="2062033"/>
                <a:ext cx="10164933" cy="1323439"/>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Se </a:t>
                </a:r>
                <a:r>
                  <a:rPr lang="it-IT" sz="1600" b="1" i="1" dirty="0">
                    <a:latin typeface="Helvetica" panose="020B0604020202020204" pitchFamily="34" charset="0"/>
                    <a:cs typeface="Helvetica" panose="020B0604020202020204" pitchFamily="34" charset="0"/>
                  </a:rPr>
                  <a:t>errore algebrico &lt; errore di discretizzazione</a:t>
                </a:r>
                <a:r>
                  <a:rPr lang="it-IT" sz="1600" dirty="0">
                    <a:latin typeface="Helvetica" panose="020B0604020202020204" pitchFamily="34" charset="0"/>
                    <a:cs typeface="Helvetica" panose="020B0604020202020204" pitchFamily="34" charset="0"/>
                  </a:rPr>
                  <a:t>, quest’ultimo domina l’errore totale per cui si desidera ridurlo il più possibile.</a:t>
                </a:r>
              </a:p>
              <a:p>
                <a:pPr algn="just"/>
                <a:r>
                  <a:rPr lang="it-IT" sz="1600" dirty="0">
                    <a:latin typeface="Helvetica" panose="020B0604020202020204" pitchFamily="34" charset="0"/>
                    <a:cs typeface="Helvetica" panose="020B0604020202020204" pitchFamily="34" charset="0"/>
                  </a:rPr>
                  <a:t>Per molti problemi, i ricercatori hanno dimostrato che l’algoritmo </a:t>
                </a:r>
                <a:r>
                  <a:rPr lang="it-IT" sz="1600" b="1" i="1" dirty="0">
                    <a:latin typeface="Helvetica" panose="020B0604020202020204" pitchFamily="34" charset="0"/>
                    <a:cs typeface="Helvetica" panose="020B0604020202020204" pitchFamily="34" charset="0"/>
                  </a:rPr>
                  <a:t>FMG</a:t>
                </a:r>
                <a:r>
                  <a:rPr lang="it-IT" sz="1600" dirty="0">
                    <a:latin typeface="Helvetica" panose="020B0604020202020204" pitchFamily="34" charset="0"/>
                    <a:cs typeface="Helvetica" panose="020B0604020202020204" pitchFamily="34" charset="0"/>
                  </a:rPr>
                  <a:t> può produrre piccoli errori algebrici rispetto all’errore di discretizzazione anche con solo </a:t>
                </a:r>
                <a14:m>
                  <m:oMath xmlns:m="http://schemas.openxmlformats.org/officeDocument/2006/math">
                    <m:r>
                      <a:rPr lang="it-IT" sz="1600" i="1" smtClean="0">
                        <a:latin typeface="Cambria Math" panose="02040503050406030204" pitchFamily="18" charset="0"/>
                        <a:ea typeface="Cambria Math" panose="02040503050406030204" pitchFamily="18" charset="0"/>
                        <a:cs typeface="Helvetica" panose="020B0604020202020204" pitchFamily="34" charset="0"/>
                      </a:rPr>
                      <m:t>𝜇</m:t>
                    </m:r>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oMath>
                </a14:m>
                <a:r>
                  <a:rPr lang="it-IT" sz="1600" dirty="0">
                    <a:latin typeface="Helvetica" panose="020B0604020202020204" pitchFamily="34" charset="0"/>
                    <a:cs typeface="Helvetica" panose="020B0604020202020204" pitchFamily="34" charset="0"/>
                  </a:rPr>
                  <a:t>, e la complessità di calcolo dell’algoritmo </a:t>
                </a:r>
                <a:r>
                  <a:rPr lang="it-IT" sz="1600" i="1" dirty="0">
                    <a:latin typeface="Helvetica" panose="020B0604020202020204" pitchFamily="34" charset="0"/>
                    <a:cs typeface="Helvetica" panose="020B0604020202020204" pitchFamily="34" charset="0"/>
                  </a:rPr>
                  <a:t>FMG</a:t>
                </a:r>
                <a:r>
                  <a:rPr lang="it-IT" sz="1600" dirty="0">
                    <a:latin typeface="Helvetica" panose="020B0604020202020204" pitchFamily="34" charset="0"/>
                    <a:cs typeface="Helvetica" panose="020B0604020202020204" pitchFamily="34" charset="0"/>
                  </a:rPr>
                  <a:t> è lineare </a:t>
                </a:r>
                <a:r>
                  <a:rPr lang="it-IT" sz="1600" i="1" dirty="0">
                    <a:latin typeface="Helvetica" panose="020B0604020202020204" pitchFamily="34" charset="0"/>
                    <a:cs typeface="Helvetica" panose="020B0604020202020204" pitchFamily="34" charset="0"/>
                  </a:rPr>
                  <a:t>(un algoritmo FMG con </a:t>
                </a:r>
                <a14:m>
                  <m:oMath xmlns:m="http://schemas.openxmlformats.org/officeDocument/2006/math">
                    <m:r>
                      <a:rPr lang="it-IT" sz="1600" i="1" smtClean="0">
                        <a:latin typeface="Cambria Math" panose="02040503050406030204" pitchFamily="18" charset="0"/>
                        <a:ea typeface="Cambria Math" panose="02040503050406030204" pitchFamily="18" charset="0"/>
                        <a:cs typeface="Helvetica" panose="020B0604020202020204" pitchFamily="34" charset="0"/>
                      </a:rPr>
                      <m:t>𝜇</m:t>
                    </m:r>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oMath>
                </a14:m>
                <a:r>
                  <a:rPr lang="it-IT" sz="1600" i="1" dirty="0">
                    <a:latin typeface="Helvetica" panose="020B0604020202020204" pitchFamily="34" charset="0"/>
                    <a:cs typeface="Helvetica" panose="020B0604020202020204" pitchFamily="34" charset="0"/>
                  </a:rPr>
                  <a:t> costa circa il </a:t>
                </a:r>
                <a:r>
                  <a:rPr lang="it-IT" sz="1600" b="1" i="1" dirty="0">
                    <a:latin typeface="Helvetica" panose="020B0604020202020204" pitchFamily="34" charset="0"/>
                    <a:cs typeface="Helvetica" panose="020B0604020202020204" pitchFamily="34" charset="0"/>
                  </a:rPr>
                  <a:t>doppio</a:t>
                </a:r>
                <a:r>
                  <a:rPr lang="it-IT" sz="1600" i="1" dirty="0">
                    <a:latin typeface="Helvetica" panose="020B0604020202020204" pitchFamily="34" charset="0"/>
                    <a:cs typeface="Helvetica" panose="020B0604020202020204" pitchFamily="34" charset="0"/>
                  </a:rPr>
                  <a:t> di un V-</a:t>
                </a:r>
                <a:r>
                  <a:rPr lang="it-IT" sz="1600" i="1" dirty="0" err="1">
                    <a:latin typeface="Helvetica" panose="020B0604020202020204" pitchFamily="34" charset="0"/>
                    <a:cs typeface="Helvetica" panose="020B0604020202020204" pitchFamily="34" charset="0"/>
                  </a:rPr>
                  <a:t>Cycle</a:t>
                </a:r>
                <a:r>
                  <a:rPr lang="it-IT" sz="1600" i="1" dirty="0">
                    <a:latin typeface="Helvetica" panose="020B0604020202020204" pitchFamily="34" charset="0"/>
                    <a:cs typeface="Helvetica" panose="020B0604020202020204" pitchFamily="34" charset="0"/>
                  </a:rPr>
                  <a:t> in 1D e circa uno e un terzo in 2D)</a:t>
                </a:r>
                <a:r>
                  <a:rPr lang="it-IT" sz="1600" dirty="0">
                    <a:latin typeface="Helvetica" panose="020B0604020202020204" pitchFamily="34" charset="0"/>
                    <a:cs typeface="Helvetica" panose="020B0604020202020204" pitchFamily="34" charset="0"/>
                  </a:rPr>
                  <a:t>.</a:t>
                </a:r>
              </a:p>
            </p:txBody>
          </p:sp>
        </mc:Choice>
        <mc:Fallback xmlns="">
          <p:sp>
            <p:nvSpPr>
              <p:cNvPr id="6" name="CasellaDiTesto 5">
                <a:extLst>
                  <a:ext uri="{FF2B5EF4-FFF2-40B4-BE49-F238E27FC236}">
                    <a16:creationId xmlns:a16="http://schemas.microsoft.com/office/drawing/2014/main" id="{001C9C52-5AEB-4AC7-915D-C1C375D1A3DF}"/>
                  </a:ext>
                </a:extLst>
              </p:cNvPr>
              <p:cNvSpPr txBox="1">
                <a:spLocks noRot="1" noChangeAspect="1" noMove="1" noResize="1" noEditPoints="1" noAdjustHandles="1" noChangeArrowheads="1" noChangeShapeType="1" noTextEdit="1"/>
              </p:cNvSpPr>
              <p:nvPr/>
            </p:nvSpPr>
            <p:spPr>
              <a:xfrm>
                <a:off x="1013532" y="2062033"/>
                <a:ext cx="10164933" cy="1323439"/>
              </a:xfrm>
              <a:prstGeom prst="rect">
                <a:avLst/>
              </a:prstGeom>
              <a:blipFill>
                <a:blip r:embed="rId3"/>
                <a:stretch>
                  <a:fillRect l="-300" t="-1382" r="-300" b="-5069"/>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C29A98C4-7D94-4FE2-BAA3-BCD3C9641725}"/>
              </a:ext>
            </a:extLst>
          </p:cNvPr>
          <p:cNvSpPr txBox="1"/>
          <p:nvPr/>
        </p:nvSpPr>
        <p:spPr>
          <a:xfrm>
            <a:off x="1013533" y="3719264"/>
            <a:ext cx="10164932" cy="584775"/>
          </a:xfrm>
          <a:prstGeom prst="rect">
            <a:avLst/>
          </a:prstGeom>
          <a:noFill/>
        </p:spPr>
        <p:txBody>
          <a:bodyPr wrap="square" rtlCol="0">
            <a:spAutoFit/>
          </a:bodyPr>
          <a:lstStyle/>
          <a:p>
            <a:pPr lvl="0" algn="just"/>
            <a:r>
              <a:rPr lang="it-IT" sz="1600" b="1" i="1" dirty="0">
                <a:solidFill>
                  <a:prstClr val="black"/>
                </a:solidFill>
                <a:latin typeface="Helvetica" panose="020B0604020202020204" pitchFamily="34" charset="0"/>
                <a:cs typeface="Helvetica" panose="020B0604020202020204" pitchFamily="34" charset="0"/>
              </a:rPr>
              <a:t>WORK UNIT (WU): </a:t>
            </a:r>
            <a:r>
              <a:rPr lang="it-IT" sz="1600" i="1" dirty="0">
                <a:solidFill>
                  <a:prstClr val="black"/>
                </a:solidFill>
                <a:latin typeface="Helvetica" panose="020B0604020202020204" pitchFamily="34" charset="0"/>
                <a:cs typeface="Helvetica" panose="020B0604020202020204" pitchFamily="34" charset="0"/>
              </a:rPr>
              <a:t>quantità di calcolo necessaria per un singolo rilassamento sulla griglia più fine o per un calcolo del residuo.</a:t>
            </a:r>
            <a:endParaRPr lang="it-IT" sz="1600" b="1" i="1" dirty="0">
              <a:solidFill>
                <a:prstClr val="black"/>
              </a:solidFill>
              <a:latin typeface="Helvetica" panose="020B0604020202020204" pitchFamily="34" charset="0"/>
              <a:cs typeface="Helvetica" panose="020B0604020202020204" pitchFamily="34" charset="0"/>
            </a:endParaRPr>
          </a:p>
        </p:txBody>
      </p:sp>
      <p:sp>
        <p:nvSpPr>
          <p:cNvPr id="8" name="Freccia in giù 7">
            <a:extLst>
              <a:ext uri="{FF2B5EF4-FFF2-40B4-BE49-F238E27FC236}">
                <a16:creationId xmlns:a16="http://schemas.microsoft.com/office/drawing/2014/main" id="{448296F2-2E95-4F77-BBE7-F898105DA8A3}"/>
              </a:ext>
            </a:extLst>
          </p:cNvPr>
          <p:cNvSpPr/>
          <p:nvPr/>
        </p:nvSpPr>
        <p:spPr>
          <a:xfrm>
            <a:off x="5887373" y="4417413"/>
            <a:ext cx="417250" cy="1035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48F85204-6EBB-4738-8AB9-6F397E4823C7}"/>
              </a:ext>
            </a:extLst>
          </p:cNvPr>
          <p:cNvSpPr txBox="1"/>
          <p:nvPr/>
        </p:nvSpPr>
        <p:spPr>
          <a:xfrm>
            <a:off x="1013533" y="5566298"/>
            <a:ext cx="10164932" cy="584775"/>
          </a:xfrm>
          <a:prstGeom prst="rect">
            <a:avLst/>
          </a:prstGeom>
          <a:noFill/>
        </p:spPr>
        <p:txBody>
          <a:bodyPr wrap="square" rtlCol="0">
            <a:spAutoFit/>
          </a:bodyPr>
          <a:lstStyle/>
          <a:p>
            <a:pPr lvl="0" algn="just"/>
            <a:r>
              <a:rPr lang="it-IT" sz="1600" i="1" dirty="0">
                <a:solidFill>
                  <a:prstClr val="black"/>
                </a:solidFill>
                <a:latin typeface="Helvetica" panose="020B0604020202020204" pitchFamily="34" charset="0"/>
                <a:cs typeface="Helvetica" panose="020B0604020202020204" pitchFamily="34" charset="0"/>
              </a:rPr>
              <a:t>L’algoritmo FMG fornisce una soluzione accurata al problema al costo di poche </a:t>
            </a:r>
            <a:r>
              <a:rPr lang="it-IT" sz="1600" b="1" i="1" dirty="0">
                <a:solidFill>
                  <a:prstClr val="black"/>
                </a:solidFill>
                <a:latin typeface="Helvetica" panose="020B0604020202020204" pitchFamily="34" charset="0"/>
                <a:cs typeface="Helvetica" panose="020B0604020202020204" pitchFamily="34" charset="0"/>
              </a:rPr>
              <a:t>WU</a:t>
            </a:r>
            <a:r>
              <a:rPr lang="it-IT" sz="1600" i="1" dirty="0">
                <a:solidFill>
                  <a:prstClr val="black"/>
                </a:solidFill>
                <a:latin typeface="Helvetica" panose="020B0604020202020204" pitchFamily="34" charset="0"/>
                <a:cs typeface="Helvetica" panose="020B0604020202020204" pitchFamily="34" charset="0"/>
              </a:rPr>
              <a:t>, che è in genere una decina di operazioni per ogni variabile a griglia fine. </a:t>
            </a:r>
          </a:p>
        </p:txBody>
      </p:sp>
    </p:spTree>
    <p:extLst>
      <p:ext uri="{BB962C8B-B14F-4D97-AF65-F5344CB8AC3E}">
        <p14:creationId xmlns:p14="http://schemas.microsoft.com/office/powerpoint/2010/main" val="33195932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CasellaDiTesto 3">
            <a:extLst>
              <a:ext uri="{FF2B5EF4-FFF2-40B4-BE49-F238E27FC236}">
                <a16:creationId xmlns:a16="http://schemas.microsoft.com/office/drawing/2014/main" id="{EF529230-2137-4843-940A-5E7A85D2C26D}"/>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INTRODUZIONE</a:t>
            </a:r>
          </a:p>
        </p:txBody>
      </p:sp>
      <p:sp>
        <p:nvSpPr>
          <p:cNvPr id="5" name="CasellaDiTesto 4">
            <a:extLst>
              <a:ext uri="{FF2B5EF4-FFF2-40B4-BE49-F238E27FC236}">
                <a16:creationId xmlns:a16="http://schemas.microsoft.com/office/drawing/2014/main" id="{1512A7BB-AD52-4778-8C3B-F46680E7FC86}"/>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gn="just">
              <a:lnSpc>
                <a:spcPct val="90000"/>
              </a:lnSpc>
              <a:spcAft>
                <a:spcPts val="600"/>
              </a:spcAft>
            </a:pPr>
            <a:r>
              <a:rPr lang="en-US" sz="1700" dirty="0">
                <a:latin typeface="Helvetica" panose="020B0604020202020204" pitchFamily="34" charset="0"/>
                <a:cs typeface="Helvetica" panose="020B0604020202020204" pitchFamily="34" charset="0"/>
              </a:rPr>
              <a:t>I </a:t>
            </a:r>
            <a:r>
              <a:rPr lang="en-US" sz="1700" dirty="0" err="1">
                <a:latin typeface="Helvetica" panose="020B0604020202020204" pitchFamily="34" charset="0"/>
                <a:cs typeface="Helvetica" panose="020B0604020202020204" pitchFamily="34" charset="0"/>
              </a:rPr>
              <a:t>metodi</a:t>
            </a:r>
            <a:r>
              <a:rPr lang="en-US" sz="1700" dirty="0">
                <a:latin typeface="Helvetica" panose="020B0604020202020204" pitchFamily="34" charset="0"/>
                <a:cs typeface="Helvetica" panose="020B0604020202020204" pitchFamily="34" charset="0"/>
              </a:rPr>
              <a:t> </a:t>
            </a:r>
            <a:r>
              <a:rPr lang="en-US" sz="1700" b="1" dirty="0">
                <a:latin typeface="Helvetica" panose="020B0604020202020204" pitchFamily="34" charset="0"/>
                <a:cs typeface="Helvetica" panose="020B0604020202020204" pitchFamily="34" charset="0"/>
              </a:rPr>
              <a:t>Multigrid</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nascono</a:t>
            </a:r>
            <a:r>
              <a:rPr lang="en-US" sz="1700" dirty="0">
                <a:latin typeface="Helvetica" panose="020B0604020202020204" pitchFamily="34" charset="0"/>
                <a:cs typeface="Helvetica" panose="020B0604020202020204" pitchFamily="34" charset="0"/>
              </a:rPr>
              <a:t> come </a:t>
            </a:r>
            <a:r>
              <a:rPr lang="en-US" sz="1700" dirty="0" err="1">
                <a:latin typeface="Helvetica" panose="020B0604020202020204" pitchFamily="34" charset="0"/>
                <a:cs typeface="Helvetica" panose="020B0604020202020204" pitchFamily="34" charset="0"/>
              </a:rPr>
              <a:t>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metodi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numerici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più</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veloci</a:t>
            </a:r>
            <a:r>
              <a:rPr lang="en-US" sz="1700" dirty="0">
                <a:latin typeface="Helvetica" panose="020B0604020202020204" pitchFamily="34" charset="0"/>
                <a:cs typeface="Helvetica" panose="020B0604020202020204" pitchFamily="34" charset="0"/>
              </a:rPr>
              <a:t> per </a:t>
            </a:r>
            <a:r>
              <a:rPr lang="en-US" sz="1700" dirty="0" err="1">
                <a:latin typeface="Helvetica" panose="020B0604020202020204" pitchFamily="34" charset="0"/>
                <a:cs typeface="Helvetica" panose="020B0604020202020204" pitchFamily="34" charset="0"/>
              </a:rPr>
              <a:t>risolvere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problemi</a:t>
            </a:r>
            <a:r>
              <a:rPr lang="en-US" sz="1700" dirty="0">
                <a:latin typeface="Helvetica" panose="020B0604020202020204" pitchFamily="34" charset="0"/>
                <a:cs typeface="Helvetica" panose="020B0604020202020204" pitchFamily="34" charset="0"/>
              </a:rPr>
              <a:t> al </a:t>
            </a:r>
            <a:r>
              <a:rPr lang="en-US" sz="1700" dirty="0" err="1">
                <a:latin typeface="Helvetica" panose="020B0604020202020204" pitchFamily="34" charset="0"/>
                <a:cs typeface="Helvetica" panose="020B0604020202020204" pitchFamily="34" charset="0"/>
              </a:rPr>
              <a:t>contorno</a:t>
            </a:r>
            <a:r>
              <a:rPr lang="en-US" sz="1700" dirty="0">
                <a:latin typeface="Helvetica" panose="020B0604020202020204" pitchFamily="34" charset="0"/>
                <a:cs typeface="Helvetica" panose="020B0604020202020204" pitchFamily="34" charset="0"/>
              </a:rPr>
              <a:t> per le </a:t>
            </a:r>
            <a:r>
              <a:rPr lang="en-US" sz="1700" dirty="0" err="1">
                <a:latin typeface="Helvetica" panose="020B0604020202020204" pitchFamily="34" charset="0"/>
                <a:cs typeface="Helvetica" panose="020B0604020202020204" pitchFamily="34" charset="0"/>
              </a:rPr>
              <a:t>equazioni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differenziali</a:t>
            </a:r>
            <a:r>
              <a:rPr lang="en-US" sz="1700" dirty="0">
                <a:latin typeface="Helvetica" panose="020B0604020202020204" pitchFamily="34" charset="0"/>
                <a:cs typeface="Helvetica" panose="020B0604020202020204" pitchFamily="34" charset="0"/>
              </a:rPr>
              <a:t> di </a:t>
            </a:r>
            <a:r>
              <a:rPr lang="en-US" sz="1700" dirty="0" err="1">
                <a:latin typeface="Helvetica" panose="020B0604020202020204" pitchFamily="34" charset="0"/>
                <a:cs typeface="Helvetica" panose="020B0604020202020204" pitchFamily="34" charset="0"/>
              </a:rPr>
              <a:t>tipo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ellittico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più</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comunemente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noti</a:t>
            </a:r>
            <a:r>
              <a:rPr lang="en-US" sz="1700" dirty="0">
                <a:latin typeface="Helvetica" panose="020B0604020202020204" pitchFamily="34" charset="0"/>
                <a:cs typeface="Helvetica" panose="020B0604020202020204" pitchFamily="34" charset="0"/>
              </a:rPr>
              <a:t> come </a:t>
            </a:r>
            <a:r>
              <a:rPr lang="en-US" sz="1700" dirty="0" err="1">
                <a:latin typeface="Helvetica" panose="020B0604020202020204" pitchFamily="34" charset="0"/>
                <a:cs typeface="Helvetica" panose="020B0604020202020204" pitchFamily="34" charset="0"/>
              </a:rPr>
              <a:t>problemi</a:t>
            </a:r>
            <a:r>
              <a:rPr lang="en-US" sz="1700" dirty="0">
                <a:latin typeface="Helvetica" panose="020B0604020202020204" pitchFamily="34" charset="0"/>
                <a:cs typeface="Helvetica" panose="020B0604020202020204" pitchFamily="34" charset="0"/>
              </a:rPr>
              <a:t> ai </a:t>
            </a:r>
            <a:r>
              <a:rPr lang="en-US" sz="1700" dirty="0" err="1">
                <a:latin typeface="Helvetica" panose="020B0604020202020204" pitchFamily="34" charset="0"/>
                <a:cs typeface="Helvetica" panose="020B0604020202020204" pitchFamily="34" charset="0"/>
              </a:rPr>
              <a:t>limiti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ellittici</a:t>
            </a:r>
            <a:r>
              <a:rPr lang="en-US" sz="1700" dirty="0">
                <a:latin typeface="Helvetica" panose="020B0604020202020204" pitchFamily="34" charset="0"/>
                <a:cs typeface="Helvetica" panose="020B0604020202020204" pitchFamily="34" charset="0"/>
              </a:rPr>
              <a:t>.</a:t>
            </a:r>
            <a:br>
              <a:rPr lang="en-US" sz="1700" dirty="0">
                <a:latin typeface="Helvetica" panose="020B0604020202020204" pitchFamily="34" charset="0"/>
                <a:cs typeface="Helvetica" panose="020B0604020202020204" pitchFamily="34" charset="0"/>
              </a:rPr>
            </a:br>
            <a:r>
              <a:rPr lang="en-US" sz="1700" dirty="0">
                <a:latin typeface="Helvetica" panose="020B0604020202020204" pitchFamily="34" charset="0"/>
                <a:cs typeface="Helvetica" panose="020B0604020202020204" pitchFamily="34" charset="0"/>
              </a:rPr>
              <a:t>Un </a:t>
            </a:r>
            <a:r>
              <a:rPr lang="en-US" sz="1700" dirty="0" err="1">
                <a:latin typeface="Helvetica" panose="020B0604020202020204" pitchFamily="34" charset="0"/>
                <a:cs typeface="Helvetica" panose="020B0604020202020204" pitchFamily="34" charset="0"/>
              </a:rPr>
              <a:t>problema</a:t>
            </a:r>
            <a:r>
              <a:rPr lang="en-US" sz="1700" dirty="0">
                <a:latin typeface="Helvetica" panose="020B0604020202020204" pitchFamily="34" charset="0"/>
                <a:cs typeface="Helvetica" panose="020B0604020202020204" pitchFamily="34" charset="0"/>
              </a:rPr>
              <a:t> al </a:t>
            </a:r>
            <a:r>
              <a:rPr lang="en-US" sz="1700" dirty="0" err="1">
                <a:latin typeface="Helvetica" panose="020B0604020202020204" pitchFamily="34" charset="0"/>
                <a:cs typeface="Helvetica" panose="020B0604020202020204" pitchFamily="34" charset="0"/>
              </a:rPr>
              <a:t>contorno</a:t>
            </a:r>
            <a:r>
              <a:rPr lang="en-US" sz="1700" dirty="0">
                <a:latin typeface="Helvetica" panose="020B0604020202020204" pitchFamily="34" charset="0"/>
                <a:cs typeface="Helvetica" panose="020B0604020202020204" pitchFamily="34" charset="0"/>
              </a:rPr>
              <a:t> è </a:t>
            </a:r>
            <a:r>
              <a:rPr lang="en-US" sz="1700" dirty="0" err="1">
                <a:latin typeface="Helvetica" panose="020B0604020202020204" pitchFamily="34" charset="0"/>
                <a:cs typeface="Helvetica" panose="020B0604020202020204" pitchFamily="34" charset="0"/>
              </a:rPr>
              <a:t>un’equazione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differenziale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insieme</a:t>
            </a:r>
            <a:r>
              <a:rPr lang="en-US" sz="1700" dirty="0">
                <a:latin typeface="Helvetica" panose="020B0604020202020204" pitchFamily="34" charset="0"/>
                <a:cs typeface="Helvetica" panose="020B0604020202020204" pitchFamily="34" charset="0"/>
              </a:rPr>
              <a:t> a </a:t>
            </a:r>
            <a:r>
              <a:rPr lang="en-US" sz="1700" dirty="0" err="1">
                <a:latin typeface="Helvetica" panose="020B0604020202020204" pitchFamily="34" charset="0"/>
                <a:cs typeface="Helvetica" panose="020B0604020202020204" pitchFamily="34" charset="0"/>
              </a:rPr>
              <a:t>dei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vincoli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detti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condizioni</a:t>
            </a:r>
            <a:r>
              <a:rPr lang="en-US" sz="1700" dirty="0">
                <a:latin typeface="Helvetica" panose="020B0604020202020204" pitchFamily="34" charset="0"/>
                <a:cs typeface="Helvetica" panose="020B0604020202020204" pitchFamily="34" charset="0"/>
              </a:rPr>
              <a:t> al </a:t>
            </a:r>
            <a:r>
              <a:rPr lang="en-US" sz="1700" dirty="0" err="1">
                <a:latin typeface="Helvetica" panose="020B0604020202020204" pitchFamily="34" charset="0"/>
                <a:cs typeface="Helvetica" panose="020B0604020202020204" pitchFamily="34" charset="0"/>
              </a:rPr>
              <a:t>contorno</a:t>
            </a:r>
            <a:r>
              <a:rPr lang="en-US" sz="1700" dirty="0">
                <a:latin typeface="Helvetica" panose="020B0604020202020204" pitchFamily="34" charset="0"/>
                <a:cs typeface="Helvetica" panose="020B0604020202020204" pitchFamily="34" charset="0"/>
              </a:rPr>
              <a:t>, e una </a:t>
            </a:r>
            <a:r>
              <a:rPr lang="en-US" sz="1700" dirty="0" err="1">
                <a:latin typeface="Helvetica" panose="020B0604020202020204" pitchFamily="34" charset="0"/>
                <a:cs typeface="Helvetica" panose="020B0604020202020204" pitchFamily="34" charset="0"/>
              </a:rPr>
              <a:t>soluzione</a:t>
            </a:r>
            <a:r>
              <a:rPr lang="en-US" sz="1700" dirty="0">
                <a:latin typeface="Helvetica" panose="020B0604020202020204" pitchFamily="34" charset="0"/>
                <a:cs typeface="Helvetica" panose="020B0604020202020204" pitchFamily="34" charset="0"/>
              </a:rPr>
              <a:t> a tale </a:t>
            </a:r>
            <a:r>
              <a:rPr lang="en-US" sz="1700" dirty="0" err="1">
                <a:latin typeface="Helvetica" panose="020B0604020202020204" pitchFamily="34" charset="0"/>
                <a:cs typeface="Helvetica" panose="020B0604020202020204" pitchFamily="34" charset="0"/>
              </a:rPr>
              <a:t>problema</a:t>
            </a:r>
            <a:r>
              <a:rPr lang="en-US" sz="1700" dirty="0">
                <a:latin typeface="Helvetica" panose="020B0604020202020204" pitchFamily="34" charset="0"/>
                <a:cs typeface="Helvetica" panose="020B0604020202020204" pitchFamily="34" charset="0"/>
              </a:rPr>
              <a:t> è una </a:t>
            </a:r>
            <a:r>
              <a:rPr lang="en-US" sz="1700" dirty="0" err="1">
                <a:latin typeface="Helvetica" panose="020B0604020202020204" pitchFamily="34" charset="0"/>
                <a:cs typeface="Helvetica" panose="020B0604020202020204" pitchFamily="34" charset="0"/>
              </a:rPr>
              <a:t>soluzione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dell’equazione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differenziale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che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rispetta</a:t>
            </a:r>
            <a:r>
              <a:rPr lang="en-US" sz="1700" dirty="0">
                <a:latin typeface="Helvetica" panose="020B0604020202020204" pitchFamily="34" charset="0"/>
                <a:cs typeface="Helvetica" panose="020B0604020202020204" pitchFamily="34" charset="0"/>
              </a:rPr>
              <a:t> le </a:t>
            </a:r>
            <a:r>
              <a:rPr lang="en-US" sz="1700" dirty="0" err="1">
                <a:latin typeface="Helvetica" panose="020B0604020202020204" pitchFamily="34" charset="0"/>
                <a:cs typeface="Helvetica" panose="020B0604020202020204" pitchFamily="34" charset="0"/>
              </a:rPr>
              <a:t>condizioni</a:t>
            </a:r>
            <a:r>
              <a:rPr lang="en-US" sz="1700" dirty="0">
                <a:latin typeface="Helvetica" panose="020B0604020202020204" pitchFamily="34" charset="0"/>
                <a:cs typeface="Helvetica" panose="020B0604020202020204" pitchFamily="34" charset="0"/>
              </a:rPr>
              <a:t> al </a:t>
            </a:r>
            <a:r>
              <a:rPr lang="en-US" sz="1700" dirty="0" err="1">
                <a:latin typeface="Helvetica" panose="020B0604020202020204" pitchFamily="34" charset="0"/>
                <a:cs typeface="Helvetica" panose="020B0604020202020204" pitchFamily="34" charset="0"/>
              </a:rPr>
              <a:t>contorno</a:t>
            </a:r>
            <a:r>
              <a:rPr lang="en-US" sz="1700" dirty="0">
                <a:latin typeface="Helvetica" panose="020B0604020202020204" pitchFamily="34" charset="0"/>
                <a:cs typeface="Helvetica" panose="020B0604020202020204" pitchFamily="34" charset="0"/>
              </a:rPr>
              <a:t>.</a:t>
            </a:r>
          </a:p>
          <a:p>
            <a:pPr algn="just">
              <a:lnSpc>
                <a:spcPct val="90000"/>
              </a:lnSpc>
              <a:spcAft>
                <a:spcPts val="600"/>
              </a:spcAft>
            </a:pPr>
            <a:br>
              <a:rPr lang="en-US" sz="1700" dirty="0">
                <a:latin typeface="Helvetica" panose="020B0604020202020204" pitchFamily="34" charset="0"/>
                <a:cs typeface="Helvetica" panose="020B0604020202020204" pitchFamily="34" charset="0"/>
              </a:rPr>
            </a:br>
            <a:r>
              <a:rPr lang="en-US" sz="1700" dirty="0">
                <a:latin typeface="Helvetica" panose="020B0604020202020204" pitchFamily="34" charset="0"/>
                <a:cs typeface="Helvetica" panose="020B0604020202020204" pitchFamily="34" charset="0"/>
              </a:rPr>
              <a:t>I </a:t>
            </a:r>
            <a:r>
              <a:rPr lang="en-US" sz="1700" dirty="0" err="1">
                <a:latin typeface="Helvetica" panose="020B0604020202020204" pitchFamily="34" charset="0"/>
                <a:cs typeface="Helvetica" panose="020B0604020202020204" pitchFamily="34" charset="0"/>
              </a:rPr>
              <a:t>problemi</a:t>
            </a:r>
            <a:r>
              <a:rPr lang="en-US" sz="1700" dirty="0">
                <a:latin typeface="Helvetica" panose="020B0604020202020204" pitchFamily="34" charset="0"/>
                <a:cs typeface="Helvetica" panose="020B0604020202020204" pitchFamily="34" charset="0"/>
              </a:rPr>
              <a:t> ai </a:t>
            </a:r>
            <a:r>
              <a:rPr lang="en-US" sz="1700" dirty="0" err="1">
                <a:latin typeface="Helvetica" panose="020B0604020202020204" pitchFamily="34" charset="0"/>
                <a:cs typeface="Helvetica" panose="020B0604020202020204" pitchFamily="34" charset="0"/>
              </a:rPr>
              <a:t>limiti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ellittici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trattano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quindi</a:t>
            </a:r>
            <a:r>
              <a:rPr lang="en-US" sz="1700" dirty="0">
                <a:latin typeface="Helvetica" panose="020B0604020202020204" pitchFamily="34" charset="0"/>
                <a:cs typeface="Helvetica" panose="020B0604020202020204" pitchFamily="34" charset="0"/>
              </a:rPr>
              <a:t> le </a:t>
            </a:r>
            <a:r>
              <a:rPr lang="en-US" sz="1700" dirty="0" err="1">
                <a:latin typeface="Helvetica" panose="020B0604020202020204" pitchFamily="34" charset="0"/>
                <a:cs typeface="Helvetica" panose="020B0604020202020204" pitchFamily="34" charset="0"/>
              </a:rPr>
              <a:t>equazioni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differenziali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ellittiche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ovvero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equazioni</a:t>
            </a:r>
            <a:r>
              <a:rPr lang="en-US" sz="1700" dirty="0">
                <a:latin typeface="Helvetica" panose="020B0604020202020204" pitchFamily="34" charset="0"/>
                <a:cs typeface="Helvetica" panose="020B0604020202020204" pitchFamily="34" charset="0"/>
              </a:rPr>
              <a:t> del </a:t>
            </a:r>
            <a:r>
              <a:rPr lang="en-US" sz="1700" dirty="0" err="1">
                <a:latin typeface="Helvetica" panose="020B0604020202020204" pitchFamily="34" charset="0"/>
                <a:cs typeface="Helvetica" panose="020B0604020202020204" pitchFamily="34" charset="0"/>
              </a:rPr>
              <a:t>tipo</a:t>
            </a:r>
            <a:r>
              <a:rPr lang="en-US" sz="1700" dirty="0">
                <a:latin typeface="Helvetica" panose="020B0604020202020204" pitchFamily="34" charset="0"/>
                <a:cs typeface="Helvetica" panose="020B0604020202020204" pitchFamily="34" charset="0"/>
              </a:rPr>
              <a:t> </a:t>
            </a:r>
            <a:r>
              <a:rPr lang="en-US" sz="1700" b="1" i="1" dirty="0">
                <a:latin typeface="Helvetica" panose="020B0604020202020204" pitchFamily="34" charset="0"/>
                <a:cs typeface="Helvetica" panose="020B0604020202020204" pitchFamily="34" charset="0"/>
              </a:rPr>
              <a:t>f = ∆u</a:t>
            </a:r>
            <a:r>
              <a:rPr lang="en-US" sz="1700" dirty="0">
                <a:latin typeface="Helvetica" panose="020B0604020202020204" pitchFamily="34" charset="0"/>
                <a:cs typeface="Helvetica" panose="020B0604020202020204" pitchFamily="34" charset="0"/>
              </a:rPr>
              <a:t>, con ∆u </a:t>
            </a:r>
            <a:r>
              <a:rPr lang="en-US" sz="1700" dirty="0" err="1">
                <a:latin typeface="Helvetica" panose="020B0604020202020204" pitchFamily="34" charset="0"/>
                <a:cs typeface="Helvetica" panose="020B0604020202020204" pitchFamily="34" charset="0"/>
              </a:rPr>
              <a:t>somma</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delle</a:t>
            </a:r>
            <a:r>
              <a:rPr lang="en-US" sz="1700" dirty="0">
                <a:latin typeface="Helvetica" panose="020B0604020202020204" pitchFamily="34" charset="0"/>
                <a:cs typeface="Helvetica" panose="020B0604020202020204" pitchFamily="34" charset="0"/>
              </a:rPr>
              <a:t> derivate </a:t>
            </a:r>
            <a:r>
              <a:rPr lang="en-US" sz="1700" dirty="0" err="1">
                <a:latin typeface="Helvetica" panose="020B0604020202020204" pitchFamily="34" charset="0"/>
                <a:cs typeface="Helvetica" panose="020B0604020202020204" pitchFamily="34" charset="0"/>
              </a:rPr>
              <a:t>parziali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seconde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essi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possono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essere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anche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visti</a:t>
            </a:r>
            <a:r>
              <a:rPr lang="en-US" sz="1700" dirty="0">
                <a:latin typeface="Helvetica" panose="020B0604020202020204" pitchFamily="34" charset="0"/>
                <a:cs typeface="Helvetica" panose="020B0604020202020204" pitchFamily="34" charset="0"/>
              </a:rPr>
              <a:t> come </a:t>
            </a:r>
            <a:r>
              <a:rPr lang="en-US" sz="1700" dirty="0" err="1">
                <a:latin typeface="Helvetica" panose="020B0604020202020204" pitchFamily="34" charset="0"/>
                <a:cs typeface="Helvetica" panose="020B0604020202020204" pitchFamily="34" charset="0"/>
              </a:rPr>
              <a:t>stato</a:t>
            </a:r>
            <a:r>
              <a:rPr lang="en-US" sz="1700" dirty="0">
                <a:latin typeface="Helvetica" panose="020B0604020202020204" pitchFamily="34" charset="0"/>
                <a:cs typeface="Helvetica" panose="020B0604020202020204" pitchFamily="34" charset="0"/>
              </a:rPr>
              <a:t> stabile di un </a:t>
            </a:r>
            <a:r>
              <a:rPr lang="en-US" sz="1700" dirty="0" err="1">
                <a:latin typeface="Helvetica" panose="020B0604020202020204" pitchFamily="34" charset="0"/>
                <a:cs typeface="Helvetica" panose="020B0604020202020204" pitchFamily="34" charset="0"/>
              </a:rPr>
              <a:t>sistema</a:t>
            </a:r>
            <a:r>
              <a:rPr lang="en-US" sz="1700" dirty="0">
                <a:latin typeface="Helvetica" panose="020B0604020202020204" pitchFamily="34" charset="0"/>
                <a:cs typeface="Helvetica" panose="020B0604020202020204" pitchFamily="34" charset="0"/>
              </a:rPr>
              <a:t> in </a:t>
            </a:r>
            <a:r>
              <a:rPr lang="en-US" sz="1700" dirty="0" err="1">
                <a:latin typeface="Helvetica" panose="020B0604020202020204" pitchFamily="34" charset="0"/>
                <a:cs typeface="Helvetica" panose="020B0604020202020204" pitchFamily="34" charset="0"/>
              </a:rPr>
              <a:t>evoluzione</a:t>
            </a:r>
            <a:r>
              <a:rPr lang="en-US" sz="1700" dirty="0">
                <a:latin typeface="Helvetica" panose="020B0604020202020204" pitchFamily="34" charset="0"/>
                <a:cs typeface="Helvetica" panose="020B0604020202020204" pitchFamily="34" charset="0"/>
              </a:rPr>
              <a:t>, in </a:t>
            </a:r>
            <a:r>
              <a:rPr lang="en-US" sz="1700" dirty="0" err="1">
                <a:latin typeface="Helvetica" panose="020B0604020202020204" pitchFamily="34" charset="0"/>
                <a:cs typeface="Helvetica" panose="020B0604020202020204" pitchFamily="34" charset="0"/>
              </a:rPr>
              <a:t>quanto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sono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problemi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che</a:t>
            </a:r>
            <a:r>
              <a:rPr lang="en-US" sz="1700" dirty="0">
                <a:latin typeface="Helvetica" panose="020B0604020202020204" pitchFamily="34" charset="0"/>
                <a:cs typeface="Helvetica" panose="020B0604020202020204" pitchFamily="34" charset="0"/>
              </a:rPr>
              <a:t> non </a:t>
            </a:r>
            <a:r>
              <a:rPr lang="en-US" sz="1700" dirty="0" err="1">
                <a:latin typeface="Helvetica" panose="020B0604020202020204" pitchFamily="34" charset="0"/>
                <a:cs typeface="Helvetica" panose="020B0604020202020204" pitchFamily="34" charset="0"/>
              </a:rPr>
              <a:t>hanno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dipendenza</a:t>
            </a:r>
            <a:r>
              <a:rPr lang="en-US" sz="1700" dirty="0">
                <a:latin typeface="Helvetica" panose="020B0604020202020204" pitchFamily="34" charset="0"/>
                <a:cs typeface="Helvetica" panose="020B0604020202020204" pitchFamily="34" charset="0"/>
              </a:rPr>
              <a:t> dal tempo.</a:t>
            </a:r>
          </a:p>
          <a:p>
            <a:pPr algn="just">
              <a:lnSpc>
                <a:spcPct val="90000"/>
              </a:lnSpc>
              <a:spcAft>
                <a:spcPts val="600"/>
              </a:spcAft>
            </a:pPr>
            <a:br>
              <a:rPr lang="en-US" sz="1700" dirty="0">
                <a:latin typeface="Helvetica" panose="020B0604020202020204" pitchFamily="34" charset="0"/>
                <a:cs typeface="Helvetica" panose="020B0604020202020204" pitchFamily="34" charset="0"/>
              </a:rPr>
            </a:br>
            <a:r>
              <a:rPr lang="en-US" sz="1700" dirty="0" err="1">
                <a:latin typeface="Helvetica" panose="020B0604020202020204" pitchFamily="34" charset="0"/>
                <a:cs typeface="Helvetica" panose="020B0604020202020204" pitchFamily="34" charset="0"/>
              </a:rPr>
              <a:t>Gli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algoritmi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basati</a:t>
            </a:r>
            <a:r>
              <a:rPr lang="en-US" sz="1700" dirty="0">
                <a:latin typeface="Helvetica" panose="020B0604020202020204" pitchFamily="34" charset="0"/>
                <a:cs typeface="Helvetica" panose="020B0604020202020204" pitchFamily="34" charset="0"/>
              </a:rPr>
              <a:t> sui </a:t>
            </a:r>
            <a:r>
              <a:rPr lang="en-US" sz="1700" dirty="0" err="1">
                <a:latin typeface="Helvetica" panose="020B0604020202020204" pitchFamily="34" charset="0"/>
                <a:cs typeface="Helvetica" panose="020B0604020202020204" pitchFamily="34" charset="0"/>
              </a:rPr>
              <a:t>metodi</a:t>
            </a:r>
            <a:r>
              <a:rPr lang="en-US" sz="1700" dirty="0">
                <a:latin typeface="Helvetica" panose="020B0604020202020204" pitchFamily="34" charset="0"/>
                <a:cs typeface="Helvetica" panose="020B0604020202020204" pitchFamily="34" charset="0"/>
              </a:rPr>
              <a:t> Multigrid </a:t>
            </a:r>
            <a:r>
              <a:rPr lang="en-US" sz="1700" dirty="0" err="1">
                <a:latin typeface="Helvetica" panose="020B0604020202020204" pitchFamily="34" charset="0"/>
                <a:cs typeface="Helvetica" panose="020B0604020202020204" pitchFamily="34" charset="0"/>
              </a:rPr>
              <a:t>sono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algoritmi</a:t>
            </a:r>
            <a:r>
              <a:rPr lang="en-US" sz="1700" dirty="0">
                <a:latin typeface="Helvetica" panose="020B0604020202020204" pitchFamily="34" charset="0"/>
                <a:cs typeface="Helvetica" panose="020B0604020202020204" pitchFamily="34" charset="0"/>
              </a:rPr>
              <a:t> a </a:t>
            </a:r>
            <a:r>
              <a:rPr lang="en-US" sz="1700" i="1" dirty="0" err="1">
                <a:latin typeface="Helvetica" panose="020B0604020202020204" pitchFamily="34" charset="0"/>
                <a:cs typeface="Helvetica" panose="020B0604020202020204" pitchFamily="34" charset="0"/>
              </a:rPr>
              <a:t>convergenza</a:t>
            </a:r>
            <a:r>
              <a:rPr lang="en-US" sz="1700" i="1" dirty="0">
                <a:latin typeface="Helvetica" panose="020B0604020202020204" pitchFamily="34" charset="0"/>
                <a:cs typeface="Helvetica" panose="020B0604020202020204" pitchFamily="34" charset="0"/>
              </a:rPr>
              <a:t> </a:t>
            </a:r>
            <a:r>
              <a:rPr lang="en-US" sz="1700" i="1" dirty="0" err="1">
                <a:latin typeface="Helvetica" panose="020B0604020202020204" pitchFamily="34" charset="0"/>
                <a:cs typeface="Helvetica" panose="020B0604020202020204" pitchFamily="34" charset="0"/>
              </a:rPr>
              <a:t>rapida</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ovvero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algoritmi</a:t>
            </a:r>
            <a:r>
              <a:rPr lang="en-US" sz="1700" dirty="0">
                <a:latin typeface="Helvetica" panose="020B0604020202020204" pitchFamily="34" charset="0"/>
                <a:cs typeface="Helvetica" panose="020B0604020202020204" pitchFamily="34" charset="0"/>
              </a:rPr>
              <a:t> la cui </a:t>
            </a:r>
            <a:r>
              <a:rPr lang="en-US" sz="1700" dirty="0" err="1">
                <a:latin typeface="Helvetica" panose="020B0604020202020204" pitchFamily="34" charset="0"/>
                <a:cs typeface="Helvetica" panose="020B0604020202020204" pitchFamily="34" charset="0"/>
              </a:rPr>
              <a:t>complessità</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computazionale</a:t>
            </a:r>
            <a:r>
              <a:rPr lang="en-US" sz="1700" dirty="0">
                <a:latin typeface="Helvetica" panose="020B0604020202020204" pitchFamily="34" charset="0"/>
                <a:cs typeface="Helvetica" panose="020B0604020202020204" pitchFamily="34" charset="0"/>
              </a:rPr>
              <a:t> è </a:t>
            </a:r>
            <a:r>
              <a:rPr lang="en-US" sz="1700" dirty="0" err="1">
                <a:latin typeface="Helvetica" panose="020B0604020202020204" pitchFamily="34" charset="0"/>
                <a:cs typeface="Helvetica" panose="020B0604020202020204" pitchFamily="34" charset="0"/>
              </a:rPr>
              <a:t>sempre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lineare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anche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all’aumentare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della</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complessità</a:t>
            </a:r>
            <a:r>
              <a:rPr lang="en-US" sz="1700" dirty="0">
                <a:latin typeface="Helvetica" panose="020B0604020202020204" pitchFamily="34" charset="0"/>
                <a:cs typeface="Helvetica" panose="020B0604020202020204" pitchFamily="34" charset="0"/>
              </a:rPr>
              <a:t> del </a:t>
            </a:r>
            <a:r>
              <a:rPr lang="en-US" sz="1700" dirty="0" err="1">
                <a:latin typeface="Helvetica" panose="020B0604020202020204" pitchFamily="34" charset="0"/>
                <a:cs typeface="Helvetica" panose="020B0604020202020204" pitchFamily="34" charset="0"/>
              </a:rPr>
              <a:t>problema</a:t>
            </a:r>
            <a:r>
              <a:rPr lang="en-US" sz="1700" dirty="0">
                <a:latin typeface="Helvetica" panose="020B0604020202020204" pitchFamily="34" charset="0"/>
                <a:cs typeface="Helvetica" panose="020B0604020202020204" pitchFamily="34" charset="0"/>
              </a:rPr>
              <a:t>, e la </a:t>
            </a:r>
            <a:r>
              <a:rPr lang="en-US" sz="1700" dirty="0" err="1">
                <a:latin typeface="Helvetica" panose="020B0604020202020204" pitchFamily="34" charset="0"/>
                <a:cs typeface="Helvetica" panose="020B0604020202020204" pitchFamily="34" charset="0"/>
              </a:rPr>
              <a:t>loro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efficienza</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dipende</a:t>
            </a:r>
            <a:r>
              <a:rPr lang="en-US" sz="1700" dirty="0">
                <a:latin typeface="Helvetica" panose="020B0604020202020204" pitchFamily="34" charset="0"/>
                <a:cs typeface="Helvetica" panose="020B0604020202020204" pitchFamily="34" charset="0"/>
              </a:rPr>
              <a:t> da come </a:t>
            </a:r>
            <a:r>
              <a:rPr lang="en-US" sz="1700" dirty="0" err="1">
                <a:latin typeface="Helvetica" panose="020B0604020202020204" pitchFamily="34" charset="0"/>
                <a:cs typeface="Helvetica" panose="020B0604020202020204" pitchFamily="34" charset="0"/>
              </a:rPr>
              <a:t>si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adattano</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componenti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che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utilizzano</a:t>
            </a:r>
            <a:r>
              <a:rPr lang="en-US" sz="1700" dirty="0">
                <a:latin typeface="Helvetica" panose="020B0604020202020204" pitchFamily="34" charset="0"/>
                <a:cs typeface="Helvetica" panose="020B0604020202020204" pitchFamily="34" charset="0"/>
              </a:rPr>
              <a:t> ai </a:t>
            </a:r>
            <a:r>
              <a:rPr lang="en-US" sz="1700" dirty="0" err="1">
                <a:latin typeface="Helvetica" panose="020B0604020202020204" pitchFamily="34" charset="0"/>
                <a:cs typeface="Helvetica" panose="020B0604020202020204" pitchFamily="34" charset="0"/>
              </a:rPr>
              <a:t>vari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problemi</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che</a:t>
            </a:r>
            <a:r>
              <a:rPr lang="en-US" sz="1700" dirty="0">
                <a:latin typeface="Helvetica" panose="020B0604020202020204" pitchFamily="34" charset="0"/>
                <a:cs typeface="Helvetica" panose="020B0604020202020204" pitchFamily="34" charset="0"/>
              </a:rPr>
              <a:t> </a:t>
            </a:r>
            <a:r>
              <a:rPr lang="en-US" sz="1700" dirty="0" err="1">
                <a:latin typeface="Helvetica" panose="020B0604020202020204" pitchFamily="34" charset="0"/>
                <a:cs typeface="Helvetica" panose="020B0604020202020204" pitchFamily="34" charset="0"/>
              </a:rPr>
              <a:t>risolvono</a:t>
            </a:r>
            <a:r>
              <a:rPr lang="en-US" sz="17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98149959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AFB4043-571B-4700-B0C1-BCEF5CAD2200}"/>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dirty="0">
                <a:solidFill>
                  <a:srgbClr val="FFFFFF"/>
                </a:solidFill>
                <a:latin typeface="+mj-lt"/>
                <a:ea typeface="+mj-ea"/>
                <a:cs typeface="+mj-cs"/>
              </a:rPr>
              <a:t>GRIGLIE TRIANGOLARI</a:t>
            </a:r>
          </a:p>
        </p:txBody>
      </p:sp>
      <p:sp>
        <p:nvSpPr>
          <p:cNvPr id="4" name="CasellaDiTesto 3">
            <a:extLst>
              <a:ext uri="{FF2B5EF4-FFF2-40B4-BE49-F238E27FC236}">
                <a16:creationId xmlns:a16="http://schemas.microsoft.com/office/drawing/2014/main" id="{C0D8A777-4C9D-4AFD-8D38-CBBA28A31E15}"/>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gn="just">
              <a:lnSpc>
                <a:spcPct val="90000"/>
              </a:lnSpc>
              <a:spcAft>
                <a:spcPts val="600"/>
              </a:spcAft>
            </a:pPr>
            <a:endParaRPr lang="en-US" sz="1600" i="1"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C517DAE-70F0-4E73-BC66-97B006866E36}"/>
                  </a:ext>
                </a:extLst>
              </p:cNvPr>
              <p:cNvSpPr txBox="1"/>
              <p:nvPr/>
            </p:nvSpPr>
            <p:spPr>
              <a:xfrm>
                <a:off x="1369610" y="2787588"/>
                <a:ext cx="9456752" cy="1354217"/>
              </a:xfrm>
              <a:prstGeom prst="rect">
                <a:avLst/>
              </a:prstGeom>
              <a:noFill/>
            </p:spPr>
            <p:txBody>
              <a:bodyPr wrap="square" rtlCol="0">
                <a:spAutoFit/>
              </a:bodyPr>
              <a:lstStyle/>
              <a:p>
                <a:pPr lvl="0" algn="just">
                  <a:lnSpc>
                    <a:spcPct val="90000"/>
                  </a:lnSpc>
                  <a:spcAft>
                    <a:spcPts val="600"/>
                  </a:spcAft>
                </a:pPr>
                <a:r>
                  <a:rPr lang="en-US" sz="1600" dirty="0">
                    <a:solidFill>
                      <a:prstClr val="black"/>
                    </a:solidFill>
                    <a:latin typeface="Helvetica" panose="020B0604020202020204" pitchFamily="34" charset="0"/>
                    <a:cs typeface="Helvetica" panose="020B0604020202020204" pitchFamily="34" charset="0"/>
                  </a:rPr>
                  <a:t>Dato un </a:t>
                </a:r>
                <a:r>
                  <a:rPr lang="en-US" sz="1600" dirty="0" err="1">
                    <a:solidFill>
                      <a:prstClr val="black"/>
                    </a:solidFill>
                    <a:latin typeface="Helvetica" panose="020B0604020202020204" pitchFamily="34" charset="0"/>
                    <a:cs typeface="Helvetica" panose="020B0604020202020204" pitchFamily="34" charset="0"/>
                  </a:rPr>
                  <a:t>dominio</a:t>
                </a:r>
                <a:r>
                  <a:rPr lang="en-US" sz="1600" dirty="0">
                    <a:solidFill>
                      <a:prstClr val="black"/>
                    </a:solidFill>
                    <a:latin typeface="Helvetica" panose="020B0604020202020204" pitchFamily="34" charset="0"/>
                    <a:cs typeface="Helvetica" panose="020B0604020202020204" pitchFamily="34" charset="0"/>
                  </a:rPr>
                  <a:t> </a:t>
                </a:r>
                <a:r>
                  <a:rPr lang="el-GR" sz="1600" b="1" dirty="0">
                    <a:solidFill>
                      <a:prstClr val="black"/>
                    </a:solidFill>
                    <a:latin typeface="Helvetica" panose="020B0604020202020204" pitchFamily="34" charset="0"/>
                    <a:cs typeface="Helvetica" panose="020B0604020202020204" pitchFamily="34" charset="0"/>
                  </a:rPr>
                  <a:t>Ω</a:t>
                </a:r>
                <a:r>
                  <a:rPr lang="it-IT" sz="1600" dirty="0">
                    <a:solidFill>
                      <a:prstClr val="black"/>
                    </a:solidFill>
                    <a:latin typeface="Helvetica" panose="020B0604020202020204" pitchFamily="34" charset="0"/>
                    <a:cs typeface="Helvetica" panose="020B0604020202020204" pitchFamily="34" charset="0"/>
                  </a:rPr>
                  <a:t> si definisce </a:t>
                </a:r>
                <a:r>
                  <a:rPr lang="it-IT" sz="1600" b="1" i="1" dirty="0">
                    <a:solidFill>
                      <a:prstClr val="black"/>
                    </a:solidFill>
                    <a:latin typeface="Helvetica" panose="020B0604020202020204" pitchFamily="34" charset="0"/>
                    <a:cs typeface="Helvetica" panose="020B0604020202020204" pitchFamily="34" charset="0"/>
                  </a:rPr>
                  <a:t>triangolazione</a:t>
                </a:r>
                <a:r>
                  <a:rPr lang="it-IT" sz="1600" dirty="0">
                    <a:solidFill>
                      <a:prstClr val="black"/>
                    </a:solidFill>
                    <a:latin typeface="Helvetica" panose="020B0604020202020204" pitchFamily="34" charset="0"/>
                    <a:cs typeface="Helvetica" panose="020B0604020202020204" pitchFamily="34" charset="0"/>
                  </a:rPr>
                  <a:t> di </a:t>
                </a:r>
                <a:r>
                  <a:rPr lang="el-GR" sz="1600" b="1" dirty="0">
                    <a:solidFill>
                      <a:prstClr val="black"/>
                    </a:solidFill>
                    <a:latin typeface="Helvetica" panose="020B0604020202020204" pitchFamily="34" charset="0"/>
                    <a:cs typeface="Helvetica" panose="020B0604020202020204" pitchFamily="34" charset="0"/>
                  </a:rPr>
                  <a:t>Ω</a:t>
                </a:r>
                <a:r>
                  <a:rPr lang="it-IT" sz="1600" dirty="0">
                    <a:solidFill>
                      <a:prstClr val="black"/>
                    </a:solidFill>
                    <a:latin typeface="Helvetica" panose="020B0604020202020204" pitchFamily="34" charset="0"/>
                    <a:cs typeface="Helvetica" panose="020B0604020202020204" pitchFamily="34" charset="0"/>
                  </a:rPr>
                  <a:t> una suddivisione del dominio fatta di triangoli, tale che nessun vertice di un triangolo cada su un lato di un altro triangolo; i lati dei triangoli vengono anche detti </a:t>
                </a:r>
                <a:r>
                  <a:rPr lang="it-IT" sz="1600" i="1" dirty="0">
                    <a:solidFill>
                      <a:prstClr val="black"/>
                    </a:solidFill>
                    <a:latin typeface="Helvetica" panose="020B0604020202020204" pitchFamily="34" charset="0"/>
                    <a:cs typeface="Helvetica" panose="020B0604020202020204" pitchFamily="34" charset="0"/>
                  </a:rPr>
                  <a:t>lati della triangolazione.</a:t>
                </a:r>
              </a:p>
              <a:p>
                <a:pPr lvl="0" algn="just">
                  <a:lnSpc>
                    <a:spcPct val="90000"/>
                  </a:lnSpc>
                  <a:spcAft>
                    <a:spcPts val="600"/>
                  </a:spcAft>
                </a:pPr>
                <a:r>
                  <a:rPr lang="it-IT" sz="1600" dirty="0">
                    <a:solidFill>
                      <a:prstClr val="black"/>
                    </a:solidFill>
                    <a:latin typeface="Helvetica" panose="020B0604020202020204" pitchFamily="34" charset="0"/>
                    <a:cs typeface="Helvetica" panose="020B0604020202020204" pitchFamily="34" charset="0"/>
                  </a:rPr>
                  <a:t>Supponiamo di avere un insieme di </a:t>
                </a:r>
                <a:r>
                  <a:rPr lang="it-IT" sz="1600" b="1" i="1" dirty="0">
                    <a:solidFill>
                      <a:prstClr val="black"/>
                    </a:solidFill>
                    <a:latin typeface="Helvetica" panose="020B0604020202020204" pitchFamily="34" charset="0"/>
                    <a:cs typeface="Helvetica" panose="020B0604020202020204" pitchFamily="34" charset="0"/>
                  </a:rPr>
                  <a:t>K</a:t>
                </a:r>
                <a:r>
                  <a:rPr lang="it-IT" sz="1600" dirty="0">
                    <a:solidFill>
                      <a:prstClr val="black"/>
                    </a:solidFill>
                    <a:latin typeface="Helvetica" panose="020B0604020202020204" pitchFamily="34" charset="0"/>
                    <a:cs typeface="Helvetica" panose="020B0604020202020204" pitchFamily="34" charset="0"/>
                  </a:rPr>
                  <a:t> triangolazioni </a:t>
                </a:r>
                <a14:m>
                  <m:oMath xmlns:m="http://schemas.openxmlformats.org/officeDocument/2006/math">
                    <m:sSub>
                      <m:sSubPr>
                        <m:ctrlPr>
                          <a:rPr lang="it-IT" sz="1600" i="1" smtClean="0">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𝑇</m:t>
                        </m:r>
                      </m:e>
                      <m:sub>
                        <m:r>
                          <a:rPr lang="it-IT" sz="1600" b="0" i="1" smtClean="0">
                            <a:solidFill>
                              <a:prstClr val="black"/>
                            </a:solidFill>
                            <a:latin typeface="Cambria Math" panose="02040503050406030204" pitchFamily="18" charset="0"/>
                            <a:cs typeface="Helvetica" panose="020B0604020202020204" pitchFamily="34" charset="0"/>
                          </a:rPr>
                          <m:t>𝑖</m:t>
                        </m:r>
                      </m:sub>
                    </m:sSub>
                    <m:r>
                      <a:rPr lang="it-IT" sz="1600" b="0" i="0" smtClean="0">
                        <a:solidFill>
                          <a:prstClr val="black"/>
                        </a:solidFill>
                        <a:latin typeface="Cambria Math" panose="02040503050406030204" pitchFamily="18" charset="0"/>
                        <a:cs typeface="Helvetica" panose="020B0604020202020204" pitchFamily="34" charset="0"/>
                      </a:rPr>
                      <m:t> (</m:t>
                    </m:r>
                    <m:r>
                      <a:rPr lang="it-IT" sz="1600" b="0" i="1" smtClean="0">
                        <a:solidFill>
                          <a:prstClr val="black"/>
                        </a:solidFill>
                        <a:latin typeface="Cambria Math" panose="02040503050406030204" pitchFamily="18" charset="0"/>
                        <a:cs typeface="Helvetica" panose="020B0604020202020204" pitchFamily="34" charset="0"/>
                      </a:rPr>
                      <m:t>𝑖</m:t>
                    </m:r>
                    <m:r>
                      <a:rPr lang="it-IT" sz="1600" b="0" i="1" smtClean="0">
                        <a:solidFill>
                          <a:prstClr val="black"/>
                        </a:solidFill>
                        <a:latin typeface="Cambria Math" panose="02040503050406030204" pitchFamily="18" charset="0"/>
                        <a:cs typeface="Helvetica" panose="020B0604020202020204" pitchFamily="34" charset="0"/>
                      </a:rPr>
                      <m:t>=1,⋯,</m:t>
                    </m:r>
                    <m:r>
                      <a:rPr lang="it-IT" sz="1600" b="0" i="1" smtClean="0">
                        <a:solidFill>
                          <a:prstClr val="black"/>
                        </a:solidFill>
                        <a:latin typeface="Cambria Math" panose="02040503050406030204" pitchFamily="18" charset="0"/>
                        <a:ea typeface="Cambria Math" panose="02040503050406030204" pitchFamily="18" charset="0"/>
                        <a:cs typeface="Helvetica" panose="020B0604020202020204" pitchFamily="34" charset="0"/>
                      </a:rPr>
                      <m:t>𝑘</m:t>
                    </m:r>
                    <m:r>
                      <a:rPr lang="it-IT" sz="1600" b="0" i="1" smtClean="0">
                        <a:solidFill>
                          <a:prstClr val="black"/>
                        </a:solidFill>
                        <a:latin typeface="Cambria Math" panose="02040503050406030204" pitchFamily="18" charset="0"/>
                        <a:ea typeface="Cambria Math" panose="02040503050406030204" pitchFamily="18" charset="0"/>
                        <a:cs typeface="Helvetica" panose="020B0604020202020204" pitchFamily="34" charset="0"/>
                      </a:rPr>
                      <m:t>)</m:t>
                    </m:r>
                  </m:oMath>
                </a14:m>
                <a:r>
                  <a:rPr lang="it-IT" sz="1600" dirty="0">
                    <a:solidFill>
                      <a:prstClr val="black"/>
                    </a:solidFill>
                    <a:latin typeface="Helvetica" panose="020B0604020202020204" pitchFamily="34" charset="0"/>
                    <a:cs typeface="Helvetica" panose="020B0604020202020204" pitchFamily="34" charset="0"/>
                  </a:rPr>
                  <a:t>: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𝑇</m:t>
                        </m:r>
                      </m:e>
                      <m:sub>
                        <m:r>
                          <a:rPr lang="it-IT" sz="1600" i="1">
                            <a:solidFill>
                              <a:prstClr val="black"/>
                            </a:solidFill>
                            <a:latin typeface="Cambria Math" panose="02040503050406030204" pitchFamily="18" charset="0"/>
                            <a:cs typeface="Helvetica" panose="020B0604020202020204" pitchFamily="34" charset="0"/>
                          </a:rPr>
                          <m:t>𝑖</m:t>
                        </m:r>
                      </m:sub>
                    </m:sSub>
                    <m:r>
                      <a:rPr lang="it-IT" sz="1600">
                        <a:solidFill>
                          <a:prstClr val="black"/>
                        </a:solidFill>
                        <a:latin typeface="Cambria Math" panose="02040503050406030204" pitchFamily="18" charset="0"/>
                        <a:cs typeface="Helvetica" panose="020B0604020202020204" pitchFamily="34" charset="0"/>
                      </a:rPr>
                      <m:t> </m:t>
                    </m:r>
                  </m:oMath>
                </a14:m>
                <a:r>
                  <a:rPr lang="it-IT" sz="1600" dirty="0">
                    <a:solidFill>
                      <a:prstClr val="black"/>
                    </a:solidFill>
                    <a:latin typeface="Helvetica" panose="020B0604020202020204" pitchFamily="34" charset="0"/>
                    <a:cs typeface="Helvetica" panose="020B0604020202020204" pitchFamily="34" charset="0"/>
                  </a:rPr>
                  <a:t>è la </a:t>
                </a:r>
                <a:r>
                  <a:rPr lang="it-IT" sz="1600" i="1" dirty="0">
                    <a:solidFill>
                      <a:prstClr val="black"/>
                    </a:solidFill>
                    <a:latin typeface="Helvetica" panose="020B0604020202020204" pitchFamily="34" charset="0"/>
                    <a:cs typeface="Helvetica" panose="020B0604020202020204" pitchFamily="34" charset="0"/>
                  </a:rPr>
                  <a:t>mesh a livello </a:t>
                </a:r>
                <a14:m>
                  <m:oMath xmlns:m="http://schemas.openxmlformats.org/officeDocument/2006/math">
                    <m:r>
                      <a:rPr lang="it-IT" sz="1600" b="0" i="1" smtClean="0">
                        <a:solidFill>
                          <a:prstClr val="black"/>
                        </a:solidFill>
                        <a:latin typeface="Cambria Math" panose="02040503050406030204" pitchFamily="18" charset="0"/>
                        <a:cs typeface="Helvetica" panose="020B0604020202020204" pitchFamily="34" charset="0"/>
                      </a:rPr>
                      <m:t>𝑖</m:t>
                    </m:r>
                    <m:r>
                      <a:rPr lang="it-IT" sz="1600" b="0" i="0" smtClean="0">
                        <a:solidFill>
                          <a:prstClr val="black"/>
                        </a:solidFill>
                        <a:latin typeface="Cambria Math" panose="02040503050406030204" pitchFamily="18" charset="0"/>
                        <a:cs typeface="Helvetica" panose="020B0604020202020204" pitchFamily="34" charset="0"/>
                      </a:rPr>
                      <m:t>.</m:t>
                    </m:r>
                  </m:oMath>
                </a14:m>
                <a:endParaRPr lang="it-IT" sz="1600" dirty="0">
                  <a:solidFill>
                    <a:prstClr val="black"/>
                  </a:solidFill>
                  <a:latin typeface="Helvetica" panose="020B0604020202020204" pitchFamily="34" charset="0"/>
                  <a:cs typeface="Helvetica" panose="020B0604020202020204" pitchFamily="34" charset="0"/>
                </a:endParaRPr>
              </a:p>
              <a:p>
                <a:pPr lvl="0" algn="just">
                  <a:lnSpc>
                    <a:spcPct val="90000"/>
                  </a:lnSpc>
                  <a:spcAft>
                    <a:spcPts val="600"/>
                  </a:spcAft>
                </a:pPr>
                <a:r>
                  <a:rPr lang="it-IT" sz="1600" dirty="0">
                    <a:solidFill>
                      <a:prstClr val="black"/>
                    </a:solidFill>
                    <a:latin typeface="Helvetica" panose="020B0604020202020204" pitchFamily="34" charset="0"/>
                    <a:cs typeface="Helvetica" panose="020B0604020202020204" pitchFamily="34" charset="0"/>
                  </a:rPr>
                  <a:t>Tutte le mesh sono raffinamenti regolari della mesh iniziale </a:t>
                </a:r>
                <a14:m>
                  <m:oMath xmlns:m="http://schemas.openxmlformats.org/officeDocument/2006/math">
                    <m:sSub>
                      <m:sSubPr>
                        <m:ctrlPr>
                          <a:rPr lang="it-IT" sz="1600" i="1" smtClean="0">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𝑇</m:t>
                        </m:r>
                      </m:e>
                      <m:sub>
                        <m:r>
                          <a:rPr lang="it-IT" sz="1600" b="0" i="1" smtClean="0">
                            <a:solidFill>
                              <a:prstClr val="black"/>
                            </a:solidFill>
                            <a:latin typeface="Cambria Math" panose="02040503050406030204" pitchFamily="18" charset="0"/>
                            <a:cs typeface="Helvetica" panose="020B0604020202020204" pitchFamily="34" charset="0"/>
                          </a:rPr>
                          <m:t>1</m:t>
                        </m:r>
                      </m:sub>
                    </m:sSub>
                  </m:oMath>
                </a14:m>
                <a:r>
                  <a:rPr lang="it-IT" sz="1600" dirty="0">
                    <a:solidFill>
                      <a:prstClr val="black"/>
                    </a:solidFill>
                    <a:latin typeface="Helvetica" panose="020B0604020202020204" pitchFamily="34" charset="0"/>
                    <a:cs typeface="Helvetica" panose="020B0604020202020204" pitchFamily="34" charset="0"/>
                  </a:rPr>
                  <a:t>.</a:t>
                </a:r>
              </a:p>
            </p:txBody>
          </p:sp>
        </mc:Choice>
        <mc:Fallback xmlns="">
          <p:sp>
            <p:nvSpPr>
              <p:cNvPr id="3" name="CasellaDiTesto 2">
                <a:extLst>
                  <a:ext uri="{FF2B5EF4-FFF2-40B4-BE49-F238E27FC236}">
                    <a16:creationId xmlns:a16="http://schemas.microsoft.com/office/drawing/2014/main" id="{1C517DAE-70F0-4E73-BC66-97B006866E36}"/>
                  </a:ext>
                </a:extLst>
              </p:cNvPr>
              <p:cNvSpPr txBox="1">
                <a:spLocks noRot="1" noChangeAspect="1" noMove="1" noResize="1" noEditPoints="1" noAdjustHandles="1" noChangeArrowheads="1" noChangeShapeType="1" noTextEdit="1"/>
              </p:cNvSpPr>
              <p:nvPr/>
            </p:nvSpPr>
            <p:spPr>
              <a:xfrm>
                <a:off x="1369610" y="2787588"/>
                <a:ext cx="9456752" cy="1354217"/>
              </a:xfrm>
              <a:prstGeom prst="rect">
                <a:avLst/>
              </a:prstGeom>
              <a:blipFill>
                <a:blip r:embed="rId2"/>
                <a:stretch>
                  <a:fillRect l="-387" t="-3153" r="-322" b="-49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9721F657-312B-4BA5-B168-5684365F825A}"/>
                  </a:ext>
                </a:extLst>
              </p:cNvPr>
              <p:cNvSpPr txBox="1"/>
              <p:nvPr/>
            </p:nvSpPr>
            <p:spPr>
              <a:xfrm>
                <a:off x="1367624" y="4438957"/>
                <a:ext cx="1677417" cy="338554"/>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Data la mesh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𝑇</m:t>
                        </m:r>
                      </m:e>
                      <m:sub>
                        <m:r>
                          <a:rPr lang="it-IT" sz="1600" i="1">
                            <a:solidFill>
                              <a:prstClr val="black"/>
                            </a:solidFill>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a:t>
                </a:r>
              </a:p>
            </p:txBody>
          </p:sp>
        </mc:Choice>
        <mc:Fallback xmlns="">
          <p:sp>
            <p:nvSpPr>
              <p:cNvPr id="5" name="CasellaDiTesto 4">
                <a:extLst>
                  <a:ext uri="{FF2B5EF4-FFF2-40B4-BE49-F238E27FC236}">
                    <a16:creationId xmlns:a16="http://schemas.microsoft.com/office/drawing/2014/main" id="{9721F657-312B-4BA5-B168-5684365F825A}"/>
                  </a:ext>
                </a:extLst>
              </p:cNvPr>
              <p:cNvSpPr txBox="1">
                <a:spLocks noRot="1" noChangeAspect="1" noMove="1" noResize="1" noEditPoints="1" noAdjustHandles="1" noChangeArrowheads="1" noChangeShapeType="1" noTextEdit="1"/>
              </p:cNvSpPr>
              <p:nvPr/>
            </p:nvSpPr>
            <p:spPr>
              <a:xfrm>
                <a:off x="1367624" y="4438957"/>
                <a:ext cx="1677417" cy="338554"/>
              </a:xfrm>
              <a:prstGeom prst="rect">
                <a:avLst/>
              </a:prstGeom>
              <a:blipFill>
                <a:blip r:embed="rId3"/>
                <a:stretch>
                  <a:fillRect l="-1812" t="-5357" b="-21429"/>
                </a:stretch>
              </a:blipFill>
            </p:spPr>
            <p:txBody>
              <a:bodyPr/>
              <a:lstStyle/>
              <a:p>
                <a:r>
                  <a:rPr lang="it-IT">
                    <a:noFill/>
                  </a:rPr>
                  <a:t> </a:t>
                </a:r>
              </a:p>
            </p:txBody>
          </p:sp>
        </mc:Fallback>
      </mc:AlternateContent>
      <p:sp>
        <p:nvSpPr>
          <p:cNvPr id="6" name="Freccia a destra 5">
            <a:extLst>
              <a:ext uri="{FF2B5EF4-FFF2-40B4-BE49-F238E27FC236}">
                <a16:creationId xmlns:a16="http://schemas.microsoft.com/office/drawing/2014/main" id="{F8E3CA04-0959-43D9-8F92-37D7AE4F83F1}"/>
              </a:ext>
            </a:extLst>
          </p:cNvPr>
          <p:cNvSpPr/>
          <p:nvPr/>
        </p:nvSpPr>
        <p:spPr>
          <a:xfrm>
            <a:off x="3045041" y="4527672"/>
            <a:ext cx="1509204" cy="161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6F00790-C12F-40DC-9E0D-FA4168FE1DA3}"/>
                  </a:ext>
                </a:extLst>
              </p:cNvPr>
              <p:cNvSpPr txBox="1"/>
              <p:nvPr/>
            </p:nvSpPr>
            <p:spPr>
              <a:xfrm>
                <a:off x="4791337" y="4423567"/>
                <a:ext cx="6048190"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Ogni triangolo di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𝑇</m:t>
                        </m:r>
                      </m:e>
                      <m:sub>
                        <m:r>
                          <a:rPr lang="it-IT" sz="1600" b="0" i="1" smtClean="0">
                            <a:solidFill>
                              <a:prstClr val="black"/>
                            </a:solidFill>
                            <a:latin typeface="Cambria Math" panose="02040503050406030204" pitchFamily="18" charset="0"/>
                            <a:cs typeface="Helvetica" panose="020B0604020202020204" pitchFamily="34" charset="0"/>
                          </a:rPr>
                          <m:t>𝑖</m:t>
                        </m:r>
                        <m:r>
                          <a:rPr lang="it-IT" sz="1600" b="0" i="1" smtClean="0">
                            <a:solidFill>
                              <a:prstClr val="black"/>
                            </a:solidFill>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si ottiene unendo i punti medi dei lati di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𝑇</m:t>
                        </m:r>
                      </m:e>
                      <m:sub>
                        <m:r>
                          <a:rPr lang="it-IT" sz="1600" b="0" i="1" smtClean="0">
                            <a:solidFill>
                              <a:prstClr val="black"/>
                            </a:solidFill>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a:t>
                </a:r>
              </a:p>
            </p:txBody>
          </p:sp>
        </mc:Choice>
        <mc:Fallback xmlns="">
          <p:sp>
            <p:nvSpPr>
              <p:cNvPr id="7" name="CasellaDiTesto 6">
                <a:extLst>
                  <a:ext uri="{FF2B5EF4-FFF2-40B4-BE49-F238E27FC236}">
                    <a16:creationId xmlns:a16="http://schemas.microsoft.com/office/drawing/2014/main" id="{B6F00790-C12F-40DC-9E0D-FA4168FE1DA3}"/>
                  </a:ext>
                </a:extLst>
              </p:cNvPr>
              <p:cNvSpPr txBox="1">
                <a:spLocks noRot="1" noChangeAspect="1" noMove="1" noResize="1" noEditPoints="1" noAdjustHandles="1" noChangeArrowheads="1" noChangeShapeType="1" noTextEdit="1"/>
              </p:cNvSpPr>
              <p:nvPr/>
            </p:nvSpPr>
            <p:spPr>
              <a:xfrm>
                <a:off x="4791337" y="4423567"/>
                <a:ext cx="6048190" cy="338554"/>
              </a:xfrm>
              <a:prstGeom prst="rect">
                <a:avLst/>
              </a:prstGeom>
              <a:blipFill>
                <a:blip r:embed="rId4"/>
                <a:stretch>
                  <a:fillRect l="-605" t="-5455" b="-2363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B26CCEEF-18E0-48A9-A9AB-967B28AD24A4}"/>
                  </a:ext>
                </a:extLst>
              </p:cNvPr>
              <p:cNvSpPr txBox="1"/>
              <p:nvPr/>
            </p:nvSpPr>
            <p:spPr>
              <a:xfrm>
                <a:off x="1367624" y="4976788"/>
                <a:ext cx="9456752" cy="355995"/>
              </a:xfrm>
              <a:prstGeom prst="rect">
                <a:avLst/>
              </a:prstGeom>
              <a:noFill/>
            </p:spPr>
            <p:txBody>
              <a:bodyPr wrap="square" rtlCol="0">
                <a:spAutoFit/>
              </a:bodyPr>
              <a:lstStyle/>
              <a:p>
                <a:r>
                  <a:rPr lang="it-IT" sz="1600" b="1" i="1" dirty="0">
                    <a:latin typeface="Helvetica" panose="020B0604020202020204" pitchFamily="34" charset="0"/>
                    <a:cs typeface="Helvetica" panose="020B0604020202020204" pitchFamily="34" charset="0"/>
                  </a:rPr>
                  <a:t>Diametro: </a:t>
                </a:r>
                <a:r>
                  <a:rPr lang="it-IT" sz="1600" dirty="0">
                    <a:latin typeface="Helvetica" panose="020B0604020202020204" pitchFamily="34" charset="0"/>
                    <a:cs typeface="Helvetica" panose="020B0604020202020204" pitchFamily="34" charset="0"/>
                  </a:rPr>
                  <a:t>è la massima distanza fra due punti di un insieme </a:t>
                </a:r>
                <a:r>
                  <a:rPr lang="it-IT" sz="1600" dirty="0">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600" b="0" i="1" smtClean="0">
                        <a:latin typeface="Cambria Math" panose="02040503050406030204" pitchFamily="18" charset="0"/>
                        <a:cs typeface="Helvetica" panose="020B0604020202020204" pitchFamily="34" charset="0"/>
                        <a:sym typeface="Wingdings" panose="05000000000000000000" pitchFamily="2" charset="2"/>
                      </a:rPr>
                      <m:t>𝑑𝑖𝑎𝑚</m:t>
                    </m:r>
                    <m:d>
                      <m:dPr>
                        <m:ctrlPr>
                          <a:rPr lang="it-IT" sz="1600" b="0" i="1" smtClean="0">
                            <a:latin typeface="Cambria Math" panose="02040503050406030204" pitchFamily="18" charset="0"/>
                            <a:cs typeface="Helvetica" panose="020B0604020202020204" pitchFamily="34" charset="0"/>
                            <a:sym typeface="Wingdings" panose="05000000000000000000" pitchFamily="2" charset="2"/>
                          </a:rPr>
                        </m:ctrlPr>
                      </m:dPr>
                      <m:e>
                        <m:r>
                          <a:rPr lang="it-IT" sz="1600" b="0" i="1" smtClean="0">
                            <a:latin typeface="Cambria Math" panose="02040503050406030204" pitchFamily="18" charset="0"/>
                            <a:cs typeface="Helvetica" panose="020B0604020202020204" pitchFamily="34" charset="0"/>
                            <a:sym typeface="Wingdings" panose="05000000000000000000" pitchFamily="2" charset="2"/>
                          </a:rPr>
                          <m:t>𝐷</m:t>
                        </m:r>
                      </m:e>
                    </m:d>
                    <m:r>
                      <a:rPr lang="it-IT" sz="1600" b="0" i="1" smtClean="0">
                        <a:latin typeface="Cambria Math" panose="02040503050406030204" pitchFamily="18" charset="0"/>
                        <a:cs typeface="Helvetica" panose="020B0604020202020204" pitchFamily="34" charset="0"/>
                        <a:sym typeface="Wingdings" panose="05000000000000000000" pitchFamily="2" charset="2"/>
                      </a:rPr>
                      <m:t>=</m:t>
                    </m:r>
                    <m:sSub>
                      <m:sSubPr>
                        <m:ctrlPr>
                          <a:rPr lang="it-IT" sz="1600" b="0" i="1" smtClean="0">
                            <a:latin typeface="Cambria Math" panose="02040503050406030204" pitchFamily="18" charset="0"/>
                            <a:cs typeface="Helvetica" panose="020B0604020202020204" pitchFamily="34" charset="0"/>
                            <a:sym typeface="Wingdings" panose="05000000000000000000" pitchFamily="2" charset="2"/>
                          </a:rPr>
                        </m:ctrlPr>
                      </m:sSubPr>
                      <m:e>
                        <m:r>
                          <a:rPr lang="it-IT" sz="1600" b="0" i="1" smtClean="0">
                            <a:latin typeface="Cambria Math" panose="02040503050406030204" pitchFamily="18" charset="0"/>
                            <a:cs typeface="Helvetica" panose="020B0604020202020204" pitchFamily="34" charset="0"/>
                            <a:sym typeface="Wingdings" panose="05000000000000000000" pitchFamily="2" charset="2"/>
                          </a:rPr>
                          <m:t>𝑠𝑢𝑝</m:t>
                        </m:r>
                      </m:e>
                      <m:sub>
                        <m:r>
                          <a:rPr lang="it-IT" sz="1600" b="0" i="1" smtClean="0">
                            <a:latin typeface="Cambria Math" panose="02040503050406030204" pitchFamily="18" charset="0"/>
                            <a:cs typeface="Helvetica" panose="020B0604020202020204" pitchFamily="34" charset="0"/>
                            <a:sym typeface="Wingdings" panose="05000000000000000000" pitchFamily="2" charset="2"/>
                          </a:rPr>
                          <m:t> </m:t>
                        </m:r>
                        <m:r>
                          <a:rPr lang="it-IT" sz="1600" b="0" i="1" smtClean="0">
                            <a:latin typeface="Cambria Math" panose="02040503050406030204" pitchFamily="18" charset="0"/>
                            <a:cs typeface="Helvetica" panose="020B0604020202020204" pitchFamily="34" charset="0"/>
                            <a:sym typeface="Wingdings" panose="05000000000000000000" pitchFamily="2" charset="2"/>
                          </a:rPr>
                          <m:t>𝑃</m:t>
                        </m:r>
                        <m:r>
                          <a:rPr lang="it-IT" sz="1600" b="0" i="1" smtClean="0">
                            <a:latin typeface="Cambria Math" panose="02040503050406030204" pitchFamily="18" charset="0"/>
                            <a:cs typeface="Helvetica" panose="020B0604020202020204" pitchFamily="34" charset="0"/>
                            <a:sym typeface="Wingdings" panose="05000000000000000000" pitchFamily="2" charset="2"/>
                          </a:rPr>
                          <m:t>,</m:t>
                        </m:r>
                        <m:r>
                          <a:rPr lang="it-IT" sz="1600" b="0" i="1" smtClean="0">
                            <a:latin typeface="Cambria Math" panose="02040503050406030204" pitchFamily="18" charset="0"/>
                            <a:cs typeface="Helvetica" panose="020B0604020202020204" pitchFamily="34" charset="0"/>
                            <a:sym typeface="Wingdings" panose="05000000000000000000" pitchFamily="2" charset="2"/>
                          </a:rPr>
                          <m:t>𝑄</m:t>
                        </m:r>
                        <m:r>
                          <a:rPr lang="it-IT" sz="1600" b="0" i="1" smtClean="0">
                            <a:latin typeface="Cambria Math" panose="02040503050406030204" pitchFamily="18" charset="0"/>
                            <a:cs typeface="Helvetica" panose="020B0604020202020204" pitchFamily="34" charset="0"/>
                            <a:sym typeface="Wingdings" panose="05000000000000000000" pitchFamily="2" charset="2"/>
                          </a:rPr>
                          <m:t> ∈ </m:t>
                        </m:r>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𝐷</m:t>
                        </m:r>
                      </m:sub>
                    </m:sSub>
                    <m:r>
                      <a:rPr lang="it-IT" sz="1600" b="0" i="1" smtClean="0">
                        <a:latin typeface="Cambria Math" panose="02040503050406030204" pitchFamily="18" charset="0"/>
                        <a:cs typeface="Helvetica" panose="020B0604020202020204" pitchFamily="34" charset="0"/>
                        <a:sym typeface="Wingdings" panose="05000000000000000000" pitchFamily="2" charset="2"/>
                      </a:rPr>
                      <m:t> </m:t>
                    </m:r>
                    <m:r>
                      <a:rPr lang="it-IT" sz="1600" b="0" i="1" smtClean="0">
                        <a:latin typeface="Cambria Math" panose="02040503050406030204" pitchFamily="18" charset="0"/>
                        <a:cs typeface="Helvetica" panose="020B0604020202020204" pitchFamily="34" charset="0"/>
                        <a:sym typeface="Wingdings" panose="05000000000000000000" pitchFamily="2" charset="2"/>
                      </a:rPr>
                      <m:t>𝑑𝑖𝑠𝑡</m:t>
                    </m:r>
                    <m:r>
                      <a:rPr lang="it-IT" sz="1600" b="0" i="1" smtClean="0">
                        <a:latin typeface="Cambria Math" panose="02040503050406030204" pitchFamily="18" charset="0"/>
                        <a:cs typeface="Helvetica" panose="020B0604020202020204" pitchFamily="34" charset="0"/>
                        <a:sym typeface="Wingdings" panose="05000000000000000000" pitchFamily="2" charset="2"/>
                      </a:rPr>
                      <m:t>(</m:t>
                    </m:r>
                    <m:r>
                      <a:rPr lang="it-IT" sz="1600" b="0" i="1" smtClean="0">
                        <a:latin typeface="Cambria Math" panose="02040503050406030204" pitchFamily="18" charset="0"/>
                        <a:cs typeface="Helvetica" panose="020B0604020202020204" pitchFamily="34" charset="0"/>
                        <a:sym typeface="Wingdings" panose="05000000000000000000" pitchFamily="2" charset="2"/>
                      </a:rPr>
                      <m:t>𝑃</m:t>
                    </m:r>
                    <m:r>
                      <a:rPr lang="it-IT" sz="1600" b="0" i="1" smtClean="0">
                        <a:latin typeface="Cambria Math" panose="02040503050406030204" pitchFamily="18" charset="0"/>
                        <a:cs typeface="Helvetica" panose="020B0604020202020204" pitchFamily="34" charset="0"/>
                        <a:sym typeface="Wingdings" panose="05000000000000000000" pitchFamily="2" charset="2"/>
                      </a:rPr>
                      <m:t>, </m:t>
                    </m:r>
                    <m:r>
                      <a:rPr lang="it-IT" sz="1600" b="0" i="1" smtClean="0">
                        <a:latin typeface="Cambria Math" panose="02040503050406030204" pitchFamily="18" charset="0"/>
                        <a:cs typeface="Helvetica" panose="020B0604020202020204" pitchFamily="34" charset="0"/>
                        <a:sym typeface="Wingdings" panose="05000000000000000000" pitchFamily="2" charset="2"/>
                      </a:rPr>
                      <m:t>𝑄</m:t>
                    </m:r>
                    <m:r>
                      <a:rPr lang="it-IT" sz="1600" b="0" i="1" smtClean="0">
                        <a:latin typeface="Cambria Math" panose="02040503050406030204" pitchFamily="18" charset="0"/>
                        <a:cs typeface="Helvetica" panose="020B0604020202020204" pitchFamily="34" charset="0"/>
                        <a:sym typeface="Wingdings" panose="05000000000000000000" pitchFamily="2" charset="2"/>
                      </a:rPr>
                      <m:t>)</m:t>
                    </m:r>
                  </m:oMath>
                </a14:m>
                <a:endParaRPr lang="it-IT" sz="1600" b="1" i="1" dirty="0">
                  <a:latin typeface="Helvetica" panose="020B0604020202020204" pitchFamily="34" charset="0"/>
                  <a:cs typeface="Helvetica" panose="020B0604020202020204" pitchFamily="34" charset="0"/>
                </a:endParaRPr>
              </a:p>
            </p:txBody>
          </p:sp>
        </mc:Choice>
        <mc:Fallback xmlns="">
          <p:sp>
            <p:nvSpPr>
              <p:cNvPr id="8" name="CasellaDiTesto 7">
                <a:extLst>
                  <a:ext uri="{FF2B5EF4-FFF2-40B4-BE49-F238E27FC236}">
                    <a16:creationId xmlns:a16="http://schemas.microsoft.com/office/drawing/2014/main" id="{B26CCEEF-18E0-48A9-A9AB-967B28AD24A4}"/>
                  </a:ext>
                </a:extLst>
              </p:cNvPr>
              <p:cNvSpPr txBox="1">
                <a:spLocks noRot="1" noChangeAspect="1" noMove="1" noResize="1" noEditPoints="1" noAdjustHandles="1" noChangeArrowheads="1" noChangeShapeType="1" noTextEdit="1"/>
              </p:cNvSpPr>
              <p:nvPr/>
            </p:nvSpPr>
            <p:spPr>
              <a:xfrm>
                <a:off x="1367624" y="4976788"/>
                <a:ext cx="9456752" cy="355995"/>
              </a:xfrm>
              <a:prstGeom prst="rect">
                <a:avLst/>
              </a:prstGeom>
              <a:blipFill>
                <a:blip r:embed="rId5"/>
                <a:stretch>
                  <a:fillRect l="-322" t="-5085" b="-1525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C877717E-E103-487B-ADAF-6F60CCD71B9D}"/>
                  </a:ext>
                </a:extLst>
              </p:cNvPr>
              <p:cNvSpPr txBox="1"/>
              <p:nvPr/>
            </p:nvSpPr>
            <p:spPr>
              <a:xfrm>
                <a:off x="1362478" y="5376851"/>
                <a:ext cx="9456752" cy="1341778"/>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Se la mesh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𝑇</m:t>
                        </m:r>
                      </m:e>
                      <m:sub>
                        <m:r>
                          <a:rPr lang="it-IT" sz="1600" i="1">
                            <a:solidFill>
                              <a:prstClr val="black"/>
                            </a:solidFill>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ha diametro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𝑑𝑖𝑎𝑚</m:t>
                        </m:r>
                      </m:e>
                      <m:sub>
                        <m:r>
                          <a:rPr lang="it-IT" sz="1600" i="1">
                            <a:solidFill>
                              <a:prstClr val="black"/>
                            </a:solidFill>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𝑝</m:t>
                        </m:r>
                      </m:e>
                      <m:sub>
                        <m:r>
                          <a:rPr lang="it-IT" sz="1600" i="1">
                            <a:solidFill>
                              <a:prstClr val="black"/>
                            </a:solidFill>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nodi e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𝑡</m:t>
                        </m:r>
                      </m:e>
                      <m:sub>
                        <m:r>
                          <a:rPr lang="it-IT" sz="1600" i="1">
                            <a:solidFill>
                              <a:prstClr val="black"/>
                            </a:solidFill>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elementi, la mesh</a:t>
                </a:r>
                <a:r>
                  <a:rPr lang="it-IT" sz="1600" dirty="0">
                    <a:solidFill>
                      <a:prstClr val="black"/>
                    </a:solidFill>
                    <a:cs typeface="Helvetica" panose="020B0604020202020204" pitchFamily="34" charset="0"/>
                  </a:rPr>
                  <a:t>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𝑇</m:t>
                        </m:r>
                      </m:e>
                      <m:sub>
                        <m:r>
                          <a:rPr lang="it-IT" sz="1600" i="1">
                            <a:solidFill>
                              <a:prstClr val="black"/>
                            </a:solidFill>
                            <a:latin typeface="Cambria Math" panose="02040503050406030204" pitchFamily="18" charset="0"/>
                            <a:cs typeface="Helvetica" panose="020B0604020202020204" pitchFamily="34" charset="0"/>
                          </a:rPr>
                          <m:t>𝑖</m:t>
                        </m:r>
                        <m:r>
                          <a:rPr lang="it-IT" sz="1600" b="0" i="1" smtClean="0">
                            <a:solidFill>
                              <a:prstClr val="black"/>
                            </a:solidFill>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avrà diametro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𝑑𝑖𝑎𝑚</m:t>
                        </m:r>
                      </m:e>
                      <m:sub>
                        <m:r>
                          <a:rPr lang="it-IT" sz="1600" i="1">
                            <a:solidFill>
                              <a:prstClr val="black"/>
                            </a:solidFill>
                            <a:latin typeface="Cambria Math" panose="02040503050406030204" pitchFamily="18" charset="0"/>
                            <a:cs typeface="Helvetica" panose="020B0604020202020204" pitchFamily="34" charset="0"/>
                          </a:rPr>
                          <m:t>𝑖</m:t>
                        </m:r>
                        <m:r>
                          <a:rPr lang="it-IT" sz="1600" b="0" i="1" smtClean="0">
                            <a:solidFill>
                              <a:prstClr val="black"/>
                            </a:solidFill>
                            <a:latin typeface="Cambria Math" panose="02040503050406030204" pitchFamily="18" charset="0"/>
                            <a:cs typeface="Helvetica" panose="020B0604020202020204" pitchFamily="34" charset="0"/>
                          </a:rPr>
                          <m:t>+1</m:t>
                        </m:r>
                      </m:sub>
                    </m:sSub>
                    <m:r>
                      <a:rPr lang="it-IT" sz="1600" b="0" i="1" smtClean="0">
                        <a:solidFill>
                          <a:prstClr val="black"/>
                        </a:solidFill>
                        <a:latin typeface="Cambria Math" panose="02040503050406030204" pitchFamily="18" charset="0"/>
                        <a:cs typeface="Helvetica" panose="020B0604020202020204" pitchFamily="34" charset="0"/>
                      </a:rPr>
                      <m:t>=</m:t>
                    </m:r>
                    <m:f>
                      <m:fPr>
                        <m:ctrlPr>
                          <a:rPr lang="it-IT" sz="1600" i="1" smtClean="0">
                            <a:solidFill>
                              <a:prstClr val="black"/>
                            </a:solidFill>
                            <a:latin typeface="Cambria Math" panose="02040503050406030204" pitchFamily="18" charset="0"/>
                            <a:cs typeface="Helvetica" panose="020B0604020202020204" pitchFamily="34" charset="0"/>
                          </a:rPr>
                        </m:ctrlPr>
                      </m:fPr>
                      <m:num>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𝑑𝑖𝑎𝑚</m:t>
                            </m:r>
                          </m:e>
                          <m:sub>
                            <m:r>
                              <a:rPr lang="it-IT" sz="1600" i="1">
                                <a:solidFill>
                                  <a:prstClr val="black"/>
                                </a:solidFill>
                                <a:latin typeface="Cambria Math" panose="02040503050406030204" pitchFamily="18" charset="0"/>
                                <a:cs typeface="Helvetica" panose="020B0604020202020204" pitchFamily="34" charset="0"/>
                              </a:rPr>
                              <m:t>𝑖</m:t>
                            </m:r>
                          </m:sub>
                        </m:sSub>
                      </m:num>
                      <m:den>
                        <m:r>
                          <a:rPr lang="it-IT" sz="1600" b="0" i="1" smtClean="0">
                            <a:solidFill>
                              <a:prstClr val="black"/>
                            </a:solidFill>
                            <a:latin typeface="Cambria Math" panose="02040503050406030204" pitchFamily="18" charset="0"/>
                            <a:cs typeface="Helvetica" panose="020B0604020202020204" pitchFamily="34" charset="0"/>
                          </a:rPr>
                          <m:t>2</m:t>
                        </m:r>
                      </m:den>
                    </m:f>
                  </m:oMath>
                </a14:m>
                <a:r>
                  <a:rPr lang="it-IT" sz="1600" dirty="0">
                    <a:latin typeface="Helvetica" panose="020B0604020202020204" pitchFamily="34" charset="0"/>
                    <a:cs typeface="Helvetica" panose="020B0604020202020204" pitchFamily="34" charset="0"/>
                  </a:rPr>
                  <a:t>  e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𝑡</m:t>
                        </m:r>
                      </m:e>
                      <m:sub>
                        <m:r>
                          <a:rPr lang="it-IT" sz="1600" i="1">
                            <a:solidFill>
                              <a:prstClr val="black"/>
                            </a:solidFill>
                            <a:latin typeface="Cambria Math" panose="02040503050406030204" pitchFamily="18" charset="0"/>
                            <a:cs typeface="Helvetica" panose="020B0604020202020204" pitchFamily="34" charset="0"/>
                          </a:rPr>
                          <m:t>𝑖</m:t>
                        </m:r>
                        <m:r>
                          <a:rPr lang="it-IT" sz="1600" b="0" i="1" smtClean="0">
                            <a:solidFill>
                              <a:prstClr val="black"/>
                            </a:solidFill>
                            <a:latin typeface="Cambria Math" panose="02040503050406030204" pitchFamily="18" charset="0"/>
                            <a:cs typeface="Helvetica" panose="020B0604020202020204" pitchFamily="34" charset="0"/>
                          </a:rPr>
                          <m:t>+1</m:t>
                        </m:r>
                      </m:sub>
                    </m:sSub>
                    <m:r>
                      <a:rPr lang="it-IT" sz="1600" b="0" i="1" smtClean="0">
                        <a:solidFill>
                          <a:prstClr val="black"/>
                        </a:solidFill>
                        <a:latin typeface="Cambria Math" panose="02040503050406030204" pitchFamily="18" charset="0"/>
                        <a:cs typeface="Helvetica" panose="020B0604020202020204" pitchFamily="34" charset="0"/>
                      </a:rPr>
                      <m:t>=</m:t>
                    </m:r>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4</m:t>
                        </m:r>
                        <m:r>
                          <a:rPr lang="it-IT" sz="1600" b="0" i="1" smtClean="0">
                            <a:solidFill>
                              <a:prstClr val="black"/>
                            </a:solidFill>
                            <a:latin typeface="Cambria Math" panose="02040503050406030204" pitchFamily="18" charset="0"/>
                            <a:cs typeface="Helvetica" panose="020B0604020202020204" pitchFamily="34" charset="0"/>
                          </a:rPr>
                          <m:t>𝑡</m:t>
                        </m:r>
                      </m:e>
                      <m:sub>
                        <m:r>
                          <a:rPr lang="it-IT" sz="1600" i="1">
                            <a:solidFill>
                              <a:prstClr val="black"/>
                            </a:solidFill>
                            <a:latin typeface="Cambria Math" panose="02040503050406030204" pitchFamily="18" charset="0"/>
                            <a:cs typeface="Helvetica" panose="020B0604020202020204" pitchFamily="34" charset="0"/>
                          </a:rPr>
                          <m:t>𝑖</m:t>
                        </m:r>
                      </m:sub>
                    </m:sSub>
                    <m:r>
                      <a:rPr lang="it-IT" sz="1600" b="0" i="1" smtClean="0">
                        <a:solidFill>
                          <a:prstClr val="black"/>
                        </a:solidFill>
                        <a:latin typeface="Cambria Math" panose="02040503050406030204" pitchFamily="18" charset="0"/>
                        <a:cs typeface="Helvetica" panose="020B0604020202020204" pitchFamily="34" charset="0"/>
                      </a:rPr>
                      <m:t> </m:t>
                    </m:r>
                  </m:oMath>
                </a14:m>
                <a:r>
                  <a:rPr lang="it-IT" sz="1600" dirty="0">
                    <a:latin typeface="Helvetica" panose="020B0604020202020204" pitchFamily="34" charset="0"/>
                    <a:cs typeface="Helvetica" panose="020B0604020202020204" pitchFamily="34" charset="0"/>
                  </a:rPr>
                  <a:t>elementi.</a:t>
                </a:r>
              </a:p>
              <a:p>
                <a:endParaRPr lang="it-IT" sz="1000" i="1" dirty="0">
                  <a:latin typeface="Helvetica" panose="020B0604020202020204" pitchFamily="34" charset="0"/>
                  <a:cs typeface="Helvetica" panose="020B0604020202020204" pitchFamily="34" charset="0"/>
                </a:endParaRPr>
              </a:p>
              <a:p>
                <a:r>
                  <a:rPr lang="it-IT" sz="1500" i="1" dirty="0">
                    <a:latin typeface="Helvetica" panose="020B0604020202020204" pitchFamily="34" charset="0"/>
                    <a:cs typeface="Helvetica" panose="020B0604020202020204" pitchFamily="34" charset="0"/>
                  </a:rPr>
                  <a:t>I triangoli di ogni mesh raffinata sono simili (hanno ordinatamente gli angoli uguali e i lati in proporzione) a quelli della mesh di partenza.</a:t>
                </a:r>
              </a:p>
            </p:txBody>
          </p:sp>
        </mc:Choice>
        <mc:Fallback xmlns="">
          <p:sp>
            <p:nvSpPr>
              <p:cNvPr id="12" name="CasellaDiTesto 11">
                <a:extLst>
                  <a:ext uri="{FF2B5EF4-FFF2-40B4-BE49-F238E27FC236}">
                    <a16:creationId xmlns:a16="http://schemas.microsoft.com/office/drawing/2014/main" id="{C877717E-E103-487B-ADAF-6F60CCD71B9D}"/>
                  </a:ext>
                </a:extLst>
              </p:cNvPr>
              <p:cNvSpPr txBox="1">
                <a:spLocks noRot="1" noChangeAspect="1" noMove="1" noResize="1" noEditPoints="1" noAdjustHandles="1" noChangeArrowheads="1" noChangeShapeType="1" noTextEdit="1"/>
              </p:cNvSpPr>
              <p:nvPr/>
            </p:nvSpPr>
            <p:spPr>
              <a:xfrm>
                <a:off x="1362478" y="5376851"/>
                <a:ext cx="9456752" cy="1341778"/>
              </a:xfrm>
              <a:prstGeom prst="rect">
                <a:avLst/>
              </a:prstGeom>
              <a:blipFill>
                <a:blip r:embed="rId6"/>
                <a:stretch>
                  <a:fillRect l="-387" b="-2273"/>
                </a:stretch>
              </a:blipFill>
            </p:spPr>
            <p:txBody>
              <a:bodyPr/>
              <a:lstStyle/>
              <a:p>
                <a:r>
                  <a:rPr lang="it-IT">
                    <a:noFill/>
                  </a:rPr>
                  <a:t> </a:t>
                </a:r>
              </a:p>
            </p:txBody>
          </p:sp>
        </mc:Fallback>
      </mc:AlternateContent>
    </p:spTree>
    <p:extLst>
      <p:ext uri="{BB962C8B-B14F-4D97-AF65-F5344CB8AC3E}">
        <p14:creationId xmlns:p14="http://schemas.microsoft.com/office/powerpoint/2010/main" val="22658847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edificio, barca, acqua&#10;&#10;Descrizione generata automaticamente">
            <a:extLst>
              <a:ext uri="{FF2B5EF4-FFF2-40B4-BE49-F238E27FC236}">
                <a16:creationId xmlns:a16="http://schemas.microsoft.com/office/drawing/2014/main" id="{9180BEF9-14E7-40AE-AFFF-97198053D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4" y="201162"/>
            <a:ext cx="3206924" cy="2929632"/>
          </a:xfrm>
          <a:prstGeom prst="rect">
            <a:avLst/>
          </a:prstGeom>
        </p:spPr>
      </p:pic>
      <p:sp>
        <p:nvSpPr>
          <p:cNvPr id="6" name="CasellaDiTesto 5">
            <a:extLst>
              <a:ext uri="{FF2B5EF4-FFF2-40B4-BE49-F238E27FC236}">
                <a16:creationId xmlns:a16="http://schemas.microsoft.com/office/drawing/2014/main" id="{B6F86E74-3CA9-4063-B675-431686CDB71D}"/>
              </a:ext>
            </a:extLst>
          </p:cNvPr>
          <p:cNvSpPr txBox="1"/>
          <p:nvPr/>
        </p:nvSpPr>
        <p:spPr>
          <a:xfrm>
            <a:off x="1013534" y="3130794"/>
            <a:ext cx="3206924" cy="261610"/>
          </a:xfrm>
          <a:prstGeom prst="rect">
            <a:avLst/>
          </a:prstGeom>
          <a:solidFill>
            <a:schemeClr val="bg1"/>
          </a:solidFill>
        </p:spPr>
        <p:txBody>
          <a:bodyPr wrap="square" rtlCol="0">
            <a:spAutoFit/>
          </a:bodyPr>
          <a:lstStyle/>
          <a:p>
            <a:pPr algn="ctr"/>
            <a:r>
              <a:rPr lang="it-IT" sz="1100" i="1" dirty="0">
                <a:latin typeface="Helvetica" panose="020B0604020202020204" pitchFamily="34" charset="0"/>
                <a:cs typeface="Helvetica" panose="020B0604020202020204" pitchFamily="34" charset="0"/>
              </a:rPr>
              <a:t>Mesh triangolare con due raffinamenti regolari</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8372756D-F5DC-43CE-81D6-F952A81453A9}"/>
                  </a:ext>
                </a:extLst>
              </p:cNvPr>
              <p:cNvSpPr txBox="1"/>
              <p:nvPr/>
            </p:nvSpPr>
            <p:spPr>
              <a:xfrm>
                <a:off x="4660777" y="201162"/>
                <a:ext cx="6517689" cy="4116383"/>
              </a:xfrm>
              <a:prstGeom prst="rect">
                <a:avLst/>
              </a:prstGeom>
              <a:noFill/>
            </p:spPr>
            <p:txBody>
              <a:bodyPr wrap="square" rtlCol="0">
                <a:spAutoFit/>
              </a:bodyPr>
              <a:lstStyle/>
              <a:p>
                <a:pPr algn="just"/>
                <a:r>
                  <a:rPr lang="it-IT" sz="1500" dirty="0">
                    <a:latin typeface="Helvetica" panose="020B0604020202020204" pitchFamily="34" charset="0"/>
                    <a:cs typeface="Helvetica" panose="020B0604020202020204" pitchFamily="34" charset="0"/>
                  </a:rPr>
                  <a:t>Una famiglia di mesh triangolari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𝑇</m:t>
                        </m:r>
                      </m:e>
                      <m:sub>
                        <m:r>
                          <a:rPr lang="it-IT" sz="1500" b="0" i="1" smtClean="0">
                            <a:latin typeface="Cambria Math" panose="02040503050406030204" pitchFamily="18" charset="0"/>
                            <a:cs typeface="Helvetica" panose="020B0604020202020204" pitchFamily="34" charset="0"/>
                          </a:rPr>
                          <m:t>𝑘</m:t>
                        </m:r>
                      </m:sub>
                    </m:sSub>
                  </m:oMath>
                </a14:m>
                <a:r>
                  <a:rPr lang="it-IT" sz="1500" dirty="0">
                    <a:latin typeface="Helvetica" panose="020B0604020202020204" pitchFamily="34" charset="0"/>
                    <a:cs typeface="Helvetica" panose="020B0604020202020204" pitchFamily="34" charset="0"/>
                  </a:rPr>
                  <a:t> sul dominio </a:t>
                </a:r>
                <a:r>
                  <a:rPr lang="el-GR" sz="1500" i="1" dirty="0">
                    <a:latin typeface="Helvetica" panose="020B0604020202020204" pitchFamily="34" charset="0"/>
                    <a:cs typeface="Helvetica" panose="020B0604020202020204" pitchFamily="34" charset="0"/>
                  </a:rPr>
                  <a:t>Ω</a:t>
                </a:r>
                <a:r>
                  <a:rPr lang="it-IT" sz="1500" i="1" dirty="0">
                    <a:latin typeface="Helvetica" panose="020B0604020202020204" pitchFamily="34" charset="0"/>
                    <a:cs typeface="Helvetica" panose="020B0604020202020204" pitchFamily="34" charset="0"/>
                  </a:rPr>
                  <a:t>, </a:t>
                </a:r>
                <a:r>
                  <a:rPr lang="it-IT" sz="1500" dirty="0">
                    <a:latin typeface="Helvetica" panose="020B0604020202020204" pitchFamily="34" charset="0"/>
                    <a:cs typeface="Helvetica" panose="020B0604020202020204" pitchFamily="34" charset="0"/>
                  </a:rPr>
                  <a:t>ognuna con diametro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𝑑</m:t>
                        </m:r>
                      </m:e>
                      <m:sub>
                        <m:r>
                          <a:rPr lang="it-IT" sz="1500" b="0" i="1" smtClean="0">
                            <a:latin typeface="Cambria Math" panose="02040503050406030204" pitchFamily="18" charset="0"/>
                            <a:cs typeface="Helvetica" panose="020B0604020202020204" pitchFamily="34" charset="0"/>
                          </a:rPr>
                          <m:t>𝑖</m:t>
                        </m:r>
                      </m:sub>
                    </m:sSub>
                  </m:oMath>
                </a14:m>
                <a:r>
                  <a:rPr lang="it-IT" sz="1500" dirty="0">
                    <a:latin typeface="Helvetica" panose="020B0604020202020204" pitchFamily="34" charset="0"/>
                    <a:cs typeface="Helvetica" panose="020B0604020202020204" pitchFamily="34" charset="0"/>
                  </a:rPr>
                  <a:t>, è </a:t>
                </a:r>
                <a:r>
                  <a:rPr lang="it-IT" sz="1500" b="1" i="1" dirty="0">
                    <a:latin typeface="Helvetica" panose="020B0604020202020204" pitchFamily="34" charset="0"/>
                    <a:cs typeface="Helvetica" panose="020B0604020202020204" pitchFamily="34" charset="0"/>
                  </a:rPr>
                  <a:t>quasi uniforme </a:t>
                </a:r>
                <a:r>
                  <a:rPr lang="it-IT" sz="1500" dirty="0">
                    <a:latin typeface="Helvetica" panose="020B0604020202020204" pitchFamily="34" charset="0"/>
                    <a:cs typeface="Helvetica" panose="020B0604020202020204" pitchFamily="34" charset="0"/>
                  </a:rPr>
                  <a:t>se esiste un </a:t>
                </a:r>
                <a:r>
                  <a:rPr lang="el-GR" sz="1500" b="1" i="1" dirty="0">
                    <a:latin typeface="Helvetica" panose="020B0604020202020204" pitchFamily="34" charset="0"/>
                    <a:cs typeface="Helvetica" panose="020B0604020202020204" pitchFamily="34" charset="0"/>
                  </a:rPr>
                  <a:t>ρ</a:t>
                </a:r>
                <a:r>
                  <a:rPr lang="it-IT" sz="1500" dirty="0">
                    <a:latin typeface="Helvetica" panose="020B0604020202020204" pitchFamily="34" charset="0"/>
                    <a:cs typeface="Helvetica" panose="020B0604020202020204" pitchFamily="34" charset="0"/>
                  </a:rPr>
                  <a:t> </a:t>
                </a:r>
                <a:r>
                  <a:rPr lang="it-IT" sz="1500" b="1" i="1" dirty="0">
                    <a:latin typeface="Helvetica" panose="020B0604020202020204" pitchFamily="34" charset="0"/>
                    <a:cs typeface="Helvetica" panose="020B0604020202020204" pitchFamily="34" charset="0"/>
                  </a:rPr>
                  <a:t>&gt; 0 </a:t>
                </a:r>
                <a:r>
                  <a:rPr lang="it-IT" sz="1500" dirty="0">
                    <a:latin typeface="Helvetica" panose="020B0604020202020204" pitchFamily="34" charset="0"/>
                    <a:cs typeface="Helvetica" panose="020B0604020202020204" pitchFamily="34" charset="0"/>
                  </a:rPr>
                  <a:t>tale che:</a:t>
                </a:r>
              </a:p>
              <a:p>
                <a:pPr algn="just"/>
                <a:endParaRPr lang="it-IT" sz="1000" b="1" i="1" dirty="0">
                  <a:latin typeface="Helvetica" panose="020B0604020202020204" pitchFamily="34" charset="0"/>
                  <a:cs typeface="Helvetica" panose="020B0604020202020204" pitchFamily="34" charset="0"/>
                </a:endParaRPr>
              </a:p>
              <a:p>
                <a:pPr algn="just"/>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cs typeface="Helvetica" panose="020B0604020202020204" pitchFamily="34" charset="0"/>
                        </a:rPr>
                        <m:t>𝑚𝑎𝑥</m:t>
                      </m:r>
                      <m:d>
                        <m:dPr>
                          <m:begChr m:val="{"/>
                          <m:endChr m:val="}"/>
                          <m:ctrlPr>
                            <a:rPr lang="it-IT" sz="160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𝑑𝑖𝑎𝑚</m:t>
                          </m:r>
                          <m:d>
                            <m:dPr>
                              <m:ctrlPr>
                                <a:rPr lang="it-IT" sz="1600" i="1" smtClean="0">
                                  <a:latin typeface="Cambria Math" panose="02040503050406030204" pitchFamily="18" charset="0"/>
                                  <a:cs typeface="Helvetica" panose="020B0604020202020204" pitchFamily="34" charset="0"/>
                                </a:rPr>
                              </m:ctrlPr>
                            </m:dPr>
                            <m:e>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𝐵</m:t>
                                  </m:r>
                                </m:e>
                                <m:sub>
                                  <m:r>
                                    <a:rPr lang="it-IT" sz="1600" b="0" i="1" smtClean="0">
                                      <a:latin typeface="Cambria Math" panose="02040503050406030204" pitchFamily="18" charset="0"/>
                                      <a:cs typeface="Helvetica" panose="020B0604020202020204" pitchFamily="34" charset="0"/>
                                    </a:rPr>
                                    <m:t>𝑇</m:t>
                                  </m:r>
                                </m:sub>
                              </m:sSub>
                            </m:e>
                          </m:d>
                          <m:r>
                            <a:rPr lang="it-IT" sz="1600" b="0" i="1" smtClean="0">
                              <a:latin typeface="Cambria Math" panose="02040503050406030204" pitchFamily="18" charset="0"/>
                              <a:cs typeface="Helvetica" panose="020B0604020202020204" pitchFamily="34" charset="0"/>
                            </a:rPr>
                            <m:t> : </m:t>
                          </m:r>
                          <m:r>
                            <a:rPr lang="it-IT" sz="1600" b="0" i="1" smtClean="0">
                              <a:latin typeface="Cambria Math" panose="02040503050406030204" pitchFamily="18" charset="0"/>
                              <a:cs typeface="Helvetica" panose="020B0604020202020204" pitchFamily="34" charset="0"/>
                            </a:rPr>
                            <m:t>𝑇</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ea typeface="Cambria Math" panose="02040503050406030204" pitchFamily="18" charset="0"/>
                                  <a:cs typeface="Helvetica" panose="020B0604020202020204" pitchFamily="34" charset="0"/>
                                </a:rPr>
                                <m:t>𝑇</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𝑘</m:t>
                              </m:r>
                            </m:sub>
                          </m:sSub>
                        </m:e>
                      </m:d>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r>
                        <m:rPr>
                          <m:nor/>
                        </m:rPr>
                        <a:rPr lang="el-GR" sz="1600" i="1" dirty="0">
                          <a:latin typeface="Helvetica" panose="020B0604020202020204" pitchFamily="34" charset="0"/>
                          <a:cs typeface="Helvetica" panose="020B0604020202020204" pitchFamily="34" charset="0"/>
                        </a:rPr>
                        <m:t>ρ</m:t>
                      </m:r>
                      <m:r>
                        <a:rPr lang="el-GR" sz="1600" b="0" i="1" dirty="0"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el-GR" sz="1600" i="1" dirty="0"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ea typeface="Cambria Math" panose="02040503050406030204" pitchFamily="18" charset="0"/>
                              <a:cs typeface="Helvetica" panose="020B0604020202020204" pitchFamily="34" charset="0"/>
                            </a:rPr>
                            <m:t>𝑑𝑖𝑎𝑚</m:t>
                          </m:r>
                        </m:e>
                        <m:sub>
                          <m:r>
                            <a:rPr lang="it-IT" sz="1600" b="0" i="1" dirty="0" smtClean="0">
                              <a:latin typeface="Cambria Math" panose="02040503050406030204" pitchFamily="18" charset="0"/>
                              <a:ea typeface="Cambria Math" panose="02040503050406030204" pitchFamily="18" charset="0"/>
                              <a:cs typeface="Helvetica" panose="020B0604020202020204" pitchFamily="34" charset="0"/>
                            </a:rPr>
                            <m:t>𝑘</m:t>
                          </m:r>
                        </m:sub>
                      </m:sSub>
                      <m:r>
                        <a:rPr lang="it-IT" sz="1600" b="0" i="1" dirty="0" smtClean="0">
                          <a:latin typeface="Cambria Math" panose="02040503050406030204" pitchFamily="18" charset="0"/>
                          <a:ea typeface="Cambria Math" panose="02040503050406030204" pitchFamily="18" charset="0"/>
                          <a:cs typeface="Helvetica" panose="020B0604020202020204" pitchFamily="34" charset="0"/>
                        </a:rPr>
                        <m:t>𝑑𝑖𝑎𝑚</m:t>
                      </m:r>
                      <m:r>
                        <m:rPr>
                          <m:nor/>
                        </m:rPr>
                        <a:rPr lang="it-IT" sz="1600" i="1" dirty="0" smtClean="0">
                          <a:latin typeface="Cambria Math" panose="02040503050406030204" pitchFamily="18" charset="0"/>
                          <a:ea typeface="Cambria Math" panose="02040503050406030204" pitchFamily="18" charset="0"/>
                          <a:cs typeface="Helvetica" panose="020B0604020202020204" pitchFamily="34" charset="0"/>
                        </a:rPr>
                        <m:t>(</m:t>
                      </m:r>
                      <m:r>
                        <m:rPr>
                          <m:nor/>
                        </m:rPr>
                        <a:rPr lang="el-GR" sz="1600" i="1" dirty="0">
                          <a:latin typeface="Helvetica" panose="020B0604020202020204" pitchFamily="34" charset="0"/>
                          <a:cs typeface="Helvetica" panose="020B0604020202020204" pitchFamily="34" charset="0"/>
                        </a:rPr>
                        <m:t>Ω</m:t>
                      </m:r>
                      <m:r>
                        <m:rPr>
                          <m:nor/>
                        </m:rPr>
                        <a:rPr lang="it-IT" sz="1600" i="1" dirty="0" smtClean="0">
                          <a:latin typeface="Helvetica" panose="020B0604020202020204" pitchFamily="34" charset="0"/>
                          <a:cs typeface="Helvetica" panose="020B0604020202020204" pitchFamily="34" charset="0"/>
                        </a:rPr>
                        <m:t>)         </m:t>
                      </m:r>
                      <m:r>
                        <a:rPr lang="it-IT" sz="1600" b="0" i="1" dirty="0"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i="1" dirty="0"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ea typeface="Cambria Math" panose="02040503050406030204" pitchFamily="18" charset="0"/>
                              <a:cs typeface="Helvetica" panose="020B0604020202020204" pitchFamily="34" charset="0"/>
                            </a:rPr>
                            <m:t>𝑑𝑖𝑎𝑚</m:t>
                          </m:r>
                        </m:e>
                        <m:sub>
                          <m:r>
                            <a:rPr lang="it-IT" sz="1600" b="0" i="1" dirty="0" smtClean="0">
                              <a:latin typeface="Cambria Math" panose="02040503050406030204" pitchFamily="18" charset="0"/>
                              <a:ea typeface="Cambria Math" panose="02040503050406030204" pitchFamily="18" charset="0"/>
                              <a:cs typeface="Helvetica" panose="020B0604020202020204" pitchFamily="34" charset="0"/>
                            </a:rPr>
                            <m:t>𝑘</m:t>
                          </m:r>
                        </m:sub>
                      </m:sSub>
                      <m:r>
                        <a:rPr lang="it-IT" sz="1600" b="0" i="1" dirty="0" smtClean="0">
                          <a:latin typeface="Cambria Math" panose="02040503050406030204" pitchFamily="18" charset="0"/>
                          <a:ea typeface="Cambria Math" panose="02040503050406030204" pitchFamily="18" charset="0"/>
                          <a:cs typeface="Helvetica" panose="020B0604020202020204" pitchFamily="34" charset="0"/>
                        </a:rPr>
                        <m:t>∈(0,1]</m:t>
                      </m:r>
                    </m:oMath>
                  </m:oMathPara>
                </a14:m>
                <a:endParaRPr lang="it-IT" sz="1600" i="1" dirty="0">
                  <a:latin typeface="Helvetica" panose="020B0604020202020204" pitchFamily="34" charset="0"/>
                  <a:cs typeface="Helvetica" panose="020B0604020202020204" pitchFamily="34" charset="0"/>
                </a:endParaRPr>
              </a:p>
              <a:p>
                <a:pPr algn="just"/>
                <a:endParaRPr lang="it-IT" sz="1000" i="1" dirty="0">
                  <a:latin typeface="Helvetica" panose="020B0604020202020204" pitchFamily="34" charset="0"/>
                  <a:cs typeface="Helvetica" panose="020B0604020202020204" pitchFamily="34" charset="0"/>
                </a:endParaRPr>
              </a:p>
              <a:p>
                <a:pPr algn="just"/>
                <a:r>
                  <a:rPr lang="it-IT" sz="1500" dirty="0">
                    <a:latin typeface="Helvetica" panose="020B0604020202020204" pitchFamily="34" charset="0"/>
                    <a:cs typeface="Helvetica" panose="020B0604020202020204" pitchFamily="34" charset="0"/>
                  </a:rPr>
                  <a:t>dove</a:t>
                </a:r>
                <a:r>
                  <a:rPr lang="it-IT" sz="1500" dirty="0">
                    <a:cs typeface="Helvetica" panose="020B0604020202020204" pitchFamily="34" charset="0"/>
                  </a:rPr>
                  <a:t>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𝐵</m:t>
                        </m:r>
                      </m:e>
                      <m:sub>
                        <m:r>
                          <a:rPr lang="it-IT" sz="1500" b="0" i="1" smtClean="0">
                            <a:latin typeface="Cambria Math" panose="02040503050406030204" pitchFamily="18" charset="0"/>
                            <a:cs typeface="Helvetica" panose="020B0604020202020204" pitchFamily="34" charset="0"/>
                          </a:rPr>
                          <m:t>𝑇</m:t>
                        </m:r>
                      </m:sub>
                    </m:sSub>
                  </m:oMath>
                </a14:m>
                <a:r>
                  <a:rPr lang="it-IT" sz="1500" i="1" dirty="0">
                    <a:latin typeface="Helvetica" panose="020B0604020202020204" pitchFamily="34" charset="0"/>
                    <a:cs typeface="Helvetica" panose="020B0604020202020204" pitchFamily="34" charset="0"/>
                  </a:rPr>
                  <a:t> </a:t>
                </a:r>
                <a:r>
                  <a:rPr lang="it-IT" sz="1500" dirty="0">
                    <a:latin typeface="Helvetica" panose="020B0604020202020204" pitchFamily="34" charset="0"/>
                    <a:cs typeface="Helvetica" panose="020B0604020202020204" pitchFamily="34" charset="0"/>
                  </a:rPr>
                  <a:t>è la più grande sfera contenuta in </a:t>
                </a:r>
                <a14:m>
                  <m:oMath xmlns:m="http://schemas.openxmlformats.org/officeDocument/2006/math">
                    <m:r>
                      <a:rPr lang="it-IT" sz="1500" b="0" i="1" smtClean="0">
                        <a:latin typeface="Cambria Math" panose="02040503050406030204" pitchFamily="18" charset="0"/>
                        <a:cs typeface="Helvetica" panose="020B0604020202020204" pitchFamily="34" charset="0"/>
                      </a:rPr>
                      <m:t>𝑇</m:t>
                    </m:r>
                  </m:oMath>
                </a14:m>
                <a:r>
                  <a:rPr lang="it-IT" sz="1500" i="1" dirty="0">
                    <a:latin typeface="Helvetica" panose="020B0604020202020204" pitchFamily="34" charset="0"/>
                    <a:cs typeface="Helvetica" panose="020B0604020202020204" pitchFamily="34" charset="0"/>
                  </a:rPr>
                  <a:t>.</a:t>
                </a:r>
              </a:p>
              <a:p>
                <a:pPr algn="just"/>
                <a:endParaRPr lang="it-IT" sz="1500" i="1"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𝑉</m:t>
                        </m:r>
                      </m:e>
                      <m:sub>
                        <m:r>
                          <a:rPr lang="it-IT" sz="1500" b="0" i="1" smtClean="0">
                            <a:latin typeface="Cambria Math" panose="02040503050406030204" pitchFamily="18" charset="0"/>
                            <a:cs typeface="Helvetica" panose="020B0604020202020204" pitchFamily="34" charset="0"/>
                          </a:rPr>
                          <m:t>𝑖</m:t>
                        </m:r>
                      </m:sub>
                    </m:sSub>
                  </m:oMath>
                </a14:m>
                <a:r>
                  <a:rPr lang="it-IT" sz="1500" i="1" dirty="0">
                    <a:latin typeface="Helvetica" panose="020B0604020202020204" pitchFamily="34" charset="0"/>
                    <a:cs typeface="Helvetica" panose="020B0604020202020204" pitchFamily="34" charset="0"/>
                    <a:sym typeface="Wingdings" panose="05000000000000000000" pitchFamily="2" charset="2"/>
                  </a:rPr>
                  <a:t>  spazio delle funzioni </a:t>
                </a:r>
                <a:r>
                  <a:rPr lang="el-GR" sz="1500" i="1" dirty="0">
                    <a:latin typeface="Helvetica" panose="020B0604020202020204" pitchFamily="34" charset="0"/>
                    <a:cs typeface="Helvetica" panose="020B0604020202020204" pitchFamily="34" charset="0"/>
                    <a:sym typeface="Wingdings" panose="05000000000000000000" pitchFamily="2" charset="2"/>
                  </a:rPr>
                  <a:t>ϕ</a:t>
                </a:r>
                <a:r>
                  <a:rPr lang="it-IT" sz="1500" i="1" dirty="0">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50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 </m:t>
                    </m:r>
                    <m:sSup>
                      <m:sSupPr>
                        <m:ctrlP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pPr>
                      <m:e>
                        <m: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𝐶</m:t>
                        </m:r>
                      </m:e>
                      <m:sup>
                        <m: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0</m:t>
                        </m:r>
                      </m:sup>
                    </m:sSup>
                  </m:oMath>
                </a14:m>
                <a:r>
                  <a:rPr lang="it-IT" sz="1500" i="1" dirty="0">
                    <a:latin typeface="Helvetica" panose="020B0604020202020204" pitchFamily="34" charset="0"/>
                    <a:cs typeface="Helvetica" panose="020B0604020202020204" pitchFamily="34" charset="0"/>
                  </a:rPr>
                  <a:t> (funzioni continue) lineari a tratti su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𝑇</m:t>
                        </m:r>
                      </m:e>
                      <m:sub>
                        <m:r>
                          <a:rPr lang="it-IT" sz="1500" b="0" i="1" smtClean="0">
                            <a:latin typeface="Cambria Math" panose="02040503050406030204" pitchFamily="18" charset="0"/>
                            <a:cs typeface="Helvetica" panose="020B0604020202020204" pitchFamily="34" charset="0"/>
                          </a:rPr>
                          <m:t>𝑖</m:t>
                        </m:r>
                      </m:sub>
                    </m:sSub>
                  </m:oMath>
                </a14:m>
                <a:r>
                  <a:rPr lang="it-IT" sz="1500" i="1" dirty="0">
                    <a:latin typeface="Helvetica" panose="020B0604020202020204" pitchFamily="34" charset="0"/>
                    <a:cs typeface="Helvetica" panose="020B0604020202020204" pitchFamily="34" charset="0"/>
                  </a:rPr>
                  <a:t> e nulle su </a:t>
                </a:r>
                <a14:m>
                  <m:oMath xmlns:m="http://schemas.openxmlformats.org/officeDocument/2006/math">
                    <m:r>
                      <a:rPr lang="it-IT" sz="1500" i="1" smtClean="0">
                        <a:latin typeface="Cambria Math" panose="02040503050406030204" pitchFamily="18" charset="0"/>
                        <a:ea typeface="Cambria Math" panose="02040503050406030204" pitchFamily="18" charset="0"/>
                        <a:cs typeface="Helvetica" panose="020B0604020202020204" pitchFamily="34" charset="0"/>
                      </a:rPr>
                      <m:t>𝜕</m:t>
                    </m:r>
                    <m:r>
                      <m:rPr>
                        <m:nor/>
                      </m:rPr>
                      <a:rPr lang="el-GR" sz="1500" i="1" dirty="0">
                        <a:latin typeface="Helvetica" panose="020B0604020202020204" pitchFamily="34" charset="0"/>
                        <a:cs typeface="Helvetica" panose="020B0604020202020204" pitchFamily="34" charset="0"/>
                      </a:rPr>
                      <m:t>Ω</m:t>
                    </m:r>
                  </m:oMath>
                </a14:m>
                <a:r>
                  <a:rPr lang="it-IT" sz="1500" i="1" dirty="0">
                    <a:latin typeface="Helvetica" panose="020B0604020202020204" pitchFamily="34" charset="0"/>
                    <a:cs typeface="Helvetica" panose="020B0604020202020204" pitchFamily="34" charset="0"/>
                  </a:rPr>
                  <a:t>;</a:t>
                </a:r>
              </a:p>
              <a:p>
                <a:pPr algn="just"/>
                <a:endParaRPr lang="it-IT" sz="800" i="1"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14:m>
                  <m:oMath xmlns:m="http://schemas.openxmlformats.org/officeDocument/2006/math">
                    <m:r>
                      <a:rPr lang="it-IT" sz="1500" b="0" i="1" smtClean="0">
                        <a:latin typeface="Cambria Math" panose="02040503050406030204" pitchFamily="18" charset="0"/>
                        <a:cs typeface="Helvetica" panose="020B0604020202020204" pitchFamily="34" charset="0"/>
                      </a:rPr>
                      <m:t>𝑛</m:t>
                    </m:r>
                    <m:d>
                      <m:dPr>
                        <m:ctrlPr>
                          <a:rPr lang="it-IT" sz="1500" b="0" i="1" smtClean="0">
                            <a:latin typeface="Cambria Math" panose="02040503050406030204" pitchFamily="18" charset="0"/>
                            <a:cs typeface="Helvetica" panose="020B0604020202020204" pitchFamily="34" charset="0"/>
                          </a:rPr>
                        </m:ctrlPr>
                      </m:dPr>
                      <m:e>
                        <m:sSub>
                          <m:sSubPr>
                            <m:ctrlPr>
                              <a:rPr lang="it-IT" sz="1500" b="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𝑇</m:t>
                            </m:r>
                          </m:e>
                          <m:sub>
                            <m:r>
                              <a:rPr lang="it-IT" sz="1500" b="0" i="1" smtClean="0">
                                <a:latin typeface="Cambria Math" panose="02040503050406030204" pitchFamily="18" charset="0"/>
                                <a:cs typeface="Helvetica" panose="020B0604020202020204" pitchFamily="34" charset="0"/>
                              </a:rPr>
                              <m:t>𝑘</m:t>
                            </m:r>
                          </m:sub>
                        </m:sSub>
                      </m:e>
                    </m:d>
                  </m:oMath>
                </a14:m>
                <a:r>
                  <a:rPr lang="it-IT" sz="1500" i="1" dirty="0">
                    <a:latin typeface="Helvetica" panose="020B0604020202020204" pitchFamily="34" charset="0"/>
                    <a:cs typeface="Helvetica" panose="020B0604020202020204" pitchFamily="34" charset="0"/>
                  </a:rPr>
                  <a:t> </a:t>
                </a:r>
                <a:r>
                  <a:rPr lang="it-IT" sz="1500" i="1" dirty="0">
                    <a:latin typeface="Helvetica" panose="020B0604020202020204" pitchFamily="34" charset="0"/>
                    <a:cs typeface="Helvetica" panose="020B0604020202020204" pitchFamily="34" charset="0"/>
                    <a:sym typeface="Wingdings" panose="05000000000000000000" pitchFamily="2" charset="2"/>
                  </a:rPr>
                  <a:t> insieme dei nodi della k-esima mesh.</a:t>
                </a:r>
              </a:p>
              <a:p>
                <a:pPr algn="just"/>
                <a:endParaRPr lang="it-IT" sz="1000" i="1" dirty="0">
                  <a:latin typeface="Helvetica" panose="020B0604020202020204" pitchFamily="34" charset="0"/>
                  <a:cs typeface="Helvetica" panose="020B0604020202020204" pitchFamily="34" charset="0"/>
                  <a:sym typeface="Wingdings" panose="05000000000000000000" pitchFamily="2" charset="2"/>
                </a:endParaRPr>
              </a:p>
              <a:p>
                <a:pPr algn="just"/>
                <a14:m>
                  <m:oMathPara xmlns:m="http://schemas.openxmlformats.org/officeDocument/2006/math">
                    <m:oMathParaPr>
                      <m:jc m:val="centerGroup"/>
                    </m:oMathParaPr>
                    <m:oMath xmlns:m="http://schemas.openxmlformats.org/officeDocument/2006/math">
                      <m:r>
                        <a:rPr lang="it-IT" sz="1500" b="1" i="1" smtClean="0">
                          <a:latin typeface="Cambria Math" panose="02040503050406030204" pitchFamily="18" charset="0"/>
                          <a:cs typeface="Helvetica" panose="020B0604020202020204" pitchFamily="34" charset="0"/>
                          <a:sym typeface="Wingdings" panose="05000000000000000000" pitchFamily="2" charset="2"/>
                        </a:rPr>
                        <m:t>𝒏</m:t>
                      </m:r>
                      <m:d>
                        <m:dPr>
                          <m:ctrlPr>
                            <a:rPr lang="it-IT" sz="1500" b="1" i="1" smtClean="0">
                              <a:latin typeface="Cambria Math" panose="02040503050406030204" pitchFamily="18" charset="0"/>
                              <a:cs typeface="Helvetica" panose="020B0604020202020204" pitchFamily="34" charset="0"/>
                              <a:sym typeface="Wingdings" panose="05000000000000000000" pitchFamily="2" charset="2"/>
                            </a:rPr>
                          </m:ctrlPr>
                        </m:dPr>
                        <m:e>
                          <m:sSub>
                            <m:sSubPr>
                              <m:ctrlPr>
                                <a:rPr lang="it-IT" sz="1500" b="1" i="1" smtClean="0">
                                  <a:latin typeface="Cambria Math" panose="02040503050406030204" pitchFamily="18" charset="0"/>
                                  <a:cs typeface="Helvetica" panose="020B0604020202020204" pitchFamily="34" charset="0"/>
                                  <a:sym typeface="Wingdings" panose="05000000000000000000" pitchFamily="2" charset="2"/>
                                </a:rPr>
                              </m:ctrlPr>
                            </m:sSubPr>
                            <m:e>
                              <m:r>
                                <a:rPr lang="it-IT" sz="1500" b="1" i="1" smtClean="0">
                                  <a:latin typeface="Cambria Math" panose="02040503050406030204" pitchFamily="18" charset="0"/>
                                  <a:cs typeface="Helvetica" panose="020B0604020202020204" pitchFamily="34" charset="0"/>
                                  <a:sym typeface="Wingdings" panose="05000000000000000000" pitchFamily="2" charset="2"/>
                                </a:rPr>
                                <m:t>𝑻</m:t>
                              </m:r>
                            </m:e>
                            <m:sub>
                              <m:r>
                                <a:rPr lang="it-IT" sz="1500" b="1" i="1" smtClean="0">
                                  <a:latin typeface="Cambria Math" panose="02040503050406030204" pitchFamily="18" charset="0"/>
                                  <a:cs typeface="Helvetica" panose="020B0604020202020204" pitchFamily="34" charset="0"/>
                                  <a:sym typeface="Wingdings" panose="05000000000000000000" pitchFamily="2" charset="2"/>
                                </a:rPr>
                                <m:t>𝒊</m:t>
                              </m:r>
                            </m:sub>
                          </m:sSub>
                        </m:e>
                      </m:d>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𝒏</m:t>
                      </m:r>
                      <m:d>
                        <m:dPr>
                          <m:ctrlP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dPr>
                        <m:e>
                          <m:sSub>
                            <m:sSubPr>
                              <m:ctrlP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𝑻</m:t>
                              </m:r>
                            </m:e>
                            <m:sub>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𝒋</m:t>
                              </m:r>
                            </m:sub>
                          </m:sSub>
                        </m:e>
                      </m:d>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 </m:t>
                      </m:r>
                      <m:sSub>
                        <m:sSubPr>
                          <m:ctrlP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𝑽</m:t>
                          </m:r>
                        </m:e>
                        <m:sub>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𝒊</m:t>
                          </m:r>
                        </m:sub>
                      </m:sSub>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 </m:t>
                      </m:r>
                      <m:sSub>
                        <m:sSubPr>
                          <m:ctrlP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𝑽</m:t>
                          </m:r>
                        </m:e>
                        <m:sub>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𝒋</m:t>
                          </m:r>
                        </m:sub>
                      </m:sSub>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                </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𝟏</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𝒊</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𝒋</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sz="1500" b="1"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𝑲</m:t>
                      </m:r>
                    </m:oMath>
                  </m:oMathPara>
                </a14:m>
                <a:endParaRPr lang="it-IT" sz="1500" b="1" i="1" dirty="0">
                  <a:latin typeface="Helvetica" panose="020B0604020202020204" pitchFamily="34" charset="0"/>
                  <a:ea typeface="Cambria Math" panose="02040503050406030204" pitchFamily="18" charset="0"/>
                  <a:cs typeface="Helvetica" panose="020B0604020202020204" pitchFamily="34" charset="0"/>
                  <a:sym typeface="Wingdings" panose="05000000000000000000" pitchFamily="2" charset="2"/>
                </a:endParaRPr>
              </a:p>
              <a:p>
                <a:pPr algn="just"/>
                <a:endParaRPr lang="it-IT" sz="1000" b="1" i="1" dirty="0">
                  <a:latin typeface="Helvetica" panose="020B0604020202020204" pitchFamily="34" charset="0"/>
                  <a:cs typeface="Helvetica" panose="020B0604020202020204" pitchFamily="34" charset="0"/>
                  <a:sym typeface="Wingdings" panose="05000000000000000000" pitchFamily="2" charset="2"/>
                </a:endParaRPr>
              </a:p>
              <a:p>
                <a:pPr algn="just"/>
                <a:r>
                  <a:rPr lang="it-IT" sz="1500" b="1" dirty="0">
                    <a:latin typeface="Helvetica" panose="020B0604020202020204" pitchFamily="34" charset="0"/>
                    <a:cs typeface="Helvetica" panose="020B0604020202020204" pitchFamily="34" charset="0"/>
                    <a:sym typeface="Wingdings" panose="05000000000000000000" pitchFamily="2" charset="2"/>
                  </a:rPr>
                  <a:t>N.B: </a:t>
                </a:r>
                <a:r>
                  <a:rPr lang="it-IT" sz="1500" dirty="0">
                    <a:latin typeface="Helvetica" panose="020B0604020202020204" pitchFamily="34" charset="0"/>
                    <a:cs typeface="Helvetica" panose="020B0604020202020204" pitchFamily="34" charset="0"/>
                    <a:sym typeface="Wingdings" panose="05000000000000000000" pitchFamily="2" charset="2"/>
                  </a:rPr>
                  <a:t>la condizione che ogni </a:t>
                </a:r>
                <a14:m>
                  <m:oMath xmlns:m="http://schemas.openxmlformats.org/officeDocument/2006/math">
                    <m:r>
                      <a:rPr lang="it-IT" sz="1500" b="0" i="1" smtClean="0">
                        <a:latin typeface="Cambria Math" panose="02040503050406030204" pitchFamily="18" charset="0"/>
                        <a:cs typeface="Helvetica" panose="020B0604020202020204" pitchFamily="34" charset="0"/>
                        <a:sym typeface="Wingdings" panose="05000000000000000000" pitchFamily="2" charset="2"/>
                      </a:rPr>
                      <m:t>𝑣</m:t>
                    </m:r>
                    <m: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sSub>
                      <m:sSubPr>
                        <m:ctrlP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𝑉</m:t>
                        </m:r>
                      </m:e>
                      <m:sub>
                        <m:r>
                          <a:rPr lang="it-IT" sz="15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𝑖</m:t>
                        </m:r>
                      </m:sub>
                    </m:sSub>
                  </m:oMath>
                </a14:m>
                <a:r>
                  <a:rPr lang="it-IT" sz="1500" b="1" dirty="0">
                    <a:latin typeface="Helvetica" panose="020B0604020202020204" pitchFamily="34" charset="0"/>
                    <a:cs typeface="Helvetica" panose="020B0604020202020204" pitchFamily="34" charset="0"/>
                    <a:sym typeface="Wingdings" panose="05000000000000000000" pitchFamily="2" charset="2"/>
                  </a:rPr>
                  <a:t> </a:t>
                </a:r>
                <a:r>
                  <a:rPr lang="it-IT" sz="1500" dirty="0">
                    <a:latin typeface="Helvetica" panose="020B0604020202020204" pitchFamily="34" charset="0"/>
                    <a:cs typeface="Helvetica" panose="020B0604020202020204" pitchFamily="34" charset="0"/>
                    <a:sym typeface="Wingdings" panose="05000000000000000000" pitchFamily="2" charset="2"/>
                  </a:rPr>
                  <a:t>sia nulla in </a:t>
                </a:r>
                <a14:m>
                  <m:oMath xmlns:m="http://schemas.openxmlformats.org/officeDocument/2006/math">
                    <m:r>
                      <a:rPr lang="it-IT" sz="1500" i="1">
                        <a:latin typeface="Cambria Math" panose="02040503050406030204" pitchFamily="18" charset="0"/>
                        <a:ea typeface="Cambria Math" panose="02040503050406030204" pitchFamily="18" charset="0"/>
                        <a:cs typeface="Helvetica" panose="020B0604020202020204" pitchFamily="34" charset="0"/>
                      </a:rPr>
                      <m:t>𝜕</m:t>
                    </m:r>
                    <m:r>
                      <m:rPr>
                        <m:nor/>
                      </m:rPr>
                      <a:rPr lang="el-GR" sz="1500" i="1" dirty="0">
                        <a:latin typeface="Helvetica" panose="020B0604020202020204" pitchFamily="34" charset="0"/>
                        <a:cs typeface="Helvetica" panose="020B0604020202020204" pitchFamily="34" charset="0"/>
                      </a:rPr>
                      <m:t>Ω</m:t>
                    </m:r>
                  </m:oMath>
                </a14:m>
                <a:r>
                  <a:rPr lang="it-IT" sz="1500" dirty="0">
                    <a:latin typeface="Helvetica" panose="020B0604020202020204" pitchFamily="34" charset="0"/>
                    <a:cs typeface="Helvetica" panose="020B0604020202020204" pitchFamily="34" charset="0"/>
                    <a:sym typeface="Wingdings" panose="05000000000000000000" pitchFamily="2" charset="2"/>
                  </a:rPr>
                  <a:t> non è limitante solo se il problema da risolvere è di </a:t>
                </a:r>
                <a:r>
                  <a:rPr lang="it-IT" sz="1500" i="1" dirty="0" err="1">
                    <a:latin typeface="Helvetica" panose="020B0604020202020204" pitchFamily="34" charset="0"/>
                    <a:cs typeface="Helvetica" panose="020B0604020202020204" pitchFamily="34" charset="0"/>
                    <a:sym typeface="Wingdings" panose="05000000000000000000" pitchFamily="2" charset="2"/>
                  </a:rPr>
                  <a:t>Dirichlet</a:t>
                </a:r>
                <a:r>
                  <a:rPr lang="it-IT" sz="1500" dirty="0">
                    <a:latin typeface="Helvetica" panose="020B0604020202020204" pitchFamily="34" charset="0"/>
                    <a:cs typeface="Helvetica" panose="020B0604020202020204" pitchFamily="34" charset="0"/>
                    <a:sym typeface="Wingdings" panose="05000000000000000000" pitchFamily="2" charset="2"/>
                  </a:rPr>
                  <a:t>, ossia un problema che richiede di trovare una funzione che soddisfi una determinata equazione alle derivate parziali all’interno di una regione sulla cui frontiera la funzione assume determinati valori al contorno.</a:t>
                </a:r>
              </a:p>
            </p:txBody>
          </p:sp>
        </mc:Choice>
        <mc:Fallback xmlns="">
          <p:sp>
            <p:nvSpPr>
              <p:cNvPr id="8" name="CasellaDiTesto 7">
                <a:extLst>
                  <a:ext uri="{FF2B5EF4-FFF2-40B4-BE49-F238E27FC236}">
                    <a16:creationId xmlns:a16="http://schemas.microsoft.com/office/drawing/2014/main" id="{8372756D-F5DC-43CE-81D6-F952A81453A9}"/>
                  </a:ext>
                </a:extLst>
              </p:cNvPr>
              <p:cNvSpPr txBox="1">
                <a:spLocks noRot="1" noChangeAspect="1" noMove="1" noResize="1" noEditPoints="1" noAdjustHandles="1" noChangeArrowheads="1" noChangeShapeType="1" noTextEdit="1"/>
              </p:cNvSpPr>
              <p:nvPr/>
            </p:nvSpPr>
            <p:spPr>
              <a:xfrm>
                <a:off x="4660777" y="201162"/>
                <a:ext cx="6517689" cy="4116383"/>
              </a:xfrm>
              <a:prstGeom prst="rect">
                <a:avLst/>
              </a:prstGeom>
              <a:blipFill>
                <a:blip r:embed="rId3"/>
                <a:stretch>
                  <a:fillRect l="-374" t="-296" r="-374" b="-74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6D798F1-2A6C-47ED-83F2-07EDC5C33A72}"/>
                  </a:ext>
                </a:extLst>
              </p:cNvPr>
              <p:cNvSpPr txBox="1"/>
              <p:nvPr/>
            </p:nvSpPr>
            <p:spPr>
              <a:xfrm>
                <a:off x="1013534" y="4527612"/>
                <a:ext cx="10164932" cy="206421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𝑁</m:t>
                        </m:r>
                      </m:e>
                      <m:sub>
                        <m:r>
                          <a:rPr lang="it-IT" sz="1500" b="0" i="1" smtClean="0">
                            <a:latin typeface="Cambria Math" panose="02040503050406030204" pitchFamily="18" charset="0"/>
                            <a:cs typeface="Helvetica" panose="020B0604020202020204" pitchFamily="34" charset="0"/>
                          </a:rPr>
                          <m:t>𝑘</m:t>
                        </m:r>
                      </m:sub>
                    </m:sSub>
                  </m:oMath>
                </a14:m>
                <a:r>
                  <a:rPr lang="it-IT" sz="1500" dirty="0">
                    <a:latin typeface="Helvetica" panose="020B0604020202020204" pitchFamily="34" charset="0"/>
                    <a:cs typeface="Helvetica" panose="020B0604020202020204" pitchFamily="34" charset="0"/>
                  </a:rPr>
                  <a:t> </a:t>
                </a:r>
                <a:r>
                  <a:rPr lang="it-IT" sz="1500" dirty="0">
                    <a:latin typeface="Helvetica" panose="020B0604020202020204" pitchFamily="34" charset="0"/>
                    <a:cs typeface="Helvetica" panose="020B0604020202020204" pitchFamily="34" charset="0"/>
                    <a:sym typeface="Wingdings" panose="05000000000000000000" pitchFamily="2" charset="2"/>
                  </a:rPr>
                  <a:t> </a:t>
                </a:r>
                <a:r>
                  <a:rPr lang="it-IT" sz="1500" dirty="0">
                    <a:latin typeface="Helvetica" panose="020B0604020202020204" pitchFamily="34" charset="0"/>
                    <a:cs typeface="Helvetica" panose="020B0604020202020204" pitchFamily="34" charset="0"/>
                  </a:rPr>
                  <a:t>numero di nodi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𝑃</m:t>
                        </m:r>
                      </m:e>
                      <m:sub>
                        <m:sSub>
                          <m:sSubPr>
                            <m:ctrlPr>
                              <a:rPr lang="it-IT" sz="1500" i="1" smtClean="0">
                                <a:latin typeface="Cambria Math" panose="02040503050406030204" pitchFamily="18" charset="0"/>
                                <a:cs typeface="Helvetica" panose="020B0604020202020204" pitchFamily="34" charset="0"/>
                              </a:rPr>
                            </m:ctrlPr>
                          </m:sSubPr>
                          <m:e>
                            <m:r>
                              <a:rPr lang="it-IT" sz="1500" i="1" smtClean="0">
                                <a:latin typeface="Cambria Math" panose="02040503050406030204" pitchFamily="18" charset="0"/>
                                <a:ea typeface="Cambria Math" panose="02040503050406030204" pitchFamily="18" charset="0"/>
                                <a:cs typeface="Helvetica" panose="020B0604020202020204" pitchFamily="34" charset="0"/>
                              </a:rPr>
                              <m:t>𝜓</m:t>
                            </m:r>
                          </m:e>
                          <m:sub>
                            <m:r>
                              <a:rPr lang="it-IT" sz="1500" b="0" i="1" smtClean="0">
                                <a:latin typeface="Cambria Math" panose="02040503050406030204" pitchFamily="18" charset="0"/>
                                <a:cs typeface="Helvetica" panose="020B0604020202020204" pitchFamily="34" charset="0"/>
                              </a:rPr>
                              <m:t>𝑘</m:t>
                            </m:r>
                          </m:sub>
                        </m:sSub>
                        <m:r>
                          <a:rPr lang="it-IT" sz="1500" b="0" i="1" smtClean="0">
                            <a:latin typeface="Cambria Math" panose="02040503050406030204" pitchFamily="18" charset="0"/>
                            <a:cs typeface="Helvetica" panose="020B0604020202020204" pitchFamily="34" charset="0"/>
                          </a:rPr>
                          <m:t>(</m:t>
                        </m:r>
                        <m:r>
                          <a:rPr lang="it-IT" sz="1500" b="0" i="1" smtClean="0">
                            <a:latin typeface="Cambria Math" panose="02040503050406030204" pitchFamily="18" charset="0"/>
                            <a:cs typeface="Helvetica" panose="020B0604020202020204" pitchFamily="34" charset="0"/>
                          </a:rPr>
                          <m:t>𝑖</m:t>
                        </m:r>
                        <m:r>
                          <a:rPr lang="it-IT" sz="1500" b="0" i="1" smtClean="0">
                            <a:latin typeface="Cambria Math" panose="02040503050406030204" pitchFamily="18" charset="0"/>
                            <a:cs typeface="Helvetica" panose="020B0604020202020204" pitchFamily="34" charset="0"/>
                          </a:rPr>
                          <m:t>)</m:t>
                        </m:r>
                      </m:sub>
                    </m:sSub>
                  </m:oMath>
                </a14:m>
                <a:r>
                  <a:rPr lang="it-IT" sz="1500" dirty="0">
                    <a:latin typeface="Helvetica" panose="020B0604020202020204" pitchFamily="34" charset="0"/>
                    <a:cs typeface="Helvetica" panose="020B0604020202020204" pitchFamily="34" charset="0"/>
                  </a:rPr>
                  <a:t> interni a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𝑇</m:t>
                        </m:r>
                      </m:e>
                      <m:sub>
                        <m:r>
                          <a:rPr lang="it-IT" sz="1500" b="0" i="1" smtClean="0">
                            <a:latin typeface="Cambria Math" panose="02040503050406030204" pitchFamily="18" charset="0"/>
                            <a:cs typeface="Helvetica" panose="020B0604020202020204" pitchFamily="34" charset="0"/>
                          </a:rPr>
                          <m:t>𝑘</m:t>
                        </m:r>
                      </m:sub>
                    </m:sSub>
                  </m:oMath>
                </a14:m>
                <a:r>
                  <a:rPr lang="it-IT" sz="1500" dirty="0">
                    <a:latin typeface="Helvetica" panose="020B0604020202020204" pitchFamily="34" charset="0"/>
                    <a:cs typeface="Helvetica" panose="020B0604020202020204" pitchFamily="34" charset="0"/>
                  </a:rPr>
                  <a:t>, con </a:t>
                </a:r>
                <a14:m>
                  <m:oMath xmlns:m="http://schemas.openxmlformats.org/officeDocument/2006/math">
                    <m:r>
                      <a:rPr lang="it-IT" sz="1500" b="0" i="1" smtClean="0">
                        <a:latin typeface="Cambria Math" panose="02040503050406030204" pitchFamily="18" charset="0"/>
                        <a:cs typeface="Helvetica" panose="020B0604020202020204" pitchFamily="34" charset="0"/>
                      </a:rPr>
                      <m:t>𝑖</m:t>
                    </m:r>
                    <m:r>
                      <a:rPr lang="it-IT" sz="1500" b="0" i="1" smtClean="0">
                        <a:latin typeface="Cambria Math" panose="02040503050406030204" pitchFamily="18" charset="0"/>
                        <a:cs typeface="Helvetica" panose="020B0604020202020204" pitchFamily="34" charset="0"/>
                      </a:rPr>
                      <m:t>=1,⋯, </m:t>
                    </m:r>
                    <m:sSub>
                      <m:sSubPr>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ea typeface="Cambria Math" panose="02040503050406030204" pitchFamily="18" charset="0"/>
                            <a:cs typeface="Helvetica" panose="020B0604020202020204" pitchFamily="34" charset="0"/>
                          </a:rPr>
                          <m:t>𝑁</m:t>
                        </m:r>
                      </m:e>
                      <m:sub>
                        <m:r>
                          <a:rPr lang="it-IT" sz="1500" b="0" i="1" smtClean="0">
                            <a:latin typeface="Cambria Math" panose="02040503050406030204" pitchFamily="18" charset="0"/>
                            <a:ea typeface="Cambria Math" panose="02040503050406030204" pitchFamily="18" charset="0"/>
                            <a:cs typeface="Helvetica" panose="020B0604020202020204" pitchFamily="34" charset="0"/>
                          </a:rPr>
                          <m:t>𝑘</m:t>
                        </m:r>
                      </m:sub>
                    </m:sSub>
                  </m:oMath>
                </a14:m>
                <a:r>
                  <a:rPr lang="it-IT" sz="1500" dirty="0">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it-IT" sz="8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i="1" smtClean="0">
                            <a:latin typeface="Cambria Math" panose="02040503050406030204" pitchFamily="18" charset="0"/>
                            <a:ea typeface="Cambria Math" panose="02040503050406030204" pitchFamily="18" charset="0"/>
                            <a:cs typeface="Helvetica" panose="020B0604020202020204" pitchFamily="34" charset="0"/>
                          </a:rPr>
                          <m:t>𝜓</m:t>
                        </m:r>
                      </m:e>
                      <m:sub>
                        <m:r>
                          <a:rPr lang="it-IT" sz="1500" b="0" i="1" smtClean="0">
                            <a:latin typeface="Cambria Math" panose="02040503050406030204" pitchFamily="18" charset="0"/>
                            <a:cs typeface="Helvetica" panose="020B0604020202020204" pitchFamily="34" charset="0"/>
                          </a:rPr>
                          <m:t>𝑘</m:t>
                        </m:r>
                      </m:sub>
                    </m:sSub>
                    <m:r>
                      <a:rPr lang="it-IT" sz="1500" b="0" i="1" smtClean="0">
                        <a:latin typeface="Cambria Math" panose="02040503050406030204" pitchFamily="18" charset="0"/>
                        <a:cs typeface="Helvetica" panose="020B0604020202020204" pitchFamily="34" charset="0"/>
                      </a:rPr>
                      <m:t> :</m:t>
                    </m:r>
                    <m:d>
                      <m:dPr>
                        <m:begChr m:val="{"/>
                        <m:endChr m:val="}"/>
                        <m:ctrlPr>
                          <a:rPr lang="it-IT" sz="1500" b="0" i="1" smtClean="0">
                            <a:latin typeface="Cambria Math" panose="02040503050406030204" pitchFamily="18" charset="0"/>
                            <a:cs typeface="Helvetica" panose="020B0604020202020204" pitchFamily="34" charset="0"/>
                          </a:rPr>
                        </m:ctrlPr>
                      </m:dPr>
                      <m:e>
                        <m:r>
                          <a:rPr lang="it-IT" sz="1500" b="0" i="1" smtClean="0">
                            <a:latin typeface="Cambria Math" panose="02040503050406030204" pitchFamily="18" charset="0"/>
                            <a:cs typeface="Helvetica" panose="020B0604020202020204" pitchFamily="34" charset="0"/>
                          </a:rPr>
                          <m:t>1,</m:t>
                        </m:r>
                        <m:r>
                          <a:rPr lang="it-IT" sz="15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500" i="1">
                                <a:latin typeface="Cambria Math" panose="02040503050406030204" pitchFamily="18" charset="0"/>
                                <a:ea typeface="Cambria Math" panose="02040503050406030204" pitchFamily="18" charset="0"/>
                                <a:cs typeface="Helvetica" panose="020B0604020202020204" pitchFamily="34" charset="0"/>
                              </a:rPr>
                            </m:ctrlPr>
                          </m:sSubPr>
                          <m:e>
                            <m:r>
                              <a:rPr lang="it-IT" sz="1500" i="1">
                                <a:latin typeface="Cambria Math" panose="02040503050406030204" pitchFamily="18" charset="0"/>
                                <a:ea typeface="Cambria Math" panose="02040503050406030204" pitchFamily="18" charset="0"/>
                                <a:cs typeface="Helvetica" panose="020B0604020202020204" pitchFamily="34" charset="0"/>
                              </a:rPr>
                              <m:t>𝑁</m:t>
                            </m:r>
                          </m:e>
                          <m:sub>
                            <m:r>
                              <a:rPr lang="it-IT" sz="1500" i="1">
                                <a:latin typeface="Cambria Math" panose="02040503050406030204" pitchFamily="18" charset="0"/>
                                <a:ea typeface="Cambria Math" panose="02040503050406030204" pitchFamily="18" charset="0"/>
                                <a:cs typeface="Helvetica" panose="020B0604020202020204" pitchFamily="34" charset="0"/>
                              </a:rPr>
                              <m:t>𝑘</m:t>
                            </m:r>
                          </m:sub>
                        </m:sSub>
                      </m:e>
                    </m:d>
                    <m:r>
                      <a:rPr lang="it-IT" sz="1500" b="0" i="1" smtClean="0">
                        <a:latin typeface="Cambria Math" panose="02040503050406030204" pitchFamily="18" charset="0"/>
                        <a:ea typeface="Cambria Math" panose="02040503050406030204" pitchFamily="18" charset="0"/>
                        <a:cs typeface="Helvetica" panose="020B0604020202020204" pitchFamily="34" charset="0"/>
                      </a:rPr>
                      <m:t> →</m:t>
                    </m:r>
                    <m:d>
                      <m:dPr>
                        <m:begChr m:val="{"/>
                        <m:endChr m:val="}"/>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dPr>
                      <m:e>
                        <m:r>
                          <a:rPr lang="it-IT" sz="1500" b="0" i="1" smtClean="0">
                            <a:latin typeface="Cambria Math" panose="02040503050406030204" pitchFamily="18" charset="0"/>
                            <a:ea typeface="Cambria Math" panose="02040503050406030204" pitchFamily="18" charset="0"/>
                            <a:cs typeface="Helvetica" panose="020B0604020202020204" pitchFamily="34" charset="0"/>
                          </a:rPr>
                          <m:t>1, ⋯, </m:t>
                        </m:r>
                        <m:sSub>
                          <m:sSubPr>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ea typeface="Cambria Math" panose="02040503050406030204" pitchFamily="18" charset="0"/>
                                <a:cs typeface="Helvetica" panose="020B0604020202020204" pitchFamily="34" charset="0"/>
                              </a:rPr>
                              <m:t>𝑝</m:t>
                            </m:r>
                          </m:e>
                          <m:sub>
                            <m:r>
                              <a:rPr lang="it-IT" sz="1500" b="0" i="1" smtClean="0">
                                <a:latin typeface="Cambria Math" panose="02040503050406030204" pitchFamily="18" charset="0"/>
                                <a:ea typeface="Cambria Math" panose="02040503050406030204" pitchFamily="18" charset="0"/>
                                <a:cs typeface="Helvetica" panose="020B0604020202020204" pitchFamily="34" charset="0"/>
                              </a:rPr>
                              <m:t>𝐾</m:t>
                            </m:r>
                          </m:sub>
                        </m:sSub>
                      </m:e>
                    </m:d>
                    <m:r>
                      <a:rPr lang="it-IT" sz="1500" b="0" i="0" smtClean="0">
                        <a:latin typeface="Cambria Math" panose="02040503050406030204" pitchFamily="18" charset="0"/>
                        <a:ea typeface="Cambria Math" panose="02040503050406030204" pitchFamily="18" charset="0"/>
                        <a:cs typeface="Helvetica" panose="020B0604020202020204" pitchFamily="34" charset="0"/>
                      </a:rPr>
                      <m:t>.</m:t>
                    </m:r>
                  </m:oMath>
                </a14:m>
                <a:endParaRPr lang="it-IT" sz="15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it-IT" sz="1500" dirty="0">
                  <a:latin typeface="Helvetica" panose="020B0604020202020204" pitchFamily="34" charset="0"/>
                  <a:cs typeface="Helvetica" panose="020B0604020202020204" pitchFamily="34" charset="0"/>
                </a:endParaRPr>
              </a:p>
              <a:p>
                <a:r>
                  <a:rPr lang="it-IT" sz="1500" dirty="0">
                    <a:latin typeface="Helvetica" panose="020B0604020202020204" pitchFamily="34" charset="0"/>
                    <a:cs typeface="Helvetica" panose="020B0604020202020204" pitchFamily="34" charset="0"/>
                  </a:rPr>
                  <a:t>Si definisce il prodotto interno su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𝑉</m:t>
                        </m:r>
                      </m:e>
                      <m:sub>
                        <m:r>
                          <a:rPr lang="it-IT" sz="1500" b="0" i="1" smtClean="0">
                            <a:latin typeface="Cambria Math" panose="02040503050406030204" pitchFamily="18" charset="0"/>
                            <a:cs typeface="Helvetica" panose="020B0604020202020204" pitchFamily="34" charset="0"/>
                          </a:rPr>
                          <m:t>𝑘</m:t>
                        </m:r>
                      </m:sub>
                    </m:sSub>
                  </m:oMath>
                </a14:m>
                <a:r>
                  <a:rPr lang="it-IT" sz="1500" dirty="0">
                    <a:latin typeface="Helvetica" panose="020B0604020202020204" pitchFamily="34" charset="0"/>
                    <a:cs typeface="Helvetica" panose="020B0604020202020204" pitchFamily="34" charset="0"/>
                  </a:rPr>
                  <a:t> dipendente dalla mesh </a:t>
                </a:r>
                <a:r>
                  <a:rPr lang="it-IT" sz="1500" i="1" dirty="0">
                    <a:latin typeface="Helvetica" panose="020B0604020202020204" pitchFamily="34" charset="0"/>
                    <a:cs typeface="Helvetica" panose="020B0604020202020204" pitchFamily="34" charset="0"/>
                  </a:rPr>
                  <a:t>(mesh </a:t>
                </a:r>
                <a:r>
                  <a:rPr lang="it-IT" sz="1500" i="1" dirty="0" err="1">
                    <a:latin typeface="Helvetica" panose="020B0604020202020204" pitchFamily="34" charset="0"/>
                    <a:cs typeface="Helvetica" panose="020B0604020202020204" pitchFamily="34" charset="0"/>
                  </a:rPr>
                  <a:t>dependent</a:t>
                </a:r>
                <a:r>
                  <a:rPr lang="it-IT" sz="1500" i="1" dirty="0">
                    <a:latin typeface="Helvetica" panose="020B0604020202020204" pitchFamily="34" charset="0"/>
                    <a:cs typeface="Helvetica" panose="020B0604020202020204" pitchFamily="34" charset="0"/>
                  </a:rPr>
                  <a:t> </a:t>
                </a:r>
                <a:r>
                  <a:rPr lang="it-IT" sz="1500" i="1" dirty="0" err="1">
                    <a:latin typeface="Helvetica" panose="020B0604020202020204" pitchFamily="34" charset="0"/>
                    <a:cs typeface="Helvetica" panose="020B0604020202020204" pitchFamily="34" charset="0"/>
                  </a:rPr>
                  <a:t>inner</a:t>
                </a:r>
                <a:r>
                  <a:rPr lang="it-IT" sz="1500" i="1" dirty="0">
                    <a:latin typeface="Helvetica" panose="020B0604020202020204" pitchFamily="34" charset="0"/>
                    <a:cs typeface="Helvetica" panose="020B0604020202020204" pitchFamily="34" charset="0"/>
                  </a:rPr>
                  <a:t> product)</a:t>
                </a:r>
              </a:p>
              <a:p>
                <a:endParaRPr lang="it-IT" sz="1500" i="1" dirty="0">
                  <a:latin typeface="Helvetica" panose="020B0604020202020204" pitchFamily="34" charset="0"/>
                  <a:cs typeface="Helvetica" panose="020B0604020202020204" pitchFamily="34" charset="0"/>
                </a:endParaRPr>
              </a:p>
              <a:p>
                <a:pPr/>
                <a14:m>
                  <m:oMathPara xmlns:m="http://schemas.openxmlformats.org/officeDocument/2006/math">
                    <m:oMathParaPr>
                      <m:jc m:val="centerGroup"/>
                    </m:oMathParaPr>
                    <m:oMath xmlns:m="http://schemas.openxmlformats.org/officeDocument/2006/math">
                      <m:r>
                        <a:rPr lang="it-IT" sz="1500" b="0" i="1" smtClean="0">
                          <a:latin typeface="Cambria Math" panose="02040503050406030204" pitchFamily="18" charset="0"/>
                          <a:cs typeface="Helvetica" panose="020B0604020202020204" pitchFamily="34" charset="0"/>
                        </a:rPr>
                        <m:t>(</m:t>
                      </m:r>
                      <m:r>
                        <a:rPr lang="it-IT" sz="1500" b="0" i="1" smtClean="0">
                          <a:latin typeface="Cambria Math" panose="02040503050406030204" pitchFamily="18" charset="0"/>
                          <a:cs typeface="Helvetica" panose="020B0604020202020204" pitchFamily="34" charset="0"/>
                        </a:rPr>
                        <m:t>𝑣</m:t>
                      </m:r>
                      <m:r>
                        <a:rPr lang="it-IT" sz="1500" b="0" i="1" smtClean="0">
                          <a:latin typeface="Cambria Math" panose="02040503050406030204" pitchFamily="18" charset="0"/>
                          <a:cs typeface="Helvetica" panose="020B0604020202020204" pitchFamily="34" charset="0"/>
                        </a:rPr>
                        <m:t>,</m:t>
                      </m:r>
                      <m:r>
                        <a:rPr lang="it-IT" sz="1500" b="0" i="1" smtClean="0">
                          <a:latin typeface="Cambria Math" panose="02040503050406030204" pitchFamily="18" charset="0"/>
                          <a:ea typeface="Cambria Math" panose="02040503050406030204" pitchFamily="18" charset="0"/>
                          <a:cs typeface="Helvetica" panose="020B0604020202020204" pitchFamily="34" charset="0"/>
                        </a:rPr>
                        <m:t>𝜔</m:t>
                      </m:r>
                      <m:sSub>
                        <m:sSubPr>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ea typeface="Cambria Math" panose="02040503050406030204" pitchFamily="18" charset="0"/>
                              <a:cs typeface="Helvetica" panose="020B0604020202020204" pitchFamily="34" charset="0"/>
                            </a:rPr>
                            <m:t>)</m:t>
                          </m:r>
                        </m:e>
                        <m:sub>
                          <m:r>
                            <a:rPr lang="it-IT" sz="1500" b="0" i="1" smtClean="0">
                              <a:latin typeface="Cambria Math" panose="02040503050406030204" pitchFamily="18" charset="0"/>
                              <a:ea typeface="Cambria Math" panose="02040503050406030204" pitchFamily="18" charset="0"/>
                              <a:cs typeface="Helvetica" panose="020B0604020202020204" pitchFamily="34" charset="0"/>
                            </a:rPr>
                            <m:t>𝑘</m:t>
                          </m:r>
                        </m:sub>
                      </m:sSub>
                      <m:r>
                        <a:rPr lang="it-IT" sz="1500" b="0" i="1" smtClean="0">
                          <a:latin typeface="Cambria Math" panose="02040503050406030204" pitchFamily="18" charset="0"/>
                          <a:ea typeface="Cambria Math" panose="02040503050406030204" pitchFamily="18" charset="0"/>
                          <a:cs typeface="Helvetica" panose="020B0604020202020204" pitchFamily="34" charset="0"/>
                        </a:rPr>
                        <m:t>=</m:t>
                      </m:r>
                      <m:r>
                        <a:rPr lang="it-IT" sz="1500" b="0" i="1" smtClean="0">
                          <a:latin typeface="Cambria Math" panose="02040503050406030204" pitchFamily="18" charset="0"/>
                          <a:ea typeface="Cambria Math" panose="02040503050406030204" pitchFamily="18" charset="0"/>
                          <a:cs typeface="Helvetica" panose="020B0604020202020204" pitchFamily="34" charset="0"/>
                        </a:rPr>
                        <m:t>𝑑𝑖𝑎</m:t>
                      </m:r>
                      <m:sSubSup>
                        <m:sSubSupPr>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sSubSupPr>
                        <m:e>
                          <m:r>
                            <a:rPr lang="it-IT" sz="1500" b="0" i="1" smtClean="0">
                              <a:latin typeface="Cambria Math" panose="02040503050406030204" pitchFamily="18" charset="0"/>
                              <a:ea typeface="Cambria Math" panose="02040503050406030204" pitchFamily="18" charset="0"/>
                              <a:cs typeface="Helvetica" panose="020B0604020202020204" pitchFamily="34" charset="0"/>
                            </a:rPr>
                            <m:t>𝑚</m:t>
                          </m:r>
                        </m:e>
                        <m:sub>
                          <m:r>
                            <a:rPr lang="it-IT" sz="1500" b="0" i="1" smtClean="0">
                              <a:latin typeface="Cambria Math" panose="02040503050406030204" pitchFamily="18" charset="0"/>
                              <a:ea typeface="Cambria Math" panose="02040503050406030204" pitchFamily="18" charset="0"/>
                              <a:cs typeface="Helvetica" panose="020B0604020202020204" pitchFamily="34" charset="0"/>
                            </a:rPr>
                            <m:t>𝑘</m:t>
                          </m:r>
                        </m:sub>
                        <m:sup>
                          <m:r>
                            <a:rPr lang="it-IT" sz="1500" b="0" i="1" smtClean="0">
                              <a:latin typeface="Cambria Math" panose="02040503050406030204" pitchFamily="18" charset="0"/>
                              <a:ea typeface="Cambria Math" panose="02040503050406030204" pitchFamily="18" charset="0"/>
                              <a:cs typeface="Helvetica" panose="020B0604020202020204" pitchFamily="34" charset="0"/>
                            </a:rPr>
                            <m:t>2</m:t>
                          </m:r>
                        </m:sup>
                      </m:sSubSup>
                      <m:nary>
                        <m:naryPr>
                          <m:chr m:val="∑"/>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naryPr>
                        <m:sub>
                          <m:r>
                            <m:rPr>
                              <m:brk m:alnAt="23"/>
                            </m:rPr>
                            <a:rPr lang="it-IT" sz="1500" b="0" i="1" smtClean="0">
                              <a:latin typeface="Cambria Math" panose="02040503050406030204" pitchFamily="18" charset="0"/>
                              <a:ea typeface="Cambria Math" panose="02040503050406030204" pitchFamily="18" charset="0"/>
                              <a:cs typeface="Helvetica" panose="020B0604020202020204" pitchFamily="34" charset="0"/>
                            </a:rPr>
                            <m:t>𝑖</m:t>
                          </m:r>
                          <m:r>
                            <a:rPr lang="it-IT" sz="1500" b="0" i="1" smtClean="0">
                              <a:latin typeface="Cambria Math" panose="02040503050406030204" pitchFamily="18" charset="0"/>
                              <a:ea typeface="Cambria Math" panose="02040503050406030204" pitchFamily="18" charset="0"/>
                              <a:cs typeface="Helvetica" panose="020B0604020202020204" pitchFamily="34" charset="0"/>
                            </a:rPr>
                            <m:t>=1</m:t>
                          </m:r>
                        </m:sub>
                        <m:sup>
                          <m:sSub>
                            <m:sSubPr>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ea typeface="Cambria Math" panose="02040503050406030204" pitchFamily="18" charset="0"/>
                                  <a:cs typeface="Helvetica" panose="020B0604020202020204" pitchFamily="34" charset="0"/>
                                </a:rPr>
                                <m:t>𝑁</m:t>
                              </m:r>
                            </m:e>
                            <m:sub>
                              <m:r>
                                <a:rPr lang="it-IT" sz="1500" b="0" i="1" smtClean="0">
                                  <a:latin typeface="Cambria Math" panose="02040503050406030204" pitchFamily="18" charset="0"/>
                                  <a:ea typeface="Cambria Math" panose="02040503050406030204" pitchFamily="18" charset="0"/>
                                  <a:cs typeface="Helvetica" panose="020B0604020202020204" pitchFamily="34" charset="0"/>
                                </a:rPr>
                                <m:t>𝑘</m:t>
                              </m:r>
                            </m:sub>
                          </m:sSub>
                        </m:sup>
                        <m:e>
                          <m:r>
                            <a:rPr lang="it-IT" sz="1500" b="0" i="1" smtClean="0">
                              <a:latin typeface="Cambria Math" panose="02040503050406030204" pitchFamily="18" charset="0"/>
                              <a:ea typeface="Cambria Math" panose="02040503050406030204" pitchFamily="18" charset="0"/>
                              <a:cs typeface="Helvetica" panose="020B0604020202020204" pitchFamily="34" charset="0"/>
                            </a:rPr>
                            <m:t>𝑣</m:t>
                          </m:r>
                          <m:d>
                            <m:dPr>
                              <m:ctrlPr>
                                <a:rPr lang="it-IT" sz="1500" b="0" i="1" smtClean="0">
                                  <a:latin typeface="Cambria Math" panose="02040503050406030204" pitchFamily="18" charset="0"/>
                                  <a:ea typeface="Cambria Math" panose="02040503050406030204" pitchFamily="18" charset="0"/>
                                  <a:cs typeface="Helvetica" panose="020B0604020202020204" pitchFamily="34" charset="0"/>
                                </a:rPr>
                              </m:ctrlPr>
                            </m:dPr>
                            <m:e>
                              <m:sSub>
                                <m:sSubPr>
                                  <m:ctrlPr>
                                    <a:rPr lang="it-IT" sz="1500" i="1">
                                      <a:latin typeface="Cambria Math" panose="02040503050406030204" pitchFamily="18" charset="0"/>
                                      <a:cs typeface="Helvetica" panose="020B0604020202020204" pitchFamily="34" charset="0"/>
                                    </a:rPr>
                                  </m:ctrlPr>
                                </m:sSubPr>
                                <m:e>
                                  <m:r>
                                    <a:rPr lang="it-IT" sz="1500" i="1">
                                      <a:latin typeface="Cambria Math" panose="02040503050406030204" pitchFamily="18" charset="0"/>
                                      <a:cs typeface="Helvetica" panose="020B0604020202020204" pitchFamily="34" charset="0"/>
                                    </a:rPr>
                                    <m:t>𝑃</m:t>
                                  </m:r>
                                </m:e>
                                <m:sub>
                                  <m:sSub>
                                    <m:sSubPr>
                                      <m:ctrlPr>
                                        <a:rPr lang="it-IT" sz="1500" i="1">
                                          <a:latin typeface="Cambria Math" panose="02040503050406030204" pitchFamily="18" charset="0"/>
                                          <a:cs typeface="Helvetica" panose="020B0604020202020204" pitchFamily="34" charset="0"/>
                                        </a:rPr>
                                      </m:ctrlPr>
                                    </m:sSubPr>
                                    <m:e>
                                      <m:r>
                                        <a:rPr lang="it-IT" sz="1500" i="1">
                                          <a:latin typeface="Cambria Math" panose="02040503050406030204" pitchFamily="18" charset="0"/>
                                          <a:ea typeface="Cambria Math" panose="02040503050406030204" pitchFamily="18" charset="0"/>
                                          <a:cs typeface="Helvetica" panose="020B0604020202020204" pitchFamily="34" charset="0"/>
                                        </a:rPr>
                                        <m:t>𝜓</m:t>
                                      </m:r>
                                    </m:e>
                                    <m:sub>
                                      <m:r>
                                        <a:rPr lang="it-IT" sz="1500" i="1">
                                          <a:latin typeface="Cambria Math" panose="02040503050406030204" pitchFamily="18" charset="0"/>
                                          <a:cs typeface="Helvetica" panose="020B0604020202020204" pitchFamily="34" charset="0"/>
                                        </a:rPr>
                                        <m:t>𝑘</m:t>
                                      </m:r>
                                    </m:sub>
                                  </m:sSub>
                                  <m:d>
                                    <m:dPr>
                                      <m:ctrlPr>
                                        <a:rPr lang="it-IT" sz="1500" i="1">
                                          <a:latin typeface="Cambria Math" panose="02040503050406030204" pitchFamily="18" charset="0"/>
                                          <a:cs typeface="Helvetica" panose="020B0604020202020204" pitchFamily="34" charset="0"/>
                                        </a:rPr>
                                      </m:ctrlPr>
                                    </m:dPr>
                                    <m:e>
                                      <m:r>
                                        <a:rPr lang="it-IT" sz="1500" i="1">
                                          <a:latin typeface="Cambria Math" panose="02040503050406030204" pitchFamily="18" charset="0"/>
                                          <a:cs typeface="Helvetica" panose="020B0604020202020204" pitchFamily="34" charset="0"/>
                                        </a:rPr>
                                        <m:t>𝑖</m:t>
                                      </m:r>
                                    </m:e>
                                  </m:d>
                                </m:sub>
                              </m:sSub>
                            </m:e>
                          </m:d>
                        </m:e>
                      </m:nary>
                      <m:r>
                        <a:rPr lang="it-IT" sz="1500" b="0" i="1" smtClean="0">
                          <a:latin typeface="Cambria Math" panose="02040503050406030204" pitchFamily="18" charset="0"/>
                          <a:ea typeface="Cambria Math" panose="02040503050406030204" pitchFamily="18" charset="0"/>
                          <a:cs typeface="Helvetica" panose="020B0604020202020204" pitchFamily="34" charset="0"/>
                        </a:rPr>
                        <m:t>𝜔</m:t>
                      </m:r>
                      <m:r>
                        <a:rPr lang="it-IT" sz="15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500" i="1">
                              <a:latin typeface="Cambria Math" panose="02040503050406030204" pitchFamily="18" charset="0"/>
                              <a:cs typeface="Helvetica" panose="020B0604020202020204" pitchFamily="34" charset="0"/>
                            </a:rPr>
                          </m:ctrlPr>
                        </m:sSubPr>
                        <m:e>
                          <m:r>
                            <a:rPr lang="it-IT" sz="1500" i="1">
                              <a:latin typeface="Cambria Math" panose="02040503050406030204" pitchFamily="18" charset="0"/>
                              <a:cs typeface="Helvetica" panose="020B0604020202020204" pitchFamily="34" charset="0"/>
                            </a:rPr>
                            <m:t>𝑃</m:t>
                          </m:r>
                        </m:e>
                        <m:sub>
                          <m:sSub>
                            <m:sSubPr>
                              <m:ctrlPr>
                                <a:rPr lang="it-IT" sz="1500" i="1">
                                  <a:latin typeface="Cambria Math" panose="02040503050406030204" pitchFamily="18" charset="0"/>
                                  <a:cs typeface="Helvetica" panose="020B0604020202020204" pitchFamily="34" charset="0"/>
                                </a:rPr>
                              </m:ctrlPr>
                            </m:sSubPr>
                            <m:e>
                              <m:r>
                                <a:rPr lang="it-IT" sz="1500" i="1">
                                  <a:latin typeface="Cambria Math" panose="02040503050406030204" pitchFamily="18" charset="0"/>
                                  <a:ea typeface="Cambria Math" panose="02040503050406030204" pitchFamily="18" charset="0"/>
                                  <a:cs typeface="Helvetica" panose="020B0604020202020204" pitchFamily="34" charset="0"/>
                                </a:rPr>
                                <m:t>𝜓</m:t>
                              </m:r>
                            </m:e>
                            <m:sub>
                              <m:r>
                                <a:rPr lang="it-IT" sz="1500" i="1">
                                  <a:latin typeface="Cambria Math" panose="02040503050406030204" pitchFamily="18" charset="0"/>
                                  <a:cs typeface="Helvetica" panose="020B0604020202020204" pitchFamily="34" charset="0"/>
                                </a:rPr>
                                <m:t>𝑘</m:t>
                              </m:r>
                            </m:sub>
                          </m:sSub>
                          <m:d>
                            <m:dPr>
                              <m:ctrlPr>
                                <a:rPr lang="it-IT" sz="1500" i="1">
                                  <a:latin typeface="Cambria Math" panose="02040503050406030204" pitchFamily="18" charset="0"/>
                                  <a:cs typeface="Helvetica" panose="020B0604020202020204" pitchFamily="34" charset="0"/>
                                </a:rPr>
                              </m:ctrlPr>
                            </m:dPr>
                            <m:e>
                              <m:r>
                                <a:rPr lang="it-IT" sz="1500" i="1">
                                  <a:latin typeface="Cambria Math" panose="02040503050406030204" pitchFamily="18" charset="0"/>
                                  <a:cs typeface="Helvetica" panose="020B0604020202020204" pitchFamily="34" charset="0"/>
                                </a:rPr>
                                <m:t>𝑖</m:t>
                              </m:r>
                            </m:e>
                          </m:d>
                        </m:sub>
                      </m:sSub>
                      <m:r>
                        <a:rPr lang="it-IT" sz="1500" b="0" i="1" smtClean="0">
                          <a:latin typeface="Cambria Math" panose="02040503050406030204" pitchFamily="18" charset="0"/>
                          <a:cs typeface="Helvetica" panose="020B0604020202020204" pitchFamily="34" charset="0"/>
                        </a:rPr>
                        <m:t>)</m:t>
                      </m:r>
                    </m:oMath>
                  </m:oMathPara>
                </a14:m>
                <a:endParaRPr lang="it-IT" sz="1500" dirty="0">
                  <a:latin typeface="Helvetica" panose="020B0604020202020204" pitchFamily="34" charset="0"/>
                  <a:cs typeface="Helvetica" panose="020B0604020202020204" pitchFamily="34" charset="0"/>
                </a:endParaRPr>
              </a:p>
            </p:txBody>
          </p:sp>
        </mc:Choice>
        <mc:Fallback xmlns="">
          <p:sp>
            <p:nvSpPr>
              <p:cNvPr id="9" name="CasellaDiTesto 8">
                <a:extLst>
                  <a:ext uri="{FF2B5EF4-FFF2-40B4-BE49-F238E27FC236}">
                    <a16:creationId xmlns:a16="http://schemas.microsoft.com/office/drawing/2014/main" id="{D6D798F1-2A6C-47ED-83F2-07EDC5C33A72}"/>
                  </a:ext>
                </a:extLst>
              </p:cNvPr>
              <p:cNvSpPr txBox="1">
                <a:spLocks noRot="1" noChangeAspect="1" noMove="1" noResize="1" noEditPoints="1" noAdjustHandles="1" noChangeArrowheads="1" noChangeShapeType="1" noTextEdit="1"/>
              </p:cNvSpPr>
              <p:nvPr/>
            </p:nvSpPr>
            <p:spPr>
              <a:xfrm>
                <a:off x="1013534" y="4527612"/>
                <a:ext cx="10164932" cy="2064219"/>
              </a:xfrm>
              <a:prstGeom prst="rect">
                <a:avLst/>
              </a:prstGeom>
              <a:blipFill>
                <a:blip r:embed="rId4"/>
                <a:stretch>
                  <a:fillRect l="-240" t="-888"/>
                </a:stretch>
              </a:blipFill>
            </p:spPr>
            <p:txBody>
              <a:bodyPr/>
              <a:lstStyle/>
              <a:p>
                <a:r>
                  <a:rPr lang="it-IT">
                    <a:noFill/>
                  </a:rPr>
                  <a:t> </a:t>
                </a:r>
              </a:p>
            </p:txBody>
          </p:sp>
        </mc:Fallback>
      </mc:AlternateContent>
    </p:spTree>
    <p:extLst>
      <p:ext uri="{BB962C8B-B14F-4D97-AF65-F5344CB8AC3E}">
        <p14:creationId xmlns:p14="http://schemas.microsoft.com/office/powerpoint/2010/main" val="35657622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524DCFE-752A-426D-8539-85C7CB02A5A4}"/>
                  </a:ext>
                </a:extLst>
              </p:cNvPr>
              <p:cNvSpPr txBox="1"/>
              <p:nvPr/>
            </p:nvSpPr>
            <p:spPr>
              <a:xfrm>
                <a:off x="1013533" y="201162"/>
                <a:ext cx="10164933" cy="1359603"/>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Definiamo infine:</a:t>
                </a: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Operatore di interpolazione </a:t>
                </a:r>
                <a14:m>
                  <m:oMath xmlns:m="http://schemas.openxmlformats.org/officeDocument/2006/math">
                    <m:sSubSup>
                      <m:sSubSupPr>
                        <m:ctrlPr>
                          <a:rPr lang="it-IT" sz="1600" b="1" i="1">
                            <a:latin typeface="Cambria Math" panose="02040503050406030204" pitchFamily="18" charset="0"/>
                            <a:cs typeface="Helvetica" panose="020B0604020202020204" pitchFamily="34" charset="0"/>
                          </a:rPr>
                        </m:ctrlPr>
                      </m:sSubSupPr>
                      <m:e>
                        <m:r>
                          <a:rPr lang="it-IT" sz="1600" b="1" i="1">
                            <a:latin typeface="Cambria Math" panose="02040503050406030204" pitchFamily="18" charset="0"/>
                            <a:cs typeface="Helvetica" panose="020B0604020202020204" pitchFamily="34" charset="0"/>
                          </a:rPr>
                          <m:t>𝑰</m:t>
                        </m:r>
                      </m:e>
                      <m:sub>
                        <m:r>
                          <a:rPr lang="it-IT" sz="1600" b="1" i="1">
                            <a:latin typeface="Cambria Math" panose="02040503050406030204" pitchFamily="18" charset="0"/>
                            <a:cs typeface="Helvetica" panose="020B0604020202020204" pitchFamily="34" charset="0"/>
                          </a:rPr>
                          <m:t>𝒌</m:t>
                        </m:r>
                        <m:r>
                          <a:rPr lang="it-IT" sz="1600" b="1" i="1">
                            <a:latin typeface="Cambria Math" panose="02040503050406030204" pitchFamily="18" charset="0"/>
                            <a:cs typeface="Helvetica" panose="020B0604020202020204" pitchFamily="34" charset="0"/>
                          </a:rPr>
                          <m:t>−</m:t>
                        </m:r>
                        <m:r>
                          <a:rPr lang="it-IT" sz="1600" b="1" i="1">
                            <a:latin typeface="Cambria Math" panose="02040503050406030204" pitchFamily="18" charset="0"/>
                            <a:cs typeface="Helvetica" panose="020B0604020202020204" pitchFamily="34" charset="0"/>
                          </a:rPr>
                          <m:t>𝟏</m:t>
                        </m:r>
                      </m:sub>
                      <m:sup>
                        <m:r>
                          <a:rPr lang="it-IT" sz="1600" b="1" i="1">
                            <a:latin typeface="Cambria Math" panose="02040503050406030204" pitchFamily="18" charset="0"/>
                            <a:cs typeface="Helvetica" panose="020B0604020202020204" pitchFamily="34" charset="0"/>
                          </a:rPr>
                          <m:t>𝒌</m:t>
                        </m:r>
                      </m:sup>
                    </m:sSubSup>
                    <m:r>
                      <a:rPr lang="it-IT" sz="1600" b="1" i="1">
                        <a:latin typeface="Cambria Math" panose="02040503050406030204" pitchFamily="18" charset="0"/>
                        <a:cs typeface="Helvetica" panose="020B0604020202020204" pitchFamily="34" charset="0"/>
                      </a:rPr>
                      <m:t>: </m:t>
                    </m:r>
                    <m:sSub>
                      <m:sSubPr>
                        <m:ctrlPr>
                          <a:rPr lang="it-IT" sz="1600" b="1" i="1">
                            <a:latin typeface="Cambria Math" panose="02040503050406030204" pitchFamily="18" charset="0"/>
                            <a:cs typeface="Helvetica" panose="020B0604020202020204" pitchFamily="34" charset="0"/>
                          </a:rPr>
                        </m:ctrlPr>
                      </m:sSubPr>
                      <m:e>
                        <m:r>
                          <a:rPr lang="it-IT" sz="1600" b="1" i="1">
                            <a:latin typeface="Cambria Math" panose="02040503050406030204" pitchFamily="18" charset="0"/>
                            <a:cs typeface="Helvetica" panose="020B0604020202020204" pitchFamily="34" charset="0"/>
                          </a:rPr>
                          <m:t>𝑽</m:t>
                        </m:r>
                      </m:e>
                      <m:sub>
                        <m:r>
                          <a:rPr lang="it-IT" sz="1600" b="1" i="1">
                            <a:latin typeface="Cambria Math" panose="02040503050406030204" pitchFamily="18" charset="0"/>
                            <a:cs typeface="Helvetica" panose="020B0604020202020204" pitchFamily="34" charset="0"/>
                          </a:rPr>
                          <m:t>𝒌</m:t>
                        </m:r>
                        <m:r>
                          <a:rPr lang="it-IT" sz="1600" b="1" i="1">
                            <a:latin typeface="Cambria Math" panose="02040503050406030204" pitchFamily="18" charset="0"/>
                            <a:cs typeface="Helvetica" panose="020B0604020202020204" pitchFamily="34" charset="0"/>
                          </a:rPr>
                          <m:t>−</m:t>
                        </m:r>
                        <m:r>
                          <a:rPr lang="it-IT" sz="1600" b="1" i="1">
                            <a:latin typeface="Cambria Math" panose="02040503050406030204" pitchFamily="18" charset="0"/>
                            <a:cs typeface="Helvetica" panose="020B0604020202020204" pitchFamily="34" charset="0"/>
                          </a:rPr>
                          <m:t>𝟏</m:t>
                        </m:r>
                      </m:sub>
                    </m:sSub>
                    <m:r>
                      <a:rPr lang="it-IT" sz="1600" b="1" i="1">
                        <a:latin typeface="Cambria Math" panose="02040503050406030204" pitchFamily="18" charset="0"/>
                        <a:cs typeface="Helvetica" panose="020B0604020202020204" pitchFamily="34" charset="0"/>
                      </a:rPr>
                      <m:t>→ </m:t>
                    </m:r>
                    <m:sSub>
                      <m:sSubPr>
                        <m:ctrlPr>
                          <a:rPr lang="it-IT" sz="1600" b="1" i="1">
                            <a:latin typeface="Cambria Math" panose="02040503050406030204" pitchFamily="18" charset="0"/>
                            <a:cs typeface="Helvetica" panose="020B0604020202020204" pitchFamily="34" charset="0"/>
                          </a:rPr>
                        </m:ctrlPr>
                      </m:sSubPr>
                      <m:e>
                        <m:r>
                          <a:rPr lang="it-IT" sz="1600" b="1" i="1">
                            <a:latin typeface="Cambria Math" panose="02040503050406030204" pitchFamily="18" charset="0"/>
                            <a:cs typeface="Helvetica" panose="020B0604020202020204" pitchFamily="34" charset="0"/>
                          </a:rPr>
                          <m:t>𝑽</m:t>
                        </m:r>
                      </m:e>
                      <m:sub>
                        <m:r>
                          <a:rPr lang="it-IT" sz="1600" b="1" i="1">
                            <a:latin typeface="Cambria Math" panose="02040503050406030204" pitchFamily="18" charset="0"/>
                            <a:cs typeface="Helvetica" panose="020B0604020202020204" pitchFamily="34" charset="0"/>
                          </a:rPr>
                          <m:t>𝒌</m:t>
                        </m:r>
                      </m:sub>
                    </m:sSub>
                  </m:oMath>
                </a14:m>
                <a:r>
                  <a:rPr lang="it-IT" sz="1600" dirty="0">
                    <a:latin typeface="Helvetica" panose="020B0604020202020204" pitchFamily="34" charset="0"/>
                    <a:cs typeface="Helvetica" panose="020B0604020202020204" pitchFamily="34" charset="0"/>
                  </a:rPr>
                  <a:t>, che permette di passare da una griglia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ad una fine;</a:t>
                </a:r>
              </a:p>
              <a:p>
                <a:pPr marL="285750" indent="-285750" algn="just">
                  <a:buFont typeface="Arial" panose="020B0604020202020204" pitchFamily="34" charset="0"/>
                  <a:buChar char="•"/>
                </a:pPr>
                <a:endParaRPr lang="it-IT" sz="1600" b="1" i="1"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Operatore di restrizione </a:t>
                </a:r>
                <a14:m>
                  <m:oMath xmlns:m="http://schemas.openxmlformats.org/officeDocument/2006/math">
                    <m:sSubSup>
                      <m:sSubSupPr>
                        <m:ctrlPr>
                          <a:rPr lang="it-IT" sz="1600" b="1" i="1">
                            <a:latin typeface="Cambria Math" panose="02040503050406030204" pitchFamily="18" charset="0"/>
                            <a:cs typeface="Helvetica" panose="020B0604020202020204" pitchFamily="34" charset="0"/>
                          </a:rPr>
                        </m:ctrlPr>
                      </m:sSubSupPr>
                      <m:e>
                        <m:r>
                          <a:rPr lang="it-IT" sz="1600" b="1" i="1">
                            <a:latin typeface="Cambria Math" panose="02040503050406030204" pitchFamily="18" charset="0"/>
                            <a:cs typeface="Helvetica" panose="020B0604020202020204" pitchFamily="34" charset="0"/>
                          </a:rPr>
                          <m:t>𝑰</m:t>
                        </m:r>
                      </m:e>
                      <m:sub>
                        <m:r>
                          <a:rPr lang="it-IT" sz="1600" b="1" i="1">
                            <a:latin typeface="Cambria Math" panose="02040503050406030204" pitchFamily="18" charset="0"/>
                            <a:cs typeface="Helvetica" panose="020B0604020202020204" pitchFamily="34" charset="0"/>
                          </a:rPr>
                          <m:t>𝒌</m:t>
                        </m:r>
                      </m:sub>
                      <m:sup>
                        <m:r>
                          <a:rPr lang="it-IT" sz="1600" b="1" i="1">
                            <a:latin typeface="Cambria Math" panose="02040503050406030204" pitchFamily="18" charset="0"/>
                            <a:cs typeface="Helvetica" panose="020B0604020202020204" pitchFamily="34" charset="0"/>
                          </a:rPr>
                          <m:t>𝒌</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𝟏</m:t>
                        </m:r>
                      </m:sup>
                    </m:sSubSup>
                    <m:r>
                      <a:rPr lang="it-IT" sz="1600" b="1" i="1">
                        <a:latin typeface="Cambria Math" panose="02040503050406030204" pitchFamily="18" charset="0"/>
                        <a:cs typeface="Helvetica" panose="020B0604020202020204" pitchFamily="34" charset="0"/>
                      </a:rPr>
                      <m:t>: </m:t>
                    </m:r>
                    <m:sSub>
                      <m:sSubPr>
                        <m:ctrlPr>
                          <a:rPr lang="it-IT" sz="1600" b="1" i="1">
                            <a:latin typeface="Cambria Math" panose="02040503050406030204" pitchFamily="18" charset="0"/>
                            <a:cs typeface="Helvetica" panose="020B0604020202020204" pitchFamily="34" charset="0"/>
                          </a:rPr>
                        </m:ctrlPr>
                      </m:sSubPr>
                      <m:e>
                        <m:r>
                          <a:rPr lang="it-IT" sz="1600" b="1" i="1">
                            <a:latin typeface="Cambria Math" panose="02040503050406030204" pitchFamily="18" charset="0"/>
                            <a:cs typeface="Helvetica" panose="020B0604020202020204" pitchFamily="34" charset="0"/>
                          </a:rPr>
                          <m:t>𝑽</m:t>
                        </m:r>
                      </m:e>
                      <m:sub>
                        <m:r>
                          <a:rPr lang="it-IT" sz="1600" b="1" i="1">
                            <a:latin typeface="Cambria Math" panose="02040503050406030204" pitchFamily="18" charset="0"/>
                            <a:cs typeface="Helvetica" panose="020B0604020202020204" pitchFamily="34" charset="0"/>
                          </a:rPr>
                          <m:t>𝒌</m:t>
                        </m:r>
                      </m:sub>
                    </m:sSub>
                    <m:r>
                      <a:rPr lang="it-IT" sz="1600" b="1" i="1">
                        <a:latin typeface="Cambria Math" panose="02040503050406030204" pitchFamily="18" charset="0"/>
                        <a:cs typeface="Helvetica" panose="020B0604020202020204" pitchFamily="34" charset="0"/>
                      </a:rPr>
                      <m:t>→ </m:t>
                    </m:r>
                    <m:sSub>
                      <m:sSubPr>
                        <m:ctrlPr>
                          <a:rPr lang="it-IT" sz="1600" b="1" i="1">
                            <a:latin typeface="Cambria Math" panose="02040503050406030204" pitchFamily="18" charset="0"/>
                            <a:cs typeface="Helvetica" panose="020B0604020202020204" pitchFamily="34" charset="0"/>
                          </a:rPr>
                        </m:ctrlPr>
                      </m:sSubPr>
                      <m:e>
                        <m:r>
                          <a:rPr lang="it-IT" sz="1600" b="1" i="1">
                            <a:latin typeface="Cambria Math" panose="02040503050406030204" pitchFamily="18" charset="0"/>
                            <a:cs typeface="Helvetica" panose="020B0604020202020204" pitchFamily="34" charset="0"/>
                          </a:rPr>
                          <m:t>𝑽</m:t>
                        </m:r>
                      </m:e>
                      <m:sub>
                        <m:r>
                          <a:rPr lang="it-IT" sz="1600" b="1" i="1">
                            <a:latin typeface="Cambria Math" panose="02040503050406030204" pitchFamily="18" charset="0"/>
                            <a:cs typeface="Helvetica" panose="020B0604020202020204" pitchFamily="34" charset="0"/>
                          </a:rPr>
                          <m:t>𝒌</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𝟏</m:t>
                        </m:r>
                      </m:sub>
                    </m:sSub>
                  </m:oMath>
                </a14:m>
                <a:r>
                  <a:rPr lang="it-IT" sz="1600"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che permette di passare da una griglia fine ad una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endParaRPr lang="it-IT" sz="1500" dirty="0">
                  <a:latin typeface="Helvetica" panose="020B0604020202020204" pitchFamily="34" charset="0"/>
                  <a:cs typeface="Helvetica" panose="020B0604020202020204" pitchFamily="34" charset="0"/>
                </a:endParaRPr>
              </a:p>
            </p:txBody>
          </p:sp>
        </mc:Choice>
        <mc:Fallback xmlns="">
          <p:sp>
            <p:nvSpPr>
              <p:cNvPr id="4" name="CasellaDiTesto 3">
                <a:extLst>
                  <a:ext uri="{FF2B5EF4-FFF2-40B4-BE49-F238E27FC236}">
                    <a16:creationId xmlns:a16="http://schemas.microsoft.com/office/drawing/2014/main" id="{A524DCFE-752A-426D-8539-85C7CB02A5A4}"/>
                  </a:ext>
                </a:extLst>
              </p:cNvPr>
              <p:cNvSpPr txBox="1">
                <a:spLocks noRot="1" noChangeAspect="1" noMove="1" noResize="1" noEditPoints="1" noAdjustHandles="1" noChangeArrowheads="1" noChangeShapeType="1" noTextEdit="1"/>
              </p:cNvSpPr>
              <p:nvPr/>
            </p:nvSpPr>
            <p:spPr>
              <a:xfrm>
                <a:off x="1013533" y="201162"/>
                <a:ext cx="10164933" cy="1359603"/>
              </a:xfrm>
              <a:prstGeom prst="rect">
                <a:avLst/>
              </a:prstGeom>
              <a:blipFill>
                <a:blip r:embed="rId2"/>
                <a:stretch>
                  <a:fillRect l="-300" t="-13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3216BA3-8C5A-4C2E-85C3-65D30688027E}"/>
                  </a:ext>
                </a:extLst>
              </p:cNvPr>
              <p:cNvSpPr txBox="1"/>
              <p:nvPr/>
            </p:nvSpPr>
            <p:spPr>
              <a:xfrm>
                <a:off x="1013533" y="1524000"/>
                <a:ext cx="10164933" cy="110299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L’operatore di interpolazione è anche detto </a:t>
                </a:r>
                <a:r>
                  <a:rPr lang="it-IT" sz="1600" i="1" dirty="0">
                    <a:latin typeface="Helvetica" panose="020B0604020202020204" pitchFamily="34" charset="0"/>
                    <a:cs typeface="Helvetica" panose="020B0604020202020204" pitchFamily="34" charset="0"/>
                  </a:rPr>
                  <a:t>operatore di prolungamento;</a:t>
                </a:r>
                <a:r>
                  <a:rPr lang="it-IT" sz="1600" dirty="0">
                    <a:latin typeface="Helvetica" panose="020B0604020202020204" pitchFamily="34" charset="0"/>
                    <a:cs typeface="Helvetica" panose="020B0604020202020204" pitchFamily="34" charset="0"/>
                  </a:rPr>
                  <a:t> </a:t>
                </a:r>
              </a:p>
              <a:p>
                <a:endParaRPr lang="it-IT" sz="1600" dirty="0">
                  <a:latin typeface="Helvetica" panose="020B0604020202020204" pitchFamily="34" charset="0"/>
                  <a:cs typeface="Helvetica" panose="020B0604020202020204" pitchFamily="34" charset="0"/>
                </a:endParaRPr>
              </a:p>
              <a:p>
                <a:r>
                  <a:rPr lang="it-IT" sz="1600" dirty="0">
                    <a:latin typeface="Helvetica" panose="020B0604020202020204" pitchFamily="34" charset="0"/>
                    <a:cs typeface="Helvetica" panose="020B0604020202020204" pitchFamily="34" charset="0"/>
                  </a:rPr>
                  <a:t>L’operatore di restrizione è anche detto </a:t>
                </a:r>
                <a:r>
                  <a:rPr lang="it-IT" sz="1600" i="1" dirty="0">
                    <a:latin typeface="Helvetica" panose="020B0604020202020204" pitchFamily="34" charset="0"/>
                    <a:cs typeface="Helvetica" panose="020B0604020202020204" pitchFamily="34" charset="0"/>
                  </a:rPr>
                  <a:t>operatore di pesatura residuale (</a:t>
                </a:r>
                <a:r>
                  <a:rPr lang="it-IT" sz="1600" i="1" dirty="0" err="1">
                    <a:latin typeface="Helvetica" panose="020B0604020202020204" pitchFamily="34" charset="0"/>
                    <a:cs typeface="Helvetica" panose="020B0604020202020204" pitchFamily="34" charset="0"/>
                  </a:rPr>
                  <a:t>residual</a:t>
                </a:r>
                <a:r>
                  <a:rPr lang="it-IT" sz="1600" i="1" dirty="0">
                    <a:latin typeface="Helvetica" panose="020B0604020202020204" pitchFamily="34" charset="0"/>
                    <a:cs typeface="Helvetica" panose="020B0604020202020204" pitchFamily="34" charset="0"/>
                  </a:rPr>
                  <a:t> </a:t>
                </a:r>
                <a:r>
                  <a:rPr lang="it-IT" sz="1600" i="1" dirty="0" err="1">
                    <a:latin typeface="Helvetica" panose="020B0604020202020204" pitchFamily="34" charset="0"/>
                    <a:cs typeface="Helvetica" panose="020B0604020202020204" pitchFamily="34" charset="0"/>
                  </a:rPr>
                  <a:t>weighting</a:t>
                </a:r>
                <a:r>
                  <a:rPr lang="it-IT" sz="1600"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e può essere definito come il trasporto di </a:t>
                </a:r>
                <a14:m>
                  <m:oMath xmlns:m="http://schemas.openxmlformats.org/officeDocument/2006/math">
                    <m:sSubSup>
                      <m:sSubSupPr>
                        <m:ctrlPr>
                          <a:rPr lang="it-IT" sz="1600" b="1" i="1">
                            <a:latin typeface="Cambria Math" panose="02040503050406030204" pitchFamily="18" charset="0"/>
                            <a:cs typeface="Helvetica" panose="020B0604020202020204" pitchFamily="34" charset="0"/>
                          </a:rPr>
                        </m:ctrlPr>
                      </m:sSubSupPr>
                      <m:e>
                        <m:r>
                          <a:rPr lang="it-IT" sz="1600" b="1" i="1">
                            <a:latin typeface="Cambria Math" panose="02040503050406030204" pitchFamily="18" charset="0"/>
                            <a:cs typeface="Helvetica" panose="020B0604020202020204" pitchFamily="34" charset="0"/>
                          </a:rPr>
                          <m:t>𝑰</m:t>
                        </m:r>
                      </m:e>
                      <m:sub>
                        <m:r>
                          <a:rPr lang="it-IT" sz="1600" b="1" i="1">
                            <a:latin typeface="Cambria Math" panose="02040503050406030204" pitchFamily="18" charset="0"/>
                            <a:cs typeface="Helvetica" panose="020B0604020202020204" pitchFamily="34" charset="0"/>
                          </a:rPr>
                          <m:t>𝒌</m:t>
                        </m:r>
                      </m:sub>
                      <m:sup>
                        <m:r>
                          <a:rPr lang="it-IT" sz="1600" b="1" i="1">
                            <a:latin typeface="Cambria Math" panose="02040503050406030204" pitchFamily="18" charset="0"/>
                            <a:cs typeface="Helvetica" panose="020B0604020202020204" pitchFamily="34" charset="0"/>
                          </a:rPr>
                          <m:t>𝒌</m:t>
                        </m:r>
                        <m:r>
                          <a:rPr lang="it-IT" sz="1600" b="1" i="1">
                            <a:latin typeface="Cambria Math" panose="02040503050406030204" pitchFamily="18" charset="0"/>
                            <a:cs typeface="Helvetica" panose="020B0604020202020204" pitchFamily="34" charset="0"/>
                          </a:rPr>
                          <m:t>−</m:t>
                        </m:r>
                        <m:r>
                          <a:rPr lang="it-IT" sz="1600" b="1" i="1">
                            <a:latin typeface="Cambria Math" panose="02040503050406030204" pitchFamily="18" charset="0"/>
                            <a:cs typeface="Helvetica" panose="020B0604020202020204" pitchFamily="34" charset="0"/>
                          </a:rPr>
                          <m:t>𝟏</m:t>
                        </m:r>
                      </m:sup>
                    </m:sSubSup>
                  </m:oMath>
                </a14:m>
                <a:r>
                  <a:rPr lang="it-IT" sz="1600" dirty="0">
                    <a:latin typeface="Helvetica" panose="020B0604020202020204" pitchFamily="34" charset="0"/>
                    <a:cs typeface="Helvetica" panose="020B0604020202020204" pitchFamily="34" charset="0"/>
                  </a:rPr>
                  <a:t>, rispetto ai prodotti interni </a:t>
                </a:r>
                <a14:m>
                  <m:oMath xmlns:m="http://schemas.openxmlformats.org/officeDocument/2006/math">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ea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a:t>
                </a:r>
                <a14:m>
                  <m:oMath xmlns:m="http://schemas.openxmlformats.org/officeDocument/2006/math">
                    <m:r>
                      <a:rPr lang="it-IT" sz="1600" i="1">
                        <a:latin typeface="Cambria Math" panose="02040503050406030204" pitchFamily="18" charset="0"/>
                        <a:cs typeface="Helvetica" panose="020B0604020202020204" pitchFamily="34" charset="0"/>
                      </a:rPr>
                      <m:t>(</m:t>
                    </m:r>
                    <m:r>
                      <a:rPr lang="it-IT" sz="1600" i="1">
                        <a:latin typeface="Cambria Math" panose="02040503050406030204" pitchFamily="18" charset="0"/>
                        <a:ea typeface="Cambria Math" panose="02040503050406030204" pitchFamily="18" charset="0"/>
                        <a:cs typeface="Helvetica" panose="020B0604020202020204" pitchFamily="34" charset="0"/>
                      </a:rPr>
                      <m:t>∙, ∙</m:t>
                    </m:r>
                    <m:sSub>
                      <m:sSubPr>
                        <m:ctrlPr>
                          <a:rPr lang="it-IT" sz="1600" i="1">
                            <a:latin typeface="Cambria Math" panose="02040503050406030204" pitchFamily="18" charset="0"/>
                            <a:ea typeface="Cambria Math" panose="02040503050406030204" pitchFamily="18" charset="0"/>
                            <a:cs typeface="Helvetica" panose="020B0604020202020204" pitchFamily="34" charset="0"/>
                          </a:rPr>
                        </m:ctrlPr>
                      </m:sSubPr>
                      <m:e>
                        <m:r>
                          <a:rPr lang="it-IT" sz="1600" i="1">
                            <a:latin typeface="Cambria Math" panose="02040503050406030204" pitchFamily="18" charset="0"/>
                            <a:ea typeface="Cambria Math" panose="02040503050406030204" pitchFamily="18" charset="0"/>
                            <a:cs typeface="Helvetica" panose="020B0604020202020204" pitchFamily="34" charset="0"/>
                          </a:rPr>
                          <m:t>)</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𝑘</m:t>
                        </m:r>
                      </m:sub>
                    </m:sSub>
                  </m:oMath>
                </a14:m>
                <a:endParaRPr lang="it-IT" sz="1600"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03216BA3-8C5A-4C2E-85C3-65D30688027E}"/>
                  </a:ext>
                </a:extLst>
              </p:cNvPr>
              <p:cNvSpPr txBox="1">
                <a:spLocks noRot="1" noChangeAspect="1" noMove="1" noResize="1" noEditPoints="1" noAdjustHandles="1" noChangeArrowheads="1" noChangeShapeType="1" noTextEdit="1"/>
              </p:cNvSpPr>
              <p:nvPr/>
            </p:nvSpPr>
            <p:spPr>
              <a:xfrm>
                <a:off x="1013533" y="1524000"/>
                <a:ext cx="10164933" cy="1102994"/>
              </a:xfrm>
              <a:prstGeom prst="rect">
                <a:avLst/>
              </a:prstGeom>
              <a:blipFill>
                <a:blip r:embed="rId3"/>
                <a:stretch>
                  <a:fillRect l="-300" t="-1657" b="-607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B4B02BA7-341E-4673-BC88-C43008BC8B34}"/>
                  </a:ext>
                </a:extLst>
              </p:cNvPr>
              <p:cNvSpPr txBox="1"/>
              <p:nvPr/>
            </p:nvSpPr>
            <p:spPr>
              <a:xfrm>
                <a:off x="1013531" y="3843465"/>
                <a:ext cx="10164933" cy="3875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𝐼</m:t>
                          </m:r>
                        </m:e>
                        <m:sub>
                          <m:r>
                            <a:rPr lang="it-IT" b="0" i="1" smtClean="0">
                              <a:latin typeface="Cambria Math" panose="02040503050406030204" pitchFamily="18" charset="0"/>
                            </a:rPr>
                            <m:t>𝑘</m:t>
                          </m:r>
                        </m:sub>
                        <m:sup>
                          <m:r>
                            <a:rPr lang="it-IT" b="0" i="1" smtClean="0">
                              <a:latin typeface="Cambria Math" panose="02040503050406030204" pitchFamily="18" charset="0"/>
                            </a:rPr>
                            <m:t>𝑘</m:t>
                          </m:r>
                          <m:r>
                            <a:rPr lang="it-IT" b="0" i="1" smtClean="0">
                              <a:latin typeface="Cambria Math" panose="02040503050406030204" pitchFamily="18" charset="0"/>
                            </a:rPr>
                            <m:t>−1</m:t>
                          </m:r>
                        </m:sup>
                      </m:sSubSup>
                      <m:r>
                        <a:rPr lang="it-IT" b="0" i="1" smtClean="0">
                          <a:latin typeface="Cambria Math" panose="02040503050406030204" pitchFamily="18" charset="0"/>
                          <a:ea typeface="Cambria Math" panose="02040503050406030204" pitchFamily="18" charset="0"/>
                        </a:rPr>
                        <m:t>𝜔</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𝑣</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m:t>
                          </m:r>
                        </m:e>
                        <m:sub>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−1</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𝜔</m:t>
                      </m:r>
                      <m:r>
                        <a:rPr lang="it-IT" b="0" i="1" smtClean="0">
                          <a:latin typeface="Cambria Math" panose="02040503050406030204" pitchFamily="18" charset="0"/>
                          <a:ea typeface="Cambria Math" panose="02040503050406030204" pitchFamily="18" charset="0"/>
                        </a:rPr>
                        <m:t>,</m:t>
                      </m:r>
                      <m:sSubSup>
                        <m:sSubSupPr>
                          <m:ctrlPr>
                            <a:rPr lang="it-IT" i="1">
                              <a:latin typeface="Cambria Math" panose="02040503050406030204" pitchFamily="18" charset="0"/>
                            </a:rPr>
                          </m:ctrlPr>
                        </m:sSubSupPr>
                        <m:e>
                          <m:r>
                            <a:rPr lang="it-IT" i="1">
                              <a:latin typeface="Cambria Math" panose="02040503050406030204" pitchFamily="18" charset="0"/>
                            </a:rPr>
                            <m:t>𝐼</m:t>
                          </m:r>
                        </m:e>
                        <m:sub>
                          <m:r>
                            <a:rPr lang="it-IT" i="1">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𝑘</m:t>
                          </m:r>
                        </m:sup>
                      </m:sSubSup>
                      <m:r>
                        <a:rPr lang="it-IT" b="0" i="1" smtClean="0">
                          <a:latin typeface="Cambria Math" panose="02040503050406030204" pitchFamily="18" charset="0"/>
                        </a:rPr>
                        <m:t>𝑣</m:t>
                      </m:r>
                      <m:sSub>
                        <m:sSubPr>
                          <m:ctrlPr>
                            <a:rPr lang="it-IT" b="0" i="1" smtClean="0">
                              <a:latin typeface="Cambria Math" panose="02040503050406030204" pitchFamily="18" charset="0"/>
                            </a:rPr>
                          </m:ctrlPr>
                        </m:sSubPr>
                        <m:e>
                          <m:r>
                            <a:rPr lang="it-IT" b="0" i="1" smtClean="0">
                              <a:latin typeface="Cambria Math" panose="02040503050406030204" pitchFamily="18" charset="0"/>
                            </a:rPr>
                            <m:t>)</m:t>
                          </m:r>
                        </m:e>
                        <m:sub>
                          <m:r>
                            <a:rPr lang="it-IT" b="0" i="1" smtClean="0">
                              <a:latin typeface="Cambria Math" panose="02040503050406030204" pitchFamily="18" charset="0"/>
                            </a:rPr>
                            <m:t>𝑘</m:t>
                          </m:r>
                        </m:sub>
                      </m:sSub>
                      <m:r>
                        <a:rPr lang="it-IT" b="0" i="1" smtClean="0">
                          <a:latin typeface="Cambria Math" panose="02040503050406030204" pitchFamily="18" charset="0"/>
                        </a:rPr>
                        <m:t>             </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𝑉</m:t>
                          </m:r>
                        </m:e>
                        <m:sub>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−1</m:t>
                          </m:r>
                        </m:sub>
                      </m:sSub>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𝜔</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𝑉</m:t>
                          </m:r>
                        </m:e>
                        <m:sub>
                          <m:r>
                            <a:rPr lang="it-IT" b="0" i="1" smtClean="0">
                              <a:latin typeface="Cambria Math" panose="02040503050406030204" pitchFamily="18" charset="0"/>
                              <a:ea typeface="Cambria Math" panose="02040503050406030204" pitchFamily="18" charset="0"/>
                            </a:rPr>
                            <m:t>𝑘</m:t>
                          </m:r>
                        </m:sub>
                      </m:sSub>
                      <m:r>
                        <a:rPr lang="it-IT" b="0" i="1" smtClean="0">
                          <a:latin typeface="Cambria Math" panose="02040503050406030204" pitchFamily="18" charset="0"/>
                          <a:ea typeface="Cambria Math" panose="02040503050406030204" pitchFamily="18" charset="0"/>
                        </a:rPr>
                        <m:t> </m:t>
                      </m:r>
                    </m:oMath>
                  </m:oMathPara>
                </a14:m>
                <a:endParaRPr lang="it-IT" dirty="0"/>
              </a:p>
            </p:txBody>
          </p:sp>
        </mc:Choice>
        <mc:Fallback xmlns="">
          <p:sp>
            <p:nvSpPr>
              <p:cNvPr id="6" name="CasellaDiTesto 5">
                <a:extLst>
                  <a:ext uri="{FF2B5EF4-FFF2-40B4-BE49-F238E27FC236}">
                    <a16:creationId xmlns:a16="http://schemas.microsoft.com/office/drawing/2014/main" id="{B4B02BA7-341E-4673-BC88-C43008BC8B34}"/>
                  </a:ext>
                </a:extLst>
              </p:cNvPr>
              <p:cNvSpPr txBox="1">
                <a:spLocks noRot="1" noChangeAspect="1" noMove="1" noResize="1" noEditPoints="1" noAdjustHandles="1" noChangeArrowheads="1" noChangeShapeType="1" noTextEdit="1"/>
              </p:cNvSpPr>
              <p:nvPr/>
            </p:nvSpPr>
            <p:spPr>
              <a:xfrm>
                <a:off x="1013531" y="3843465"/>
                <a:ext cx="10164933" cy="387542"/>
              </a:xfrm>
              <a:prstGeom prst="rect">
                <a:avLst/>
              </a:prstGeom>
              <a:blipFill>
                <a:blip r:embed="rId4"/>
                <a:stretch>
                  <a:fillRect b="-12500"/>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D6C4DE83-6676-418F-8BA1-21F8C7639AA0}"/>
              </a:ext>
            </a:extLst>
          </p:cNvPr>
          <p:cNvSpPr txBox="1"/>
          <p:nvPr/>
        </p:nvSpPr>
        <p:spPr>
          <a:xfrm>
            <a:off x="1013531" y="5186105"/>
            <a:ext cx="10164933" cy="1077218"/>
          </a:xfrm>
          <a:prstGeom prst="rect">
            <a:avLst/>
          </a:prstGeom>
          <a:noFill/>
        </p:spPr>
        <p:txBody>
          <a:bodyPr wrap="square" rtlCol="0">
            <a:spAutoFit/>
          </a:bodyPr>
          <a:lstStyle/>
          <a:p>
            <a:r>
              <a:rPr lang="it-IT" sz="1600" b="1" i="1" dirty="0">
                <a:latin typeface="Helvetica" panose="020B0604020202020204" pitchFamily="34" charset="0"/>
                <a:cs typeface="Helvetica" panose="020B0604020202020204" pitchFamily="34" charset="0"/>
              </a:rPr>
              <a:t>Nota: </a:t>
            </a:r>
            <a:r>
              <a:rPr lang="it-IT" sz="1600" i="1" dirty="0">
                <a:latin typeface="Helvetica" panose="020B0604020202020204" pitchFamily="34" charset="0"/>
                <a:cs typeface="Helvetica" panose="020B0604020202020204" pitchFamily="34" charset="0"/>
              </a:rPr>
              <a:t>quando la restrizione è il trasporto del prolungamento, tipicamente è più semplice provare la convergenza del metodo </a:t>
            </a:r>
            <a:r>
              <a:rPr lang="it-IT" sz="1600" i="1" dirty="0" err="1">
                <a:latin typeface="Helvetica" panose="020B0604020202020204" pitchFamily="34" charset="0"/>
                <a:cs typeface="Helvetica" panose="020B0604020202020204" pitchFamily="34" charset="0"/>
              </a:rPr>
              <a:t>multigrid</a:t>
            </a:r>
            <a:r>
              <a:rPr lang="it-IT" sz="1600" i="1" dirty="0">
                <a:latin typeface="Helvetica" panose="020B0604020202020204" pitchFamily="34" charset="0"/>
                <a:cs typeface="Helvetica" panose="020B0604020202020204" pitchFamily="34" charset="0"/>
              </a:rPr>
              <a:t>;</a:t>
            </a:r>
          </a:p>
          <a:p>
            <a:r>
              <a:rPr lang="it-IT" sz="1600" i="1" dirty="0">
                <a:latin typeface="Helvetica" panose="020B0604020202020204" pitchFamily="34" charset="0"/>
                <a:cs typeface="Helvetica" panose="020B0604020202020204" pitchFamily="34" charset="0"/>
              </a:rPr>
              <a:t>In alcuni casi questo però non accade e in tali casi non vengono date dimostrazioni di convergenza ma ci si limita ad una validazione dell’algoritmo su problemi di test.</a:t>
            </a:r>
          </a:p>
        </p:txBody>
      </p:sp>
      <p:sp>
        <p:nvSpPr>
          <p:cNvPr id="8" name="Freccia in giù 7">
            <a:extLst>
              <a:ext uri="{FF2B5EF4-FFF2-40B4-BE49-F238E27FC236}">
                <a16:creationId xmlns:a16="http://schemas.microsoft.com/office/drawing/2014/main" id="{46C295D0-5034-4198-8B20-5DD96598BEBE}"/>
              </a:ext>
            </a:extLst>
          </p:cNvPr>
          <p:cNvSpPr/>
          <p:nvPr/>
        </p:nvSpPr>
        <p:spPr>
          <a:xfrm>
            <a:off x="5923277" y="2821938"/>
            <a:ext cx="345440" cy="805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360929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AFB4043-571B-4700-B0C1-BCEF5CAD2200}"/>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dirty="0">
                <a:solidFill>
                  <a:srgbClr val="FFFFFF"/>
                </a:solidFill>
                <a:latin typeface="+mj-lt"/>
                <a:ea typeface="+mj-ea"/>
                <a:cs typeface="+mj-cs"/>
              </a:rPr>
              <a:t>APPLICAZIONI DEL METODO MULTIGRID</a:t>
            </a:r>
          </a:p>
        </p:txBody>
      </p:sp>
      <p:sp>
        <p:nvSpPr>
          <p:cNvPr id="4" name="CasellaDiTesto 3">
            <a:extLst>
              <a:ext uri="{FF2B5EF4-FFF2-40B4-BE49-F238E27FC236}">
                <a16:creationId xmlns:a16="http://schemas.microsoft.com/office/drawing/2014/main" id="{C0D8A777-4C9D-4AFD-8D38-CBBA28A31E15}"/>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gn="just">
              <a:lnSpc>
                <a:spcPct val="90000"/>
              </a:lnSpc>
              <a:spcAft>
                <a:spcPts val="600"/>
              </a:spcAft>
            </a:pPr>
            <a:endParaRPr lang="en-US" sz="1600" i="1" dirty="0">
              <a:latin typeface="Helvetica" panose="020B0604020202020204" pitchFamily="34" charset="0"/>
              <a:cs typeface="Helvetica" panose="020B0604020202020204" pitchFamily="34" charset="0"/>
            </a:endParaRPr>
          </a:p>
        </p:txBody>
      </p:sp>
      <p:sp>
        <p:nvSpPr>
          <p:cNvPr id="3" name="CasellaDiTesto 2">
            <a:extLst>
              <a:ext uri="{FF2B5EF4-FFF2-40B4-BE49-F238E27FC236}">
                <a16:creationId xmlns:a16="http://schemas.microsoft.com/office/drawing/2014/main" id="{1C517DAE-70F0-4E73-BC66-97B006866E36}"/>
              </a:ext>
            </a:extLst>
          </p:cNvPr>
          <p:cNvSpPr txBox="1"/>
          <p:nvPr/>
        </p:nvSpPr>
        <p:spPr>
          <a:xfrm>
            <a:off x="1362478" y="3519969"/>
            <a:ext cx="9456752" cy="1508105"/>
          </a:xfrm>
          <a:prstGeom prst="rect">
            <a:avLst/>
          </a:prstGeom>
          <a:noFill/>
        </p:spPr>
        <p:txBody>
          <a:bodyPr wrap="square" rtlCol="0">
            <a:spAutoFit/>
          </a:bodyPr>
          <a:lstStyle/>
          <a:p>
            <a:pPr lvl="0" algn="just">
              <a:lnSpc>
                <a:spcPct val="90000"/>
              </a:lnSpc>
              <a:spcAft>
                <a:spcPts val="600"/>
              </a:spcAft>
            </a:pPr>
            <a:r>
              <a:rPr lang="it-IT" sz="1600" dirty="0">
                <a:solidFill>
                  <a:prstClr val="black"/>
                </a:solidFill>
                <a:latin typeface="Helvetica" panose="020B0604020202020204" pitchFamily="34" charset="0"/>
                <a:cs typeface="Helvetica" panose="020B0604020202020204" pitchFamily="34" charset="0"/>
              </a:rPr>
              <a:t>Mostriamo due applicazioni del metodo MULTIGRID:</a:t>
            </a:r>
          </a:p>
          <a:p>
            <a:pPr lvl="0" algn="just">
              <a:lnSpc>
                <a:spcPct val="90000"/>
              </a:lnSpc>
              <a:spcAft>
                <a:spcPts val="600"/>
              </a:spcAft>
            </a:pPr>
            <a:endParaRPr lang="it-IT" sz="1600" dirty="0">
              <a:solidFill>
                <a:prstClr val="black"/>
              </a:solidFill>
              <a:latin typeface="Helvetica" panose="020B0604020202020204" pitchFamily="34" charset="0"/>
              <a:cs typeface="Helvetica" panose="020B0604020202020204" pitchFamily="34" charset="0"/>
            </a:endParaRPr>
          </a:p>
          <a:p>
            <a:pPr marL="285750" lvl="0" indent="-285750" algn="just">
              <a:lnSpc>
                <a:spcPct val="90000"/>
              </a:lnSpc>
              <a:spcAft>
                <a:spcPts val="600"/>
              </a:spcAft>
              <a:buFont typeface="Arial" panose="020B0604020202020204" pitchFamily="34" charset="0"/>
              <a:buChar char="•"/>
            </a:pPr>
            <a:r>
              <a:rPr lang="it-IT" sz="1600" i="1" dirty="0">
                <a:solidFill>
                  <a:prstClr val="black"/>
                </a:solidFill>
                <a:latin typeface="Helvetica" panose="020B0604020202020204" pitchFamily="34" charset="0"/>
                <a:cs typeface="Helvetica" panose="020B0604020202020204" pitchFamily="34" charset="0"/>
              </a:rPr>
              <a:t>Algoritmo generale</a:t>
            </a:r>
            <a:r>
              <a:rPr lang="it-IT" sz="1600" dirty="0">
                <a:solidFill>
                  <a:prstClr val="black"/>
                </a:solidFill>
                <a:latin typeface="Helvetica" panose="020B0604020202020204" pitchFamily="34" charset="0"/>
                <a:cs typeface="Helvetica" panose="020B0604020202020204" pitchFamily="34" charset="0"/>
              </a:rPr>
              <a:t> che usa il metodo </a:t>
            </a:r>
            <a:r>
              <a:rPr lang="it-IT" sz="1600" dirty="0" err="1">
                <a:solidFill>
                  <a:prstClr val="black"/>
                </a:solidFill>
                <a:latin typeface="Helvetica" panose="020B0604020202020204" pitchFamily="34" charset="0"/>
                <a:cs typeface="Helvetica" panose="020B0604020202020204" pitchFamily="34" charset="0"/>
              </a:rPr>
              <a:t>multigrid</a:t>
            </a:r>
            <a:r>
              <a:rPr lang="it-IT" sz="1600" dirty="0">
                <a:solidFill>
                  <a:prstClr val="black"/>
                </a:solidFill>
                <a:latin typeface="Helvetica" panose="020B0604020202020204" pitchFamily="34" charset="0"/>
                <a:cs typeface="Helvetica" panose="020B0604020202020204" pitchFamily="34" charset="0"/>
              </a:rPr>
              <a:t>;</a:t>
            </a:r>
          </a:p>
          <a:p>
            <a:pPr marL="285750" lvl="0" indent="-285750" algn="just">
              <a:lnSpc>
                <a:spcPct val="90000"/>
              </a:lnSpc>
              <a:spcAft>
                <a:spcPts val="600"/>
              </a:spcAft>
              <a:buFont typeface="Arial" panose="020B0604020202020204" pitchFamily="34" charset="0"/>
              <a:buChar char="•"/>
            </a:pPr>
            <a:endParaRPr lang="it-IT" sz="1600" i="1" dirty="0">
              <a:solidFill>
                <a:prstClr val="black"/>
              </a:solidFill>
              <a:latin typeface="Helvetica" panose="020B0604020202020204" pitchFamily="34" charset="0"/>
              <a:cs typeface="Helvetica" panose="020B0604020202020204" pitchFamily="34" charset="0"/>
            </a:endParaRPr>
          </a:p>
          <a:p>
            <a:pPr marL="285750" lvl="0" indent="-285750" algn="just">
              <a:lnSpc>
                <a:spcPct val="90000"/>
              </a:lnSpc>
              <a:spcAft>
                <a:spcPts val="600"/>
              </a:spcAft>
              <a:buFont typeface="Arial" panose="020B0604020202020204" pitchFamily="34" charset="0"/>
              <a:buChar char="•"/>
            </a:pPr>
            <a:r>
              <a:rPr lang="it-IT" sz="1600" i="1" dirty="0">
                <a:solidFill>
                  <a:prstClr val="black"/>
                </a:solidFill>
                <a:latin typeface="Helvetica" panose="020B0604020202020204" pitchFamily="34" charset="0"/>
                <a:cs typeface="Helvetica" panose="020B0604020202020204" pitchFamily="34" charset="0"/>
              </a:rPr>
              <a:t>Algoritmi multi-livello </a:t>
            </a:r>
            <a:r>
              <a:rPr lang="it-IT" sz="1600" dirty="0">
                <a:solidFill>
                  <a:prstClr val="black"/>
                </a:solidFill>
                <a:latin typeface="Helvetica" panose="020B0604020202020204" pitchFamily="34" charset="0"/>
                <a:cs typeface="Helvetica" panose="020B0604020202020204" pitchFamily="34" charset="0"/>
              </a:rPr>
              <a:t>per generare griglie </a:t>
            </a:r>
            <a:r>
              <a:rPr lang="it-IT" sz="1600" dirty="0" err="1">
                <a:solidFill>
                  <a:prstClr val="black"/>
                </a:solidFill>
                <a:latin typeface="Helvetica" panose="020B0604020202020204" pitchFamily="34" charset="0"/>
                <a:cs typeface="Helvetica" panose="020B0604020202020204" pitchFamily="34" charset="0"/>
              </a:rPr>
              <a:t>coarse</a:t>
            </a:r>
            <a:r>
              <a:rPr lang="it-IT" sz="1600" dirty="0">
                <a:solidFill>
                  <a:prstClr val="black"/>
                </a:solidFill>
                <a:latin typeface="Helvetica" panose="020B0604020202020204" pitchFamily="34" charset="0"/>
                <a:cs typeface="Helvetica" panose="020B0604020202020204" pitchFamily="34" charset="0"/>
              </a:rPr>
              <a:t> per i metodi </a:t>
            </a:r>
            <a:r>
              <a:rPr lang="it-IT" sz="1600" dirty="0" err="1">
                <a:solidFill>
                  <a:prstClr val="black"/>
                </a:solidFill>
                <a:latin typeface="Helvetica" panose="020B0604020202020204" pitchFamily="34" charset="0"/>
                <a:cs typeface="Helvetica" panose="020B0604020202020204" pitchFamily="34" charset="0"/>
              </a:rPr>
              <a:t>multigrid</a:t>
            </a:r>
            <a:r>
              <a:rPr lang="it-IT" sz="1600" dirty="0">
                <a:solidFill>
                  <a:prstClr val="black"/>
                </a:solidFill>
                <a:latin typeface="Helvetica" panose="020B0604020202020204" pitchFamily="34" charset="0"/>
                <a:cs typeface="Helvetica" panose="020B0604020202020204" pitchFamily="34" charset="0"/>
              </a:rPr>
              <a:t>.</a:t>
            </a:r>
            <a:endParaRPr lang="it-IT" sz="1600" i="1" dirty="0">
              <a:solidFill>
                <a:prstClr val="black"/>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2618167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43000">
              <a:srgbClr val="AFC3E5"/>
            </a:gs>
            <a:gs pos="37000">
              <a:srgbClr val="BACBE9"/>
            </a:gs>
            <a:gs pos="34000">
              <a:srgbClr val="D3DEF1"/>
            </a:gs>
            <a:gs pos="0">
              <a:schemeClr val="accent1">
                <a:lumMod val="5000"/>
                <a:lumOff val="95000"/>
              </a:schemeClr>
            </a:gs>
            <a:gs pos="74000">
              <a:schemeClr val="accent1">
                <a:lumMod val="45000"/>
                <a:lumOff val="55000"/>
              </a:schemeClr>
            </a:gs>
            <a:gs pos="83000">
              <a:schemeClr val="accent1">
                <a:lumMod val="45000"/>
                <a:lumOff val="55000"/>
              </a:schemeClr>
            </a:gs>
            <a:gs pos="77000">
              <a:srgbClr val="B3C6E7"/>
            </a:gs>
            <a:gs pos="84000">
              <a:srgbClr val="B6C8E8"/>
            </a:gs>
            <a:gs pos="70000">
              <a:srgbClr val="BACBE9"/>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B046223C-6BAF-43B7-A2A1-67F2B8179095}"/>
                  </a:ext>
                </a:extLst>
              </p:cNvPr>
              <p:cNvSpPr txBox="1"/>
              <p:nvPr/>
            </p:nvSpPr>
            <p:spPr>
              <a:xfrm>
                <a:off x="1529032" y="2543174"/>
                <a:ext cx="5162327" cy="3551737"/>
              </a:xfrm>
              <a:prstGeom prst="rect">
                <a:avLst/>
              </a:prstGeom>
            </p:spPr>
            <p:txBody>
              <a:bodyPr vert="horz" lIns="91440" tIns="45720" rIns="91440" bIns="45720" rtlCol="0">
                <a:normAutofit lnSpcReduction="10000"/>
              </a:bodyPr>
              <a:lstStyle/>
              <a:p>
                <a:pPr algn="just">
                  <a:lnSpc>
                    <a:spcPct val="90000"/>
                  </a:lnSpc>
                  <a:spcAft>
                    <a:spcPts val="600"/>
                  </a:spcAft>
                </a:pPr>
                <a:r>
                  <a:rPr lang="en-US" sz="1500" dirty="0">
                    <a:latin typeface="Helvetica" panose="020B0604020202020204" pitchFamily="34" charset="0"/>
                    <a:cs typeface="Helvetica" panose="020B0604020202020204" pitchFamily="34" charset="0"/>
                  </a:rPr>
                  <a:t>Lo schema MULTIGRID </a:t>
                </a:r>
                <a:r>
                  <a:rPr lang="en-US" sz="1500" dirty="0" err="1">
                    <a:latin typeface="Helvetica" panose="020B0604020202020204" pitchFamily="34" charset="0"/>
                    <a:cs typeface="Helvetica" panose="020B0604020202020204" pitchFamily="34" charset="0"/>
                  </a:rPr>
                  <a:t>usa</a:t>
                </a:r>
                <a:r>
                  <a:rPr lang="en-US" sz="1500" dirty="0">
                    <a:latin typeface="Helvetica" panose="020B0604020202020204" pitchFamily="34" charset="0"/>
                    <a:cs typeface="Helvetica" panose="020B0604020202020204" pitchFamily="34" charset="0"/>
                  </a:rPr>
                  <a:t> due </a:t>
                </a:r>
                <a:r>
                  <a:rPr lang="en-US" sz="1500" dirty="0" err="1">
                    <a:latin typeface="Helvetica" panose="020B0604020202020204" pitchFamily="34" charset="0"/>
                    <a:cs typeface="Helvetica" panose="020B0604020202020204" pitchFamily="34" charset="0"/>
                  </a:rPr>
                  <a:t>strategie</a:t>
                </a:r>
                <a:r>
                  <a:rPr lang="en-US" sz="1500" dirty="0">
                    <a:latin typeface="Helvetica" panose="020B0604020202020204" pitchFamily="34" charset="0"/>
                    <a:cs typeface="Helvetica" panose="020B0604020202020204" pitchFamily="34" charset="0"/>
                  </a:rPr>
                  <a:t> </a:t>
                </a:r>
                <a:r>
                  <a:rPr lang="en-US" sz="1500" dirty="0" err="1">
                    <a:latin typeface="Helvetica" panose="020B0604020202020204" pitchFamily="34" charset="0"/>
                    <a:cs typeface="Helvetica" panose="020B0604020202020204" pitchFamily="34" charset="0"/>
                  </a:rPr>
                  <a:t>generali</a:t>
                </a:r>
                <a:r>
                  <a:rPr lang="en-US" sz="1500" dirty="0">
                    <a:latin typeface="Helvetica" panose="020B0604020202020204" pitchFamily="34" charset="0"/>
                    <a:cs typeface="Helvetica" panose="020B0604020202020204" pitchFamily="34" charset="0"/>
                  </a:rPr>
                  <a:t>:</a:t>
                </a:r>
              </a:p>
              <a:p>
                <a:pPr marL="285750" indent="-285750" algn="just">
                  <a:lnSpc>
                    <a:spcPct val="90000"/>
                  </a:lnSpc>
                  <a:spcAft>
                    <a:spcPts val="600"/>
                  </a:spcAft>
                  <a:buFont typeface="Arial" panose="020B0604020202020204" pitchFamily="34" charset="0"/>
                  <a:buChar char="•"/>
                </a:pPr>
                <a:r>
                  <a:rPr lang="en-US" sz="1500" i="1" dirty="0" err="1">
                    <a:latin typeface="Helvetica" panose="020B0604020202020204" pitchFamily="34" charset="0"/>
                    <a:cs typeface="Helvetica" panose="020B0604020202020204" pitchFamily="34" charset="0"/>
                  </a:rPr>
                  <a:t>smussamento</a:t>
                </a:r>
                <a:r>
                  <a:rPr lang="en-US" sz="1500" i="1" dirty="0">
                    <a:latin typeface="Helvetica" panose="020B0604020202020204" pitchFamily="34" charset="0"/>
                    <a:cs typeface="Helvetica" panose="020B0604020202020204" pitchFamily="34" charset="0"/>
                  </a:rPr>
                  <a:t> </a:t>
                </a:r>
                <a:r>
                  <a:rPr lang="en-US" sz="1500" i="1" dirty="0" err="1">
                    <a:latin typeface="Helvetica" panose="020B0604020202020204" pitchFamily="34" charset="0"/>
                    <a:cs typeface="Helvetica" panose="020B0604020202020204" pitchFamily="34" charset="0"/>
                  </a:rPr>
                  <a:t>su</a:t>
                </a:r>
                <a:r>
                  <a:rPr lang="en-US" sz="1500" i="1" dirty="0">
                    <a:latin typeface="Helvetica" panose="020B0604020202020204" pitchFamily="34" charset="0"/>
                    <a:cs typeface="Helvetica" panose="020B0604020202020204" pitchFamily="34" charset="0"/>
                  </a:rPr>
                  <a:t> </a:t>
                </a:r>
                <a14:m>
                  <m:oMath xmlns:m="http://schemas.openxmlformats.org/officeDocument/2006/math">
                    <m:sSub>
                      <m:sSubPr>
                        <m:ctrlPr>
                          <a:rPr lang="en-US"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𝑇</m:t>
                        </m:r>
                      </m:e>
                      <m:sub>
                        <m:r>
                          <a:rPr lang="it-IT" sz="1500" b="0" i="1" smtClean="0">
                            <a:latin typeface="Cambria Math" panose="02040503050406030204" pitchFamily="18" charset="0"/>
                            <a:cs typeface="Helvetica" panose="020B0604020202020204" pitchFamily="34" charset="0"/>
                          </a:rPr>
                          <m:t>𝑖</m:t>
                        </m:r>
                      </m:sub>
                    </m:sSub>
                  </m:oMath>
                </a14:m>
                <a:r>
                  <a:rPr lang="en-US" sz="1500" i="1" dirty="0">
                    <a:latin typeface="Helvetica" panose="020B0604020202020204" pitchFamily="34" charset="0"/>
                    <a:cs typeface="Helvetica" panose="020B0604020202020204" pitchFamily="34" charset="0"/>
                  </a:rPr>
                  <a:t>: </a:t>
                </a:r>
                <a:r>
                  <a:rPr lang="it-IT" sz="1500" i="1" dirty="0">
                    <a:latin typeface="Helvetica" panose="020B0604020202020204" pitchFamily="34" charset="0"/>
                    <a:cs typeface="Helvetica" panose="020B0604020202020204" pitchFamily="34" charset="0"/>
                  </a:rPr>
                  <a:t>vengono smussate le componenti ad alta frequenza dell’errore;</a:t>
                </a:r>
              </a:p>
              <a:p>
                <a:pPr marL="285750" indent="-285750" algn="just">
                  <a:lnSpc>
                    <a:spcPct val="90000"/>
                  </a:lnSpc>
                  <a:spcAft>
                    <a:spcPts val="600"/>
                  </a:spcAft>
                  <a:buFont typeface="Arial" panose="020B0604020202020204" pitchFamily="34" charset="0"/>
                  <a:buChar char="•"/>
                </a:pPr>
                <a:r>
                  <a:rPr lang="it-IT" sz="1500" i="1" dirty="0">
                    <a:latin typeface="Helvetica" panose="020B0604020202020204" pitchFamily="34" charset="0"/>
                    <a:cs typeface="Helvetica" panose="020B0604020202020204" pitchFamily="34" charset="0"/>
                  </a:rPr>
                  <a:t>correzione dell’errore su </a:t>
                </a:r>
                <a14:m>
                  <m:oMath xmlns:m="http://schemas.openxmlformats.org/officeDocument/2006/math">
                    <m:sSub>
                      <m:sSubPr>
                        <m:ctrlPr>
                          <a:rPr lang="en-US" sz="1500" i="1">
                            <a:latin typeface="Cambria Math" panose="02040503050406030204" pitchFamily="18" charset="0"/>
                            <a:cs typeface="Helvetica" panose="020B0604020202020204" pitchFamily="34" charset="0"/>
                          </a:rPr>
                        </m:ctrlPr>
                      </m:sSubPr>
                      <m:e>
                        <m:r>
                          <a:rPr lang="it-IT" sz="1500" i="1">
                            <a:latin typeface="Cambria Math" panose="02040503050406030204" pitchFamily="18" charset="0"/>
                            <a:cs typeface="Helvetica" panose="020B0604020202020204" pitchFamily="34" charset="0"/>
                          </a:rPr>
                          <m:t>𝑇</m:t>
                        </m:r>
                      </m:e>
                      <m:sub>
                        <m:r>
                          <a:rPr lang="it-IT" sz="1500" i="1">
                            <a:latin typeface="Cambria Math" panose="02040503050406030204" pitchFamily="18" charset="0"/>
                            <a:cs typeface="Helvetica" panose="020B0604020202020204" pitchFamily="34" charset="0"/>
                          </a:rPr>
                          <m:t>𝑖</m:t>
                        </m:r>
                        <m:r>
                          <a:rPr lang="it-IT" sz="1500" b="0" i="1" smtClean="0">
                            <a:latin typeface="Cambria Math" panose="02040503050406030204" pitchFamily="18" charset="0"/>
                            <a:cs typeface="Helvetica" panose="020B0604020202020204" pitchFamily="34" charset="0"/>
                          </a:rPr>
                          <m:t>−1</m:t>
                        </m:r>
                      </m:sub>
                    </m:sSub>
                    <m:r>
                      <a:rPr lang="it-IT" sz="1500" b="0" i="1" smtClean="0">
                        <a:latin typeface="Cambria Math" panose="02040503050406030204" pitchFamily="18" charset="0"/>
                        <a:cs typeface="Helvetica" panose="020B0604020202020204" pitchFamily="34" charset="0"/>
                      </a:rPr>
                      <m:t> </m:t>
                    </m:r>
                  </m:oMath>
                </a14:m>
                <a:r>
                  <a:rPr lang="en-US" sz="1500" dirty="0" err="1">
                    <a:latin typeface="Helvetica" panose="020B0604020202020204" pitchFamily="34" charset="0"/>
                    <a:cs typeface="Helvetica" panose="020B0604020202020204" pitchFamily="34" charset="0"/>
                  </a:rPr>
                  <a:t>usando</a:t>
                </a:r>
                <a:r>
                  <a:rPr lang="en-US" sz="1500" dirty="0">
                    <a:latin typeface="Helvetica" panose="020B0604020202020204" pitchFamily="34" charset="0"/>
                    <a:cs typeface="Helvetica" panose="020B0604020202020204" pitchFamily="34" charset="0"/>
                  </a:rPr>
                  <a:t> uno schema </a:t>
                </a:r>
                <a:r>
                  <a:rPr lang="en-US" sz="1500" dirty="0" err="1">
                    <a:latin typeface="Helvetica" panose="020B0604020202020204" pitchFamily="34" charset="0"/>
                    <a:cs typeface="Helvetica" panose="020B0604020202020204" pitchFamily="34" charset="0"/>
                  </a:rPr>
                  <a:t>iterativo</a:t>
                </a:r>
                <a:r>
                  <a:rPr lang="en-US" sz="1500" dirty="0">
                    <a:latin typeface="Helvetica" panose="020B0604020202020204" pitchFamily="34" charset="0"/>
                    <a:cs typeface="Helvetica" panose="020B0604020202020204" pitchFamily="34" charset="0"/>
                  </a:rPr>
                  <a:t>.</a:t>
                </a:r>
              </a:p>
              <a:p>
                <a:pPr marL="285750" indent="-285750" algn="just">
                  <a:lnSpc>
                    <a:spcPct val="90000"/>
                  </a:lnSpc>
                  <a:spcAft>
                    <a:spcPts val="600"/>
                  </a:spcAft>
                  <a:buFont typeface="Arial" panose="020B0604020202020204" pitchFamily="34" charset="0"/>
                  <a:buChar char="•"/>
                </a:pPr>
                <a:endParaRPr lang="en-US" sz="1500" i="1" dirty="0">
                  <a:latin typeface="Helvetica" panose="020B0604020202020204" pitchFamily="34" charset="0"/>
                  <a:cs typeface="Helvetica" panose="020B0604020202020204" pitchFamily="34" charset="0"/>
                </a:endParaRPr>
              </a:p>
              <a:p>
                <a:pPr algn="just">
                  <a:lnSpc>
                    <a:spcPct val="90000"/>
                  </a:lnSpc>
                  <a:spcAft>
                    <a:spcPts val="600"/>
                  </a:spcAft>
                </a:pPr>
                <a:r>
                  <a:rPr lang="it-IT" sz="1500" dirty="0">
                    <a:latin typeface="Helvetica" panose="020B0604020202020204" pitchFamily="34" charset="0"/>
                    <a:cs typeface="Helvetica" panose="020B0604020202020204" pitchFamily="34" charset="0"/>
                  </a:rPr>
                  <a:t>Descriviamo nel dettaglio un algoritmo </a:t>
                </a:r>
                <a:r>
                  <a:rPr lang="it-IT" sz="1500" dirty="0" err="1">
                    <a:latin typeface="Helvetica" panose="020B0604020202020204" pitchFamily="34" charset="0"/>
                    <a:cs typeface="Helvetica" panose="020B0604020202020204" pitchFamily="34" charset="0"/>
                  </a:rPr>
                  <a:t>multigrid</a:t>
                </a:r>
                <a:r>
                  <a:rPr lang="it-IT" sz="1500" dirty="0">
                    <a:latin typeface="Helvetica" panose="020B0604020202020204" pitchFamily="34" charset="0"/>
                    <a:cs typeface="Helvetica" panose="020B0604020202020204" pitchFamily="34" charset="0"/>
                  </a:rPr>
                  <a:t> generale, su </a:t>
                </a:r>
                <a:r>
                  <a:rPr lang="it-IT" sz="1500" b="1" dirty="0">
                    <a:latin typeface="Helvetica" panose="020B0604020202020204" pitchFamily="34" charset="0"/>
                    <a:cs typeface="Helvetica" panose="020B0604020202020204" pitchFamily="34" charset="0"/>
                  </a:rPr>
                  <a:t>K</a:t>
                </a:r>
                <a:r>
                  <a:rPr lang="it-IT" sz="1500" dirty="0">
                    <a:latin typeface="Helvetica" panose="020B0604020202020204" pitchFamily="34" charset="0"/>
                    <a:cs typeface="Helvetica" panose="020B0604020202020204" pitchFamily="34" charset="0"/>
                  </a:rPr>
                  <a:t> </a:t>
                </a:r>
                <a:r>
                  <a:rPr lang="it-IT" sz="1500" i="1" dirty="0">
                    <a:latin typeface="Helvetica" panose="020B0604020202020204" pitchFamily="34" charset="0"/>
                    <a:cs typeface="Helvetica" panose="020B0604020202020204" pitchFamily="34" charset="0"/>
                  </a:rPr>
                  <a:t>griglie triangolari</a:t>
                </a:r>
              </a:p>
              <a:p>
                <a:pPr algn="just">
                  <a:lnSpc>
                    <a:spcPct val="90000"/>
                  </a:lnSpc>
                  <a:spcAft>
                    <a:spcPts val="600"/>
                  </a:spcAft>
                </a:pPr>
                <a14:m>
                  <m:oMathPara xmlns:m="http://schemas.openxmlformats.org/officeDocument/2006/math">
                    <m:oMathParaPr>
                      <m:jc m:val="centerGroup"/>
                    </m:oMathParaPr>
                    <m:oMath xmlns:m="http://schemas.openxmlformats.org/officeDocument/2006/math">
                      <m:sSub>
                        <m:sSubPr>
                          <m:ctrlPr>
                            <a:rPr lang="it-IT" sz="1500" b="1" i="1" smtClean="0">
                              <a:latin typeface="Cambria Math" panose="02040503050406030204" pitchFamily="18" charset="0"/>
                              <a:cs typeface="Helvetica" panose="020B0604020202020204" pitchFamily="34" charset="0"/>
                            </a:rPr>
                          </m:ctrlPr>
                        </m:sSubPr>
                        <m:e>
                          <m:r>
                            <a:rPr lang="it-IT" sz="1500" b="1" i="1" smtClean="0">
                              <a:latin typeface="Cambria Math" panose="02040503050406030204" pitchFamily="18" charset="0"/>
                              <a:cs typeface="Helvetica" panose="020B0604020202020204" pitchFamily="34" charset="0"/>
                            </a:rPr>
                            <m:t>𝑻</m:t>
                          </m:r>
                        </m:e>
                        <m:sub>
                          <m:r>
                            <a:rPr lang="it-IT" sz="1500" b="1" i="1" smtClean="0">
                              <a:latin typeface="Cambria Math" panose="02040503050406030204" pitchFamily="18" charset="0"/>
                              <a:cs typeface="Helvetica" panose="020B0604020202020204" pitchFamily="34" charset="0"/>
                            </a:rPr>
                            <m:t>𝟏</m:t>
                          </m:r>
                        </m:sub>
                      </m:sSub>
                      <m:r>
                        <a:rPr lang="it-IT" sz="1500" b="1"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500" b="1" i="1" smtClean="0">
                              <a:latin typeface="Cambria Math" panose="02040503050406030204" pitchFamily="18" charset="0"/>
                              <a:cs typeface="Helvetica" panose="020B0604020202020204" pitchFamily="34" charset="0"/>
                            </a:rPr>
                          </m:ctrlPr>
                        </m:sSubPr>
                        <m:e>
                          <m:r>
                            <a:rPr lang="it-IT" sz="1500" b="1" i="1" smtClean="0">
                              <a:latin typeface="Cambria Math" panose="02040503050406030204" pitchFamily="18" charset="0"/>
                              <a:cs typeface="Helvetica" panose="020B0604020202020204" pitchFamily="34" charset="0"/>
                            </a:rPr>
                            <m:t>𝑻</m:t>
                          </m:r>
                        </m:e>
                        <m:sub>
                          <m:r>
                            <a:rPr lang="it-IT" sz="1500" b="1" i="1" smtClean="0">
                              <a:latin typeface="Cambria Math" panose="02040503050406030204" pitchFamily="18" charset="0"/>
                              <a:cs typeface="Helvetica" panose="020B0604020202020204" pitchFamily="34" charset="0"/>
                            </a:rPr>
                            <m:t>𝟐</m:t>
                          </m:r>
                        </m:sub>
                      </m:sSub>
                      <m:r>
                        <a:rPr lang="it-IT" sz="1500" b="1" i="1">
                          <a:latin typeface="Cambria Math" panose="02040503050406030204" pitchFamily="18" charset="0"/>
                          <a:ea typeface="Cambria Math" panose="02040503050406030204" pitchFamily="18" charset="0"/>
                          <a:cs typeface="Helvetica" panose="020B0604020202020204" pitchFamily="34" charset="0"/>
                        </a:rPr>
                        <m:t>⊂</m:t>
                      </m:r>
                      <m:r>
                        <a:rPr lang="it-IT" sz="1500" b="1"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500" b="1" i="1" smtClean="0">
                              <a:latin typeface="Cambria Math" panose="02040503050406030204" pitchFamily="18" charset="0"/>
                              <a:cs typeface="Helvetica" panose="020B0604020202020204" pitchFamily="34" charset="0"/>
                            </a:rPr>
                          </m:ctrlPr>
                        </m:sSubPr>
                        <m:e>
                          <m:r>
                            <a:rPr lang="it-IT" sz="1500" b="1" i="1" smtClean="0">
                              <a:latin typeface="Cambria Math" panose="02040503050406030204" pitchFamily="18" charset="0"/>
                              <a:cs typeface="Helvetica" panose="020B0604020202020204" pitchFamily="34" charset="0"/>
                            </a:rPr>
                            <m:t>𝑻</m:t>
                          </m:r>
                        </m:e>
                        <m:sub>
                          <m:r>
                            <a:rPr lang="it-IT" sz="1500" b="1" i="1" smtClean="0">
                              <a:latin typeface="Cambria Math" panose="02040503050406030204" pitchFamily="18" charset="0"/>
                              <a:cs typeface="Helvetica" panose="020B0604020202020204" pitchFamily="34" charset="0"/>
                            </a:rPr>
                            <m:t>𝑲</m:t>
                          </m:r>
                        </m:sub>
                      </m:sSub>
                    </m:oMath>
                  </m:oMathPara>
                </a14:m>
                <a:endParaRPr lang="it-IT" sz="1500" b="1" i="1" dirty="0">
                  <a:latin typeface="Helvetica" panose="020B0604020202020204" pitchFamily="34" charset="0"/>
                  <a:cs typeface="Helvetica" panose="020B0604020202020204" pitchFamily="34" charset="0"/>
                </a:endParaRPr>
              </a:p>
              <a:p>
                <a:pPr algn="just">
                  <a:lnSpc>
                    <a:spcPct val="90000"/>
                  </a:lnSpc>
                  <a:spcAft>
                    <a:spcPts val="600"/>
                  </a:spcAft>
                </a:pPr>
                <a:r>
                  <a:rPr lang="it-IT" sz="1500" dirty="0">
                    <a:latin typeface="Helvetica" panose="020B0604020202020204" pitchFamily="34" charset="0"/>
                    <a:cs typeface="Helvetica" panose="020B0604020202020204" pitchFamily="34" charset="0"/>
                  </a:rPr>
                  <a:t>implementato dalla funzione ricorsiva </a:t>
                </a:r>
                <a:r>
                  <a:rPr lang="it-IT" sz="1500" b="1" i="1" dirty="0">
                    <a:latin typeface="Helvetica" panose="020B0604020202020204" pitchFamily="34" charset="0"/>
                    <a:cs typeface="Helvetica" panose="020B0604020202020204" pitchFamily="34" charset="0"/>
                  </a:rPr>
                  <a:t>MG(k, z, g)</a:t>
                </a:r>
                <a:r>
                  <a:rPr lang="it-IT" sz="1500" i="1" dirty="0">
                    <a:latin typeface="Helvetica" panose="020B0604020202020204" pitchFamily="34" charset="0"/>
                    <a:cs typeface="Helvetica" panose="020B0604020202020204" pitchFamily="34" charset="0"/>
                  </a:rPr>
                  <a:t>.</a:t>
                </a:r>
              </a:p>
              <a:p>
                <a:pPr algn="just">
                  <a:lnSpc>
                    <a:spcPct val="90000"/>
                  </a:lnSpc>
                  <a:spcAft>
                    <a:spcPts val="600"/>
                  </a:spcAft>
                </a:pPr>
                <a:endParaRPr lang="it-IT" sz="1500" dirty="0">
                  <a:latin typeface="Helvetica" panose="020B0604020202020204" pitchFamily="34" charset="0"/>
                  <a:cs typeface="Helvetica" panose="020B0604020202020204" pitchFamily="34" charset="0"/>
                </a:endParaRPr>
              </a:p>
              <a:p>
                <a:pPr algn="just">
                  <a:lnSpc>
                    <a:spcPct val="90000"/>
                  </a:lnSpc>
                  <a:spcAft>
                    <a:spcPts val="600"/>
                  </a:spcAft>
                </a:pPr>
                <a:endParaRPr lang="it-IT" sz="1500" dirty="0">
                  <a:latin typeface="Helvetica" panose="020B0604020202020204" pitchFamily="34" charset="0"/>
                  <a:cs typeface="Helvetica" panose="020B0604020202020204" pitchFamily="34" charset="0"/>
                </a:endParaRPr>
              </a:p>
              <a:p>
                <a:pPr algn="just">
                  <a:lnSpc>
                    <a:spcPct val="90000"/>
                  </a:lnSpc>
                  <a:spcAft>
                    <a:spcPts val="600"/>
                  </a:spcAft>
                </a:pPr>
                <a:r>
                  <a:rPr lang="it-IT" sz="1500" i="1" dirty="0">
                    <a:latin typeface="Helvetica" panose="020B0604020202020204" pitchFamily="34" charset="0"/>
                    <a:cs typeface="Helvetica" panose="020B0604020202020204" pitchFamily="34" charset="0"/>
                  </a:rPr>
                  <a:t>Nota: le considerazioni che faremo su tale funzione valgono, con opportune modifiche, anche su griglie quadrate e rettangolari.</a:t>
                </a:r>
                <a:endParaRPr lang="en-US" sz="1500" i="1" dirty="0">
                  <a:latin typeface="Helvetica" panose="020B0604020202020204" pitchFamily="34" charset="0"/>
                  <a:cs typeface="Helvetica" panose="020B0604020202020204" pitchFamily="34" charset="0"/>
                </a:endParaRPr>
              </a:p>
            </p:txBody>
          </p:sp>
        </mc:Choice>
        <mc:Fallback xmlns="">
          <p:sp>
            <p:nvSpPr>
              <p:cNvPr id="6" name="CasellaDiTesto 5">
                <a:extLst>
                  <a:ext uri="{FF2B5EF4-FFF2-40B4-BE49-F238E27FC236}">
                    <a16:creationId xmlns:a16="http://schemas.microsoft.com/office/drawing/2014/main" id="{B046223C-6BAF-43B7-A2A1-67F2B8179095}"/>
                  </a:ext>
                </a:extLst>
              </p:cNvPr>
              <p:cNvSpPr txBox="1">
                <a:spLocks noRot="1" noChangeAspect="1" noMove="1" noResize="1" noEditPoints="1" noAdjustHandles="1" noChangeArrowheads="1" noChangeShapeType="1" noTextEdit="1"/>
              </p:cNvSpPr>
              <p:nvPr/>
            </p:nvSpPr>
            <p:spPr>
              <a:xfrm>
                <a:off x="1529032" y="2543174"/>
                <a:ext cx="5162327" cy="3551737"/>
              </a:xfrm>
              <a:prstGeom prst="rect">
                <a:avLst/>
              </a:prstGeom>
              <a:blipFill>
                <a:blip r:embed="rId2"/>
                <a:stretch>
                  <a:fillRect l="-472" t="-1544" r="-472" b="-1715"/>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56F2A77A-6A14-407C-9ADD-8DF8AE5B40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15451" y="2543175"/>
            <a:ext cx="3247517" cy="3551738"/>
          </a:xfrm>
          <a:prstGeom prst="rect">
            <a:avLst/>
          </a:prstGeom>
        </p:spPr>
      </p:pic>
      <p:sp>
        <p:nvSpPr>
          <p:cNvPr id="27" name="Rettangolo 26">
            <a:extLst>
              <a:ext uri="{FF2B5EF4-FFF2-40B4-BE49-F238E27FC236}">
                <a16:creationId xmlns:a16="http://schemas.microsoft.com/office/drawing/2014/main" id="{1B4534E1-6185-40F2-9438-DAD3AEAEB4A2}"/>
              </a:ext>
            </a:extLst>
          </p:cNvPr>
          <p:cNvSpPr/>
          <p:nvPr/>
        </p:nvSpPr>
        <p:spPr>
          <a:xfrm>
            <a:off x="1529032" y="1221777"/>
            <a:ext cx="2287806" cy="369332"/>
          </a:xfrm>
          <a:prstGeom prst="rect">
            <a:avLst/>
          </a:prstGeom>
        </p:spPr>
        <p:txBody>
          <a:bodyPr wrap="none">
            <a:spAutoFit/>
          </a:bodyPr>
          <a:lstStyle/>
          <a:p>
            <a:pPr>
              <a:spcAft>
                <a:spcPts val="600"/>
              </a:spcAft>
            </a:pPr>
            <a:r>
              <a:rPr lang="it-IT" b="1" i="1" dirty="0">
                <a:latin typeface="Helvetica" panose="020B0604020202020204" pitchFamily="34" charset="0"/>
                <a:cs typeface="Helvetica" panose="020B0604020202020204" pitchFamily="34" charset="0"/>
              </a:rPr>
              <a:t>Algoritmo generale</a:t>
            </a:r>
          </a:p>
        </p:txBody>
      </p:sp>
    </p:spTree>
    <p:extLst>
      <p:ext uri="{BB962C8B-B14F-4D97-AF65-F5344CB8AC3E}">
        <p14:creationId xmlns:p14="http://schemas.microsoft.com/office/powerpoint/2010/main" val="624735631"/>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287F885C-5B51-425A-A2B2-62E56184F15F}"/>
                  </a:ext>
                </a:extLst>
              </p:cNvPr>
              <p:cNvSpPr txBox="1"/>
              <p:nvPr/>
            </p:nvSpPr>
            <p:spPr>
              <a:xfrm>
                <a:off x="1013533" y="201162"/>
                <a:ext cx="6736673" cy="405944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Consideriamo:</a:t>
                </a:r>
              </a:p>
              <a:p>
                <a:pPr marL="285750" indent="-285750" algn="just">
                  <a:buFont typeface="Arial" panose="020B0604020202020204" pitchFamily="34" charset="0"/>
                  <a:buChar char="•"/>
                </a:pPr>
                <a:r>
                  <a:rPr lang="it-IT" sz="1600" b="1" i="1" dirty="0" err="1">
                    <a:latin typeface="Helvetica" panose="020B0604020202020204" pitchFamily="34" charset="0"/>
                    <a:cs typeface="Helvetica" panose="020B0604020202020204" pitchFamily="34" charset="0"/>
                  </a:rPr>
                  <a:t>Nested</a:t>
                </a:r>
                <a:r>
                  <a:rPr lang="it-IT" sz="1600" b="1" i="1" dirty="0">
                    <a:latin typeface="Helvetica" panose="020B0604020202020204" pitchFamily="34" charset="0"/>
                    <a:cs typeface="Helvetica" panose="020B0604020202020204" pitchFamily="34" charset="0"/>
                  </a:rPr>
                  <a:t> </a:t>
                </a:r>
                <a:r>
                  <a:rPr lang="it-IT" sz="1600" b="1" i="1" dirty="0" err="1">
                    <a:latin typeface="Helvetica" panose="020B0604020202020204" pitchFamily="34" charset="0"/>
                    <a:cs typeface="Helvetica" panose="020B0604020202020204" pitchFamily="34" charset="0"/>
                  </a:rPr>
                  <a:t>Iterations</a:t>
                </a:r>
                <a:r>
                  <a:rPr lang="it-IT" sz="1600" b="1" i="1"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Griglie triangolari.</a:t>
                </a:r>
              </a:p>
              <a:p>
                <a:pPr marL="285750" indent="-285750" algn="just">
                  <a:buFont typeface="Arial" panose="020B0604020202020204" pitchFamily="34" charset="0"/>
                  <a:buChar char="•"/>
                </a:pPr>
                <a:endParaRPr lang="it-IT" sz="1600" b="1" i="1"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Innanzitutto, </a:t>
                </a:r>
                <a14:m>
                  <m:oMath xmlns:m="http://schemas.openxmlformats.org/officeDocument/2006/math">
                    <m:r>
                      <a:rPr lang="it-IT" sz="1600" b="1" i="1" dirty="0" smtClean="0">
                        <a:latin typeface="Cambria Math" panose="02040503050406030204" pitchFamily="18" charset="0"/>
                      </a:rPr>
                      <m:t>𝑴𝑮</m:t>
                    </m:r>
                    <m:d>
                      <m:dPr>
                        <m:ctrlPr>
                          <a:rPr lang="it-IT" sz="1600" b="1" i="1" dirty="0" smtClean="0">
                            <a:latin typeface="Cambria Math" panose="02040503050406030204" pitchFamily="18" charset="0"/>
                          </a:rPr>
                        </m:ctrlPr>
                      </m:dPr>
                      <m:e>
                        <m:r>
                          <a:rPr lang="it-IT" sz="1600" b="1" i="1" dirty="0" smtClean="0">
                            <a:latin typeface="Cambria Math" panose="02040503050406030204" pitchFamily="18" charset="0"/>
                          </a:rPr>
                          <m:t>𝟏</m:t>
                        </m:r>
                        <m:r>
                          <a:rPr lang="it-IT" sz="1600" b="1" i="1" dirty="0" smtClean="0">
                            <a:latin typeface="Cambria Math" panose="02040503050406030204" pitchFamily="18" charset="0"/>
                          </a:rPr>
                          <m:t>, </m:t>
                        </m:r>
                        <m:sSub>
                          <m:sSubPr>
                            <m:ctrlPr>
                              <a:rPr lang="it-IT" sz="1600" b="1" i="1" dirty="0" smtClean="0">
                                <a:latin typeface="Cambria Math" panose="02040503050406030204" pitchFamily="18" charset="0"/>
                              </a:rPr>
                            </m:ctrlPr>
                          </m:sSubPr>
                          <m:e>
                            <m:r>
                              <a:rPr lang="it-IT" sz="1600" b="1" i="1" dirty="0" smtClean="0">
                                <a:latin typeface="Cambria Math" panose="02040503050406030204" pitchFamily="18" charset="0"/>
                              </a:rPr>
                              <m:t>𝒛</m:t>
                            </m:r>
                          </m:e>
                          <m:sub>
                            <m:r>
                              <a:rPr lang="it-IT" sz="1600" b="1" i="1" dirty="0" smtClean="0">
                                <a:latin typeface="Cambria Math" panose="02040503050406030204" pitchFamily="18" charset="0"/>
                              </a:rPr>
                              <m:t>𝟎</m:t>
                            </m:r>
                          </m:sub>
                        </m:sSub>
                        <m:r>
                          <a:rPr lang="it-IT" sz="1600" b="1" i="1" dirty="0" smtClean="0">
                            <a:latin typeface="Cambria Math" panose="02040503050406030204" pitchFamily="18" charset="0"/>
                          </a:rPr>
                          <m:t>,</m:t>
                        </m:r>
                        <m:r>
                          <a:rPr lang="it-IT" sz="1600" b="1" i="1" dirty="0" smtClean="0">
                            <a:latin typeface="Cambria Math" panose="02040503050406030204" pitchFamily="18" charset="0"/>
                          </a:rPr>
                          <m:t>𝒈</m:t>
                        </m:r>
                      </m:e>
                    </m:d>
                    <m:r>
                      <a:rPr lang="it-IT" sz="1600" b="1" i="1" dirty="0" smtClean="0">
                        <a:latin typeface="Cambria Math" panose="02040503050406030204" pitchFamily="18" charset="0"/>
                      </a:rPr>
                      <m:t>=</m:t>
                    </m:r>
                    <m:sSubSup>
                      <m:sSubSupPr>
                        <m:ctrlPr>
                          <a:rPr lang="it-IT" sz="1600" b="1" i="1" dirty="0" smtClean="0">
                            <a:latin typeface="Cambria Math" panose="02040503050406030204" pitchFamily="18" charset="0"/>
                          </a:rPr>
                        </m:ctrlPr>
                      </m:sSubSupPr>
                      <m:e>
                        <m:r>
                          <a:rPr lang="it-IT" sz="1600" b="1" i="1" dirty="0" smtClean="0">
                            <a:latin typeface="Cambria Math" panose="02040503050406030204" pitchFamily="18" charset="0"/>
                          </a:rPr>
                          <m:t>𝑨</m:t>
                        </m:r>
                      </m:e>
                      <m:sub>
                        <m:r>
                          <a:rPr lang="it-IT" sz="1600" b="1" i="1" dirty="0" smtClean="0">
                            <a:latin typeface="Cambria Math" panose="02040503050406030204" pitchFamily="18" charset="0"/>
                          </a:rPr>
                          <m:t>𝟏</m:t>
                        </m:r>
                      </m:sub>
                      <m:sup>
                        <m:r>
                          <a:rPr lang="it-IT" sz="1600" b="1" i="1" dirty="0" smtClean="0">
                            <a:latin typeface="Cambria Math" panose="02040503050406030204" pitchFamily="18" charset="0"/>
                          </a:rPr>
                          <m:t>−</m:t>
                        </m:r>
                        <m:r>
                          <a:rPr lang="it-IT" sz="1600" b="1" i="1" dirty="0" smtClean="0">
                            <a:latin typeface="Cambria Math" panose="02040503050406030204" pitchFamily="18" charset="0"/>
                          </a:rPr>
                          <m:t>𝟏</m:t>
                        </m:r>
                      </m:sup>
                    </m:sSubSup>
                    <m:r>
                      <a:rPr lang="it-IT" sz="1600" b="1" i="1" dirty="0" smtClean="0">
                        <a:latin typeface="Cambria Math" panose="02040503050406030204" pitchFamily="18" charset="0"/>
                      </a:rPr>
                      <m:t>𝒈</m:t>
                    </m:r>
                  </m:oMath>
                </a14:m>
                <a:r>
                  <a:rPr lang="it-IT" sz="1600" dirty="0">
                    <a:latin typeface="Helvetica" panose="020B0604020202020204" pitchFamily="34" charset="0"/>
                    <a:cs typeface="Helvetica" panose="020B0604020202020204" pitchFamily="34" charset="0"/>
                  </a:rPr>
                  <a:t>, ossia il livello più </a:t>
                </a:r>
                <a:r>
                  <a:rPr lang="it-IT" sz="1600" i="1"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si risolve con un sistema lineare.</a:t>
                </a:r>
              </a:p>
              <a:p>
                <a:pPr algn="just"/>
                <a:r>
                  <a:rPr lang="it-IT" sz="1600" dirty="0">
                    <a:latin typeface="Helvetica" panose="020B0604020202020204" pitchFamily="34" charset="0"/>
                    <a:cs typeface="Helvetica" panose="020B0604020202020204" pitchFamily="34" charset="0"/>
                  </a:rPr>
                  <a:t>Occorre poi fissare due valori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𝑚</m:t>
                        </m:r>
                      </m:e>
                      <m:sub>
                        <m:r>
                          <a:rPr lang="it-IT" sz="1600" b="0" i="1" dirty="0" smtClean="0">
                            <a:latin typeface="Cambria Math" panose="02040503050406030204" pitchFamily="18" charset="0"/>
                          </a:rPr>
                          <m:t>1</m:t>
                        </m:r>
                      </m:sub>
                    </m:sSub>
                    <m:r>
                      <a:rPr lang="it-IT" sz="1600" b="0" i="1" dirty="0" smtClean="0">
                        <a:latin typeface="Cambria Math" panose="02040503050406030204" pitchFamily="18" charset="0"/>
                      </a:rPr>
                      <m:t>, </m:t>
                    </m:r>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 </m:t>
                        </m:r>
                        <m:r>
                          <a:rPr lang="it-IT" sz="1600" b="0" i="1" dirty="0" smtClean="0">
                            <a:latin typeface="Cambria Math" panose="02040503050406030204" pitchFamily="18" charset="0"/>
                          </a:rPr>
                          <m:t>𝑚</m:t>
                        </m:r>
                      </m:e>
                      <m:sub>
                        <m:r>
                          <a:rPr lang="it-IT" sz="1600" b="0" i="1" dirty="0" smtClean="0">
                            <a:latin typeface="Cambria Math" panose="02040503050406030204" pitchFamily="18" charset="0"/>
                          </a:rPr>
                          <m:t>2</m:t>
                        </m:r>
                      </m:sub>
                    </m:sSub>
                    <m:r>
                      <a:rPr lang="it-IT" sz="1600" b="0" i="1" dirty="0" smtClean="0">
                        <a:latin typeface="Cambria Math" panose="02040503050406030204" pitchFamily="18" charset="0"/>
                      </a:rPr>
                      <m:t> </m:t>
                    </m:r>
                    <m:r>
                      <a:rPr lang="it-IT" sz="1600" i="1" dirty="0">
                        <a:latin typeface="Cambria Math" panose="02040503050406030204" pitchFamily="18" charset="0"/>
                      </a:rPr>
                      <m:t>∈</m:t>
                    </m:r>
                    <m:r>
                      <a:rPr lang="it-IT" sz="1600" b="0" i="1" dirty="0" smtClean="0">
                        <a:latin typeface="Cambria Math" panose="02040503050406030204" pitchFamily="18" charset="0"/>
                      </a:rPr>
                      <m:t> </m:t>
                    </m:r>
                    <m:r>
                      <a:rPr lang="it-IT" sz="1600" b="0" i="1" dirty="0" smtClean="0">
                        <a:latin typeface="Cambria Math" panose="02040503050406030204" pitchFamily="18" charset="0"/>
                        <a:ea typeface="Cambria Math" panose="02040503050406030204" pitchFamily="18" charset="0"/>
                      </a:rPr>
                      <m:t>ℕ</m:t>
                    </m:r>
                    <m:r>
                      <a:rPr lang="it-IT" sz="1600" i="1" dirty="0" smtClean="0">
                        <a:latin typeface="Cambria Math" panose="02040503050406030204" pitchFamily="18" charset="0"/>
                      </a:rPr>
                      <m:t> </m:t>
                    </m:r>
                    <m:r>
                      <a:rPr lang="it-IT" sz="1600" b="0" i="1" dirty="0" smtClean="0">
                        <a:latin typeface="Cambria Math" panose="02040503050406030204" pitchFamily="18" charset="0"/>
                      </a:rPr>
                      <m:t>,</m:t>
                    </m:r>
                  </m:oMath>
                </a14:m>
                <a:r>
                  <a:rPr lang="it-IT" sz="1600" dirty="0">
                    <a:latin typeface="Helvetica" panose="020B0604020202020204" pitchFamily="34" charset="0"/>
                    <a:cs typeface="Helvetica" panose="020B0604020202020204" pitchFamily="34" charset="0"/>
                  </a:rPr>
                  <a:t>e un parametro</a:t>
                </a:r>
                <a14:m>
                  <m:oMath xmlns:m="http://schemas.openxmlformats.org/officeDocument/2006/math">
                    <m:r>
                      <a:rPr lang="it-IT" sz="1600" i="1" dirty="0" smtClean="0">
                        <a:latin typeface="Cambria Math" panose="02040503050406030204" pitchFamily="18" charset="0"/>
                      </a:rPr>
                      <m:t> </m:t>
                    </m:r>
                    <m:r>
                      <a:rPr lang="it-IT" sz="1600" i="1" dirty="0" err="1" smtClean="0">
                        <a:latin typeface="Cambria Math" panose="02040503050406030204" pitchFamily="18" charset="0"/>
                      </a:rPr>
                      <m:t>𝑝</m:t>
                    </m:r>
                    <m:r>
                      <a:rPr lang="it-IT" sz="1600" b="0" i="1" dirty="0" smtClean="0">
                        <a:latin typeface="Cambria Math" panose="02040503050406030204" pitchFamily="18" charset="0"/>
                      </a:rPr>
                      <m:t> </m:t>
                    </m:r>
                    <m:r>
                      <a:rPr lang="it-IT" sz="1600" b="0" i="1" dirty="0" smtClean="0">
                        <a:latin typeface="Cambria Math" panose="02040503050406030204" pitchFamily="18" charset="0"/>
                        <a:ea typeface="Cambria Math" panose="02040503050406030204" pitchFamily="18" charset="0"/>
                      </a:rPr>
                      <m:t>∈</m:t>
                    </m:r>
                    <m:r>
                      <a:rPr lang="it-IT" sz="1600" b="0" i="1" dirty="0" smtClean="0">
                        <a:latin typeface="Cambria Math" panose="02040503050406030204" pitchFamily="18" charset="0"/>
                        <a:ea typeface="Cambria Math" panose="02040503050406030204" pitchFamily="18" charset="0"/>
                      </a:rPr>
                      <m:t>ℕ</m:t>
                    </m:r>
                    <m:r>
                      <a:rPr lang="it-IT" sz="1600" b="0" i="1" dirty="0" smtClean="0">
                        <a:latin typeface="Cambria Math" panose="02040503050406030204" pitchFamily="18" charset="0"/>
                        <a:ea typeface="Cambria Math" panose="02040503050406030204" pitchFamily="18" charset="0"/>
                      </a:rPr>
                      <m:t> </m:t>
                    </m:r>
                  </m:oMath>
                </a14:m>
                <a:r>
                  <a:rPr lang="it-IT" sz="1600"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14:m>
                  <m:oMath xmlns:m="http://schemas.openxmlformats.org/officeDocument/2006/math">
                    <m:r>
                      <a:rPr lang="it-IT" sz="1600" b="0" i="1" smtClean="0">
                        <a:latin typeface="Cambria Math" panose="02040503050406030204" pitchFamily="18" charset="0"/>
                        <a:cs typeface="Helvetica" panose="020B0604020202020204" pitchFamily="34" charset="0"/>
                      </a:rPr>
                      <m:t>𝑝</m:t>
                    </m:r>
                    <m:r>
                      <a:rPr lang="it-IT" sz="1600" b="0" i="1" smtClean="0">
                        <a:latin typeface="Cambria Math" panose="02040503050406030204" pitchFamily="18" charset="0"/>
                        <a:cs typeface="Helvetica" panose="020B0604020202020204" pitchFamily="34" charset="0"/>
                      </a:rPr>
                      <m:t>=1</m:t>
                    </m:r>
                  </m:oMath>
                </a14:m>
                <a:r>
                  <a:rPr lang="it-IT" sz="1600" dirty="0">
                    <a:latin typeface="Helvetica" panose="020B0604020202020204" pitchFamily="34" charset="0"/>
                    <a:cs typeface="Helvetica" panose="020B0604020202020204" pitchFamily="34" charset="0"/>
                    <a:sym typeface="Wingdings" panose="05000000000000000000" pitchFamily="2" charset="2"/>
                  </a:rPr>
                  <a:t>  </a:t>
                </a:r>
                <a:r>
                  <a:rPr lang="it-IT" sz="1600" i="1" dirty="0">
                    <a:latin typeface="Helvetica" panose="020B0604020202020204" pitchFamily="34" charset="0"/>
                    <a:cs typeface="Helvetica" panose="020B0604020202020204" pitchFamily="34" charset="0"/>
                  </a:rPr>
                  <a:t>V-</a:t>
                </a:r>
                <a:r>
                  <a:rPr lang="it-IT" sz="1600" i="1" dirty="0" err="1">
                    <a:latin typeface="Helvetica" panose="020B0604020202020204" pitchFamily="34" charset="0"/>
                    <a:cs typeface="Helvetica" panose="020B0604020202020204" pitchFamily="34" charset="0"/>
                  </a:rPr>
                  <a:t>cycle</a:t>
                </a:r>
                <a:r>
                  <a:rPr lang="it-IT" sz="1600"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14:m>
                  <m:oMath xmlns:m="http://schemas.openxmlformats.org/officeDocument/2006/math">
                    <m:r>
                      <a:rPr lang="it-IT" sz="1600" i="1" dirty="0" smtClean="0">
                        <a:latin typeface="Cambria Math" panose="02040503050406030204" pitchFamily="18" charset="0"/>
                        <a:cs typeface="Helvetica" panose="020B0604020202020204" pitchFamily="34" charset="0"/>
                      </a:rPr>
                      <m:t>𝑝</m:t>
                    </m:r>
                    <m:r>
                      <a:rPr lang="it-IT" sz="1600" i="1" dirty="0">
                        <a:latin typeface="Cambria Math" panose="02040503050406030204" pitchFamily="18" charset="0"/>
                        <a:cs typeface="Helvetica" panose="020B0604020202020204" pitchFamily="34" charset="0"/>
                      </a:rPr>
                      <m:t>=</m:t>
                    </m:r>
                    <m:r>
                      <a:rPr lang="it-IT" sz="1600" i="1" dirty="0" smtClean="0">
                        <a:latin typeface="Cambria Math" panose="02040503050406030204" pitchFamily="18" charset="0"/>
                        <a:cs typeface="Helvetica" panose="020B0604020202020204" pitchFamily="34" charset="0"/>
                      </a:rPr>
                      <m:t>2</m:t>
                    </m:r>
                  </m:oMath>
                </a14:m>
                <a:r>
                  <a:rPr lang="it-IT" sz="1600" dirty="0">
                    <a:latin typeface="Helvetica" panose="020B0604020202020204" pitchFamily="34" charset="0"/>
                    <a:cs typeface="Helvetica" panose="020B0604020202020204" pitchFamily="34" charset="0"/>
                    <a:sym typeface="Wingdings" panose="05000000000000000000" pitchFamily="2" charset="2"/>
                  </a:rPr>
                  <a:t>  </a:t>
                </a:r>
                <a:r>
                  <a:rPr lang="it-IT" sz="1600" i="1" dirty="0">
                    <a:latin typeface="Helvetica" panose="020B0604020202020204" pitchFamily="34" charset="0"/>
                    <a:cs typeface="Helvetica" panose="020B0604020202020204" pitchFamily="34" charset="0"/>
                  </a:rPr>
                  <a:t>W-</a:t>
                </a:r>
                <a:r>
                  <a:rPr lang="it-IT" sz="1600" i="1" dirty="0" err="1">
                    <a:latin typeface="Helvetica" panose="020B0604020202020204" pitchFamily="34" charset="0"/>
                    <a:cs typeface="Helvetica" panose="020B0604020202020204" pitchFamily="34" charset="0"/>
                  </a:rPr>
                  <a:t>cycle</a:t>
                </a:r>
                <a:r>
                  <a:rPr lang="it-IT" sz="1600" i="1" dirty="0">
                    <a:latin typeface="Helvetica" panose="020B0604020202020204" pitchFamily="34" charset="0"/>
                    <a:cs typeface="Helvetica" panose="020B0604020202020204" pitchFamily="34" charset="0"/>
                  </a:rPr>
                  <a:t>.</a:t>
                </a:r>
              </a:p>
              <a:p>
                <a:pPr algn="just"/>
                <a:endParaRPr lang="it-IT" sz="1600" dirty="0">
                  <a:latin typeface="Helvetica" panose="020B0604020202020204" pitchFamily="34" charset="0"/>
                  <a:cs typeface="Helvetica" panose="020B0604020202020204" pitchFamily="34" charset="0"/>
                </a:endParaRPr>
              </a:p>
              <a:p>
                <a:pPr algn="just"/>
                <a:r>
                  <a:rPr lang="it-IT" sz="1600" b="1" i="1" dirty="0">
                    <a:latin typeface="Helvetica" panose="020B0604020202020204" pitchFamily="34" charset="0"/>
                    <a:cs typeface="Helvetica" panose="020B0604020202020204" pitchFamily="34" charset="0"/>
                  </a:rPr>
                  <a:t>Operatore di smussamento (rilassamento):</a:t>
                </a:r>
              </a:p>
              <a:p>
                <a:pPr algn="just"/>
                <a:endParaRPr lang="it-IT" sz="800" b="1" i="1" dirty="0">
                  <a:latin typeface="Helvetica" panose="020B0604020202020204" pitchFamily="34" charset="0"/>
                  <a:cs typeface="Helvetica" panose="020B0604020202020204" pitchFamily="34" charset="0"/>
                </a:endParaRPr>
              </a:p>
              <a:p>
                <a:pPr algn="just"/>
                <a14:m>
                  <m:oMathPara xmlns:m="http://schemas.openxmlformats.org/officeDocument/2006/math">
                    <m:oMathParaPr>
                      <m:jc m:val="centerGroup"/>
                    </m:oMathParaPr>
                    <m:oMath xmlns:m="http://schemas.openxmlformats.org/officeDocument/2006/math">
                      <m:r>
                        <a:rPr lang="it-IT" sz="1600" b="1" i="1" smtClean="0">
                          <a:latin typeface="Cambria Math" panose="02040503050406030204" pitchFamily="18" charset="0"/>
                          <a:cs typeface="Helvetica" panose="020B0604020202020204" pitchFamily="34" charset="0"/>
                        </a:rPr>
                        <m:t>𝑺</m:t>
                      </m:r>
                      <m:d>
                        <m:dPr>
                          <m:ctrlPr>
                            <a:rPr lang="it-IT" sz="1600" b="1" i="1" smtClean="0">
                              <a:latin typeface="Cambria Math" panose="02040503050406030204" pitchFamily="18" charset="0"/>
                              <a:cs typeface="Helvetica" panose="020B0604020202020204" pitchFamily="34" charset="0"/>
                            </a:rPr>
                          </m:ctrlPr>
                        </m:dPr>
                        <m:e>
                          <m:r>
                            <a:rPr lang="it-IT" sz="1600" b="1" i="1" smtClean="0">
                              <a:latin typeface="Cambria Math" panose="02040503050406030204" pitchFamily="18" charset="0"/>
                              <a:cs typeface="Helvetica" panose="020B0604020202020204" pitchFamily="34" charset="0"/>
                            </a:rPr>
                            <m:t>𝑨</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𝒛</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𝒈</m:t>
                          </m:r>
                        </m:e>
                      </m:d>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𝒛</m:t>
                      </m:r>
                      <m:r>
                        <a:rPr lang="it-IT" sz="1600" b="1" i="1" smtClean="0">
                          <a:latin typeface="Cambria Math" panose="02040503050406030204" pitchFamily="18" charset="0"/>
                          <a:cs typeface="Helvetica" panose="020B0604020202020204" pitchFamily="34" charset="0"/>
                        </a:rPr>
                        <m:t>−</m:t>
                      </m:r>
                      <m:f>
                        <m:fPr>
                          <m:ctrlPr>
                            <a:rPr lang="it-IT" sz="1600" b="1" i="1" smtClean="0">
                              <a:latin typeface="Cambria Math" panose="02040503050406030204" pitchFamily="18" charset="0"/>
                              <a:cs typeface="Helvetica" panose="020B0604020202020204" pitchFamily="34" charset="0"/>
                            </a:rPr>
                          </m:ctrlPr>
                        </m:fPr>
                        <m:num>
                          <m:r>
                            <a:rPr lang="it-IT" sz="1600" b="1" i="1" smtClean="0">
                              <a:latin typeface="Cambria Math" panose="02040503050406030204" pitchFamily="18" charset="0"/>
                              <a:cs typeface="Helvetica" panose="020B0604020202020204" pitchFamily="34" charset="0"/>
                            </a:rPr>
                            <m:t>𝟏</m:t>
                          </m:r>
                        </m:num>
                        <m:den>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𝚲</m:t>
                              </m:r>
                            </m:e>
                            <m:sub>
                              <m:r>
                                <a:rPr lang="it-IT" sz="1600" b="1" i="1" smtClean="0">
                                  <a:latin typeface="Cambria Math" panose="02040503050406030204" pitchFamily="18" charset="0"/>
                                  <a:cs typeface="Helvetica" panose="020B0604020202020204" pitchFamily="34" charset="0"/>
                                </a:rPr>
                                <m:t>𝒌</m:t>
                              </m:r>
                            </m:sub>
                          </m:sSub>
                        </m:den>
                      </m:f>
                      <m:r>
                        <a:rPr lang="it-IT" sz="1600" b="1" i="1" smtClean="0">
                          <a:latin typeface="Cambria Math" panose="02040503050406030204" pitchFamily="18" charset="0"/>
                          <a:cs typeface="Helvetica" panose="020B0604020202020204" pitchFamily="34" charset="0"/>
                        </a:rPr>
                        <m:t>𝒓</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𝑨</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𝒛</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𝒈</m:t>
                      </m:r>
                      <m:r>
                        <a:rPr lang="it-IT" sz="1600" b="1" i="1" smtClean="0">
                          <a:latin typeface="Cambria Math" panose="02040503050406030204" pitchFamily="18" charset="0"/>
                          <a:cs typeface="Helvetica" panose="020B0604020202020204" pitchFamily="34" charset="0"/>
                        </a:rPr>
                        <m:t>)</m:t>
                      </m:r>
                    </m:oMath>
                  </m:oMathPara>
                </a14:m>
                <a:endParaRPr lang="it-IT" sz="1600" b="1" i="1" dirty="0">
                  <a:latin typeface="Helvetica" panose="020B0604020202020204" pitchFamily="34" charset="0"/>
                  <a:cs typeface="Helvetica" panose="020B0604020202020204" pitchFamily="34" charset="0"/>
                </a:endParaRPr>
              </a:p>
              <a:p>
                <a:pPr algn="just"/>
                <a:endParaRPr lang="it-IT" sz="800" b="1" i="1" dirty="0">
                  <a:latin typeface="Helvetica" panose="020B0604020202020204" pitchFamily="34" charset="0"/>
                  <a:cs typeface="Helvetica" panose="020B0604020202020204" pitchFamily="34" charset="0"/>
                </a:endParaRPr>
              </a:p>
              <a:p>
                <a:pPr algn="just"/>
                <a14:m>
                  <m:oMath xmlns:m="http://schemas.openxmlformats.org/officeDocument/2006/math">
                    <m:r>
                      <a:rPr lang="it-IT" sz="1600" b="1" i="1">
                        <a:latin typeface="Cambria Math" panose="02040503050406030204" pitchFamily="18" charset="0"/>
                        <a:cs typeface="Helvetica" panose="020B0604020202020204" pitchFamily="34" charset="0"/>
                      </a:rPr>
                      <m:t>𝒓</m:t>
                    </m:r>
                    <m:d>
                      <m:dPr>
                        <m:ctrlPr>
                          <a:rPr lang="it-IT" sz="1600" b="1" i="1">
                            <a:latin typeface="Cambria Math" panose="02040503050406030204" pitchFamily="18" charset="0"/>
                            <a:cs typeface="Helvetica" panose="020B0604020202020204" pitchFamily="34" charset="0"/>
                          </a:rPr>
                        </m:ctrlPr>
                      </m:dPr>
                      <m:e>
                        <m:r>
                          <a:rPr lang="it-IT" sz="1600" b="1" i="1">
                            <a:latin typeface="Cambria Math" panose="02040503050406030204" pitchFamily="18" charset="0"/>
                            <a:cs typeface="Helvetica" panose="020B0604020202020204" pitchFamily="34" charset="0"/>
                          </a:rPr>
                          <m:t>𝑨</m:t>
                        </m:r>
                        <m:r>
                          <a:rPr lang="it-IT" sz="1600" b="1" i="1">
                            <a:latin typeface="Cambria Math" panose="02040503050406030204" pitchFamily="18" charset="0"/>
                            <a:cs typeface="Helvetica" panose="020B0604020202020204" pitchFamily="34" charset="0"/>
                          </a:rPr>
                          <m:t>, </m:t>
                        </m:r>
                        <m:r>
                          <a:rPr lang="it-IT" sz="1600" b="1" i="1">
                            <a:latin typeface="Cambria Math" panose="02040503050406030204" pitchFamily="18" charset="0"/>
                            <a:cs typeface="Helvetica" panose="020B0604020202020204" pitchFamily="34" charset="0"/>
                          </a:rPr>
                          <m:t>𝒛</m:t>
                        </m:r>
                        <m:r>
                          <a:rPr lang="it-IT" sz="1600" b="1" i="1">
                            <a:latin typeface="Cambria Math" panose="02040503050406030204" pitchFamily="18" charset="0"/>
                            <a:cs typeface="Helvetica" panose="020B0604020202020204" pitchFamily="34" charset="0"/>
                          </a:rPr>
                          <m:t>, </m:t>
                        </m:r>
                        <m:r>
                          <a:rPr lang="it-IT" sz="1600" b="1" i="1">
                            <a:latin typeface="Cambria Math" panose="02040503050406030204" pitchFamily="18" charset="0"/>
                            <a:cs typeface="Helvetica" panose="020B0604020202020204" pitchFamily="34" charset="0"/>
                          </a:rPr>
                          <m:t>𝒈</m:t>
                        </m:r>
                      </m:e>
                    </m:d>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𝒈</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𝑨𝒙</m:t>
                    </m:r>
                  </m:oMath>
                </a14:m>
                <a:r>
                  <a:rPr lang="it-IT" sz="1600" b="1"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sym typeface="Wingdings" panose="05000000000000000000" pitchFamily="2" charset="2"/>
                  </a:rPr>
                  <a:t>  </a:t>
                </a:r>
                <a:r>
                  <a:rPr lang="it-IT" sz="1600" i="1" dirty="0">
                    <a:latin typeface="Helvetica" panose="020B0604020202020204" pitchFamily="34" charset="0"/>
                    <a:cs typeface="Helvetica" panose="020B0604020202020204" pitchFamily="34" charset="0"/>
                    <a:sym typeface="Wingdings" panose="05000000000000000000" pitchFamily="2" charset="2"/>
                  </a:rPr>
                  <a:t>residuo del sistema lineare </a:t>
                </a:r>
                <a14:m>
                  <m:oMath xmlns:m="http://schemas.openxmlformats.org/officeDocument/2006/math">
                    <m:r>
                      <a:rPr lang="it-IT" sz="1600" b="0" i="1" smtClean="0">
                        <a:latin typeface="Cambria Math" panose="02040503050406030204" pitchFamily="18" charset="0"/>
                        <a:cs typeface="Helvetica" panose="020B0604020202020204" pitchFamily="34" charset="0"/>
                        <a:sym typeface="Wingdings" panose="05000000000000000000" pitchFamily="2" charset="2"/>
                      </a:rPr>
                      <m:t>𝐴𝑥</m:t>
                    </m:r>
                    <m:r>
                      <a:rPr lang="it-IT" sz="1600" b="0" i="1" smtClean="0">
                        <a:latin typeface="Cambria Math" panose="02040503050406030204" pitchFamily="18" charset="0"/>
                        <a:cs typeface="Helvetica" panose="020B0604020202020204" pitchFamily="34" charset="0"/>
                        <a:sym typeface="Wingdings" panose="05000000000000000000" pitchFamily="2" charset="2"/>
                      </a:rPr>
                      <m:t>=</m:t>
                    </m:r>
                    <m:r>
                      <a:rPr lang="it-IT" sz="1600" b="0" i="1" smtClean="0">
                        <a:latin typeface="Cambria Math" panose="02040503050406030204" pitchFamily="18" charset="0"/>
                        <a:cs typeface="Helvetica" panose="020B0604020202020204" pitchFamily="34" charset="0"/>
                        <a:sym typeface="Wingdings" panose="05000000000000000000" pitchFamily="2" charset="2"/>
                      </a:rPr>
                      <m:t>𝑔</m:t>
                    </m:r>
                  </m:oMath>
                </a14:m>
                <a:r>
                  <a:rPr lang="it-IT" sz="1600" b="1" i="1" dirty="0">
                    <a:latin typeface="Helvetica" panose="020B0604020202020204" pitchFamily="34" charset="0"/>
                    <a:cs typeface="Helvetica" panose="020B0604020202020204" pitchFamily="34" charset="0"/>
                  </a:rPr>
                  <a:t>;</a:t>
                </a:r>
              </a:p>
              <a:p>
                <a:pPr algn="just"/>
                <a14:m>
                  <m:oMath xmlns:m="http://schemas.openxmlformats.org/officeDocument/2006/math">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𝚲</m:t>
                        </m:r>
                      </m:e>
                      <m:sub>
                        <m:r>
                          <a:rPr lang="it-IT" sz="1600" b="1" i="1" smtClean="0">
                            <a:latin typeface="Cambria Math" panose="02040503050406030204" pitchFamily="18" charset="0"/>
                            <a:cs typeface="Helvetica" panose="020B0604020202020204" pitchFamily="34" charset="0"/>
                          </a:rPr>
                          <m:t>𝒌</m:t>
                        </m:r>
                      </m:sub>
                    </m:sSub>
                  </m:oMath>
                </a14:m>
                <a:r>
                  <a:rPr lang="it-IT" sz="1600" b="1" i="1" dirty="0">
                    <a:latin typeface="Helvetica" panose="020B0604020202020204" pitchFamily="34" charset="0"/>
                    <a:cs typeface="Helvetica" panose="020B0604020202020204" pitchFamily="34" charset="0"/>
                  </a:rPr>
                  <a:t>  </a:t>
                </a:r>
                <a:r>
                  <a:rPr lang="it-IT" sz="1600" b="1" i="1" dirty="0">
                    <a:latin typeface="Helvetica" panose="020B0604020202020204" pitchFamily="34" charset="0"/>
                    <a:cs typeface="Helvetica" panose="020B0604020202020204" pitchFamily="34" charset="0"/>
                    <a:sym typeface="Wingdings" panose="05000000000000000000" pitchFamily="2" charset="2"/>
                  </a:rPr>
                  <a:t>  </a:t>
                </a:r>
                <a:r>
                  <a:rPr lang="it-IT" sz="1600" i="1" dirty="0">
                    <a:latin typeface="Helvetica" panose="020B0604020202020204" pitchFamily="34" charset="0"/>
                    <a:cs typeface="Helvetica" panose="020B0604020202020204" pitchFamily="34" charset="0"/>
                    <a:sym typeface="Wingdings" panose="05000000000000000000" pitchFamily="2" charset="2"/>
                  </a:rPr>
                  <a:t>parametro di rilassamento.</a:t>
                </a:r>
                <a:endParaRPr lang="it-IT" sz="1600" b="1" i="1"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287F885C-5B51-425A-A2B2-62E56184F15F}"/>
                  </a:ext>
                </a:extLst>
              </p:cNvPr>
              <p:cNvSpPr txBox="1">
                <a:spLocks noRot="1" noChangeAspect="1" noMove="1" noResize="1" noEditPoints="1" noAdjustHandles="1" noChangeArrowheads="1" noChangeShapeType="1" noTextEdit="1"/>
              </p:cNvSpPr>
              <p:nvPr/>
            </p:nvSpPr>
            <p:spPr>
              <a:xfrm>
                <a:off x="1013533" y="201162"/>
                <a:ext cx="6736673" cy="4059445"/>
              </a:xfrm>
              <a:prstGeom prst="rect">
                <a:avLst/>
              </a:prstGeom>
              <a:blipFill>
                <a:blip r:embed="rId2"/>
                <a:stretch>
                  <a:fillRect l="-452" t="-450" r="-543" b="-1051"/>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385735B3-A30E-4F07-A6C3-93E1EB0EF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556" y="201162"/>
            <a:ext cx="3090909" cy="3687257"/>
          </a:xfrm>
          <a:prstGeom prst="rect">
            <a:avLst/>
          </a:prstGeom>
        </p:spPr>
      </p:pic>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85B7ECC-B9F0-48DE-B974-04A3A02DA169}"/>
                  </a:ext>
                </a:extLst>
              </p:cNvPr>
              <p:cNvSpPr txBox="1"/>
              <p:nvPr/>
            </p:nvSpPr>
            <p:spPr>
              <a:xfrm>
                <a:off x="1013535" y="4363374"/>
                <a:ext cx="10164930" cy="1383327"/>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Per ogni livello </a:t>
                </a:r>
                <a:r>
                  <a:rPr lang="it-IT" sz="1600" i="1" dirty="0">
                    <a:latin typeface="Helvetica" panose="020B0604020202020204" pitchFamily="34" charset="0"/>
                    <a:cs typeface="Helvetica" panose="020B0604020202020204" pitchFamily="34" charset="0"/>
                  </a:rPr>
                  <a:t>k  </a:t>
                </a:r>
                <a:r>
                  <a:rPr lang="it-IT" sz="1600" i="1" dirty="0">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  </m:t>
                    </m:r>
                    <m:r>
                      <a:rPr lang="it-IT" sz="160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𝜌</m:t>
                    </m:r>
                    <m:d>
                      <m:dPr>
                        <m:ctrlP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dPr>
                      <m:e>
                        <m:sSub>
                          <m:sSubPr>
                            <m:ctrlP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𝐴</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𝑘</m:t>
                            </m:r>
                          </m:sub>
                        </m:sSub>
                      </m:e>
                    </m:d>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sSub>
                      <m:sSubPr>
                        <m:ctrlP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m:rPr>
                            <m:sty m:val="p"/>
                          </m:rPr>
                          <a:rPr lang="el-GR"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Λ</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𝑘</m:t>
                        </m:r>
                      </m:sub>
                    </m:sSub>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 </m:t>
                    </m:r>
                    <m:f>
                      <m:fPr>
                        <m:ctrlP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fPr>
                      <m:num>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𝐶</m:t>
                        </m:r>
                      </m:num>
                      <m:den>
                        <m:sSubSup>
                          <m:sSubSupPr>
                            <m:ctrlP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SupPr>
                          <m:e>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𝑑𝑖𝑎𝑚</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𝑘</m:t>
                            </m:r>
                          </m:sub>
                          <m:sup>
                            <m:r>
                              <a:rPr lang="it-IT" sz="1600" b="0" i="1" smtClean="0">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2</m:t>
                            </m:r>
                          </m:sup>
                        </m:sSubSup>
                      </m:den>
                    </m:f>
                  </m:oMath>
                </a14:m>
                <a:r>
                  <a:rPr lang="it-IT" sz="1600" dirty="0">
                    <a:latin typeface="Helvetica" panose="020B0604020202020204" pitchFamily="34" charset="0"/>
                    <a:cs typeface="Helvetica" panose="020B0604020202020204" pitchFamily="34" charset="0"/>
                  </a:rPr>
                  <a:t>             C </a:t>
                </a:r>
                <a:r>
                  <a:rPr lang="it-IT" sz="1600" i="1" dirty="0">
                    <a:latin typeface="Helvetica" panose="020B0604020202020204" pitchFamily="34" charset="0"/>
                    <a:cs typeface="Helvetica" panose="020B0604020202020204" pitchFamily="34" charset="0"/>
                  </a:rPr>
                  <a:t>costante, </a:t>
                </a:r>
                <a14:m>
                  <m:oMath xmlns:m="http://schemas.openxmlformats.org/officeDocument/2006/math">
                    <m:r>
                      <a:rPr lang="it-IT" sz="1600"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𝜌</m:t>
                    </m:r>
                    <m:d>
                      <m:dPr>
                        <m:ctrlPr>
                          <a:rPr lang="it-IT" sz="1600"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dPr>
                      <m:e>
                        <m:sSub>
                          <m:sSubPr>
                            <m:ctrlPr>
                              <a:rPr lang="it-IT" sz="1600"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sz="1600"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𝐴</m:t>
                            </m:r>
                          </m:e>
                          <m:sub>
                            <m:r>
                              <a:rPr lang="it-IT" sz="1600"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𝑘</m:t>
                            </m:r>
                          </m:sub>
                        </m:sSub>
                      </m:e>
                    </m:d>
                  </m:oMath>
                </a14:m>
                <a:r>
                  <a:rPr lang="it-IT" sz="1600" dirty="0">
                    <a:latin typeface="Helvetica" panose="020B0604020202020204" pitchFamily="34" charset="0"/>
                    <a:cs typeface="Helvetica" panose="020B0604020202020204" pitchFamily="34" charset="0"/>
                  </a:rPr>
                  <a:t> </a:t>
                </a:r>
                <a:r>
                  <a:rPr lang="it-IT" sz="1600" i="1" dirty="0">
                    <a:latin typeface="Helvetica" panose="020B0604020202020204" pitchFamily="34" charset="0"/>
                    <a:cs typeface="Helvetica" panose="020B0604020202020204" pitchFamily="34" charset="0"/>
                  </a:rPr>
                  <a:t>raggio spettrale di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𝐴</m:t>
                        </m:r>
                      </m:e>
                      <m:sub>
                        <m:r>
                          <a:rPr lang="it-IT" sz="1600" b="0" i="1" smtClean="0">
                            <a:latin typeface="Cambria Math" panose="02040503050406030204" pitchFamily="18" charset="0"/>
                            <a:cs typeface="Helvetica" panose="020B0604020202020204" pitchFamily="34" charset="0"/>
                          </a:rPr>
                          <m:t>𝑘</m:t>
                        </m:r>
                      </m:sub>
                    </m:sSub>
                  </m:oMath>
                </a14:m>
                <a:endParaRPr lang="it-IT" sz="1600" dirty="0">
                  <a:latin typeface="Helvetica" panose="020B0604020202020204" pitchFamily="34" charset="0"/>
                  <a:cs typeface="Helvetica" panose="020B0604020202020204" pitchFamily="34" charset="0"/>
                </a:endParaRPr>
              </a:p>
              <a:p>
                <a:endParaRPr lang="it-IT" sz="1600" dirty="0">
                  <a:latin typeface="Helvetica" panose="020B0604020202020204" pitchFamily="34" charset="0"/>
                  <a:cs typeface="Helvetica" panose="020B0604020202020204" pitchFamily="34" charset="0"/>
                </a:endParaRPr>
              </a:p>
              <a:p>
                <a:r>
                  <a:rPr lang="it-IT" sz="1400" i="1" dirty="0">
                    <a:latin typeface="Helvetica" panose="020B0604020202020204" pitchFamily="34" charset="0"/>
                    <a:cs typeface="Helvetica" panose="020B0604020202020204" pitchFamily="34" charset="0"/>
                  </a:rPr>
                  <a:t>Il raggio spettrale di una matrice è l’estremo superiore della norma del modulo degli elementi del suo spettro; in </a:t>
                </a:r>
                <a:r>
                  <a:rPr lang="it-IT" sz="1400" b="1" i="1" dirty="0">
                    <a:latin typeface="Helvetica" panose="020B0604020202020204" pitchFamily="34" charset="0"/>
                    <a:cs typeface="Helvetica" panose="020B0604020202020204" pitchFamily="34" charset="0"/>
                  </a:rPr>
                  <a:t>analisi numerica </a:t>
                </a:r>
                <a:r>
                  <a:rPr lang="it-IT" sz="1400" i="1" dirty="0">
                    <a:latin typeface="Helvetica" panose="020B0604020202020204" pitchFamily="34" charset="0"/>
                    <a:cs typeface="Helvetica" panose="020B0604020202020204" pitchFamily="34" charset="0"/>
                  </a:rPr>
                  <a:t>viene spesso utilizzato per determinare se un metodo iterativo </a:t>
                </a:r>
                <a:r>
                  <a:rPr lang="it-IT" sz="1400" b="1" i="1" dirty="0">
                    <a:latin typeface="Helvetica" panose="020B0604020202020204" pitchFamily="34" charset="0"/>
                    <a:cs typeface="Helvetica" panose="020B0604020202020204" pitchFamily="34" charset="0"/>
                  </a:rPr>
                  <a:t>converge</a:t>
                </a:r>
                <a:r>
                  <a:rPr lang="it-IT" sz="1400" i="1" dirty="0">
                    <a:latin typeface="Helvetica" panose="020B0604020202020204" pitchFamily="34" charset="0"/>
                    <a:cs typeface="Helvetica" panose="020B0604020202020204" pitchFamily="34" charset="0"/>
                  </a:rPr>
                  <a:t>.</a:t>
                </a:r>
              </a:p>
              <a:p>
                <a:endParaRPr lang="it-IT" sz="1400" i="1" dirty="0">
                  <a:latin typeface="Helvetica" panose="020B0604020202020204" pitchFamily="34" charset="0"/>
                  <a:cs typeface="Helvetica" panose="020B0604020202020204" pitchFamily="34" charset="0"/>
                </a:endParaRPr>
              </a:p>
            </p:txBody>
          </p:sp>
        </mc:Choice>
        <mc:Fallback xmlns="">
          <p:sp>
            <p:nvSpPr>
              <p:cNvPr id="8" name="CasellaDiTesto 7">
                <a:extLst>
                  <a:ext uri="{FF2B5EF4-FFF2-40B4-BE49-F238E27FC236}">
                    <a16:creationId xmlns:a16="http://schemas.microsoft.com/office/drawing/2014/main" id="{185B7ECC-B9F0-48DE-B974-04A3A02DA169}"/>
                  </a:ext>
                </a:extLst>
              </p:cNvPr>
              <p:cNvSpPr txBox="1">
                <a:spLocks noRot="1" noChangeAspect="1" noMove="1" noResize="1" noEditPoints="1" noAdjustHandles="1" noChangeArrowheads="1" noChangeShapeType="1" noTextEdit="1"/>
              </p:cNvSpPr>
              <p:nvPr/>
            </p:nvSpPr>
            <p:spPr>
              <a:xfrm>
                <a:off x="1013535" y="4363374"/>
                <a:ext cx="10164930" cy="1383327"/>
              </a:xfrm>
              <a:prstGeom prst="rect">
                <a:avLst/>
              </a:prstGeom>
              <a:blipFill>
                <a:blip r:embed="rId4"/>
                <a:stretch>
                  <a:fillRect l="-300"/>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65296DA8-C1BC-44A8-80D7-C6C7F9108A09}"/>
              </a:ext>
            </a:extLst>
          </p:cNvPr>
          <p:cNvSpPr txBox="1"/>
          <p:nvPr/>
        </p:nvSpPr>
        <p:spPr>
          <a:xfrm>
            <a:off x="1013533" y="5746700"/>
            <a:ext cx="10164930" cy="523220"/>
          </a:xfrm>
          <a:prstGeom prst="rect">
            <a:avLst/>
          </a:prstGeom>
          <a:noFill/>
        </p:spPr>
        <p:txBody>
          <a:bodyPr wrap="square" rtlCol="0">
            <a:spAutoFit/>
          </a:bodyPr>
          <a:lstStyle/>
          <a:p>
            <a:r>
              <a:rPr lang="it-IT" sz="1400" i="1" dirty="0">
                <a:latin typeface="Helvetica" panose="020B0604020202020204" pitchFamily="34" charset="0"/>
                <a:cs typeface="Helvetica" panose="020B0604020202020204" pitchFamily="34" charset="0"/>
              </a:rPr>
              <a:t>È dimostrato che un metodo iterativo per la risoluzione di un sistema lineare (come il </a:t>
            </a:r>
            <a:r>
              <a:rPr lang="it-IT" sz="1400" b="1" i="1" dirty="0">
                <a:latin typeface="Helvetica" panose="020B0604020202020204" pitchFamily="34" charset="0"/>
                <a:cs typeface="Helvetica" panose="020B0604020202020204" pitchFamily="34" charset="0"/>
              </a:rPr>
              <a:t>metodo di </a:t>
            </a:r>
            <a:r>
              <a:rPr lang="it-IT" sz="1400" b="1" i="1" dirty="0" err="1">
                <a:latin typeface="Helvetica" panose="020B0604020202020204" pitchFamily="34" charset="0"/>
                <a:cs typeface="Helvetica" panose="020B0604020202020204" pitchFamily="34" charset="0"/>
              </a:rPr>
              <a:t>Jacobi</a:t>
            </a:r>
            <a:r>
              <a:rPr lang="it-IT" sz="1400" i="1" dirty="0">
                <a:latin typeface="Helvetica" panose="020B0604020202020204" pitchFamily="34" charset="0"/>
                <a:cs typeface="Helvetica" panose="020B0604020202020204" pitchFamily="34" charset="0"/>
              </a:rPr>
              <a:t>) converge alla soluzione del sistema </a:t>
            </a:r>
            <a:r>
              <a:rPr lang="it-IT" sz="1400" b="1" i="1" dirty="0">
                <a:latin typeface="Helvetica" panose="020B0604020202020204" pitchFamily="34" charset="0"/>
                <a:cs typeface="Helvetica" panose="020B0604020202020204" pitchFamily="34" charset="0"/>
              </a:rPr>
              <a:t>se e solo se</a:t>
            </a:r>
            <a:r>
              <a:rPr lang="it-IT" sz="1400" i="1" dirty="0">
                <a:latin typeface="Helvetica" panose="020B0604020202020204" pitchFamily="34" charset="0"/>
                <a:cs typeface="Helvetica" panose="020B0604020202020204" pitchFamily="34" charset="0"/>
              </a:rPr>
              <a:t> il raggio spettrale della matrice di iterazione è strettamente minore di 1.</a:t>
            </a:r>
          </a:p>
        </p:txBody>
      </p:sp>
    </p:spTree>
    <p:extLst>
      <p:ext uri="{BB962C8B-B14F-4D97-AF65-F5344CB8AC3E}">
        <p14:creationId xmlns:p14="http://schemas.microsoft.com/office/powerpoint/2010/main" val="34023157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A09EC6E-D35F-4532-99AF-15A63B2D6975}"/>
                  </a:ext>
                </a:extLst>
              </p:cNvPr>
              <p:cNvSpPr txBox="1"/>
              <p:nvPr/>
            </p:nvSpPr>
            <p:spPr>
              <a:xfrm>
                <a:off x="1013533" y="201162"/>
                <a:ext cx="7207189" cy="338554"/>
              </a:xfrm>
              <a:prstGeom prst="rect">
                <a:avLst/>
              </a:prstGeom>
              <a:noFill/>
            </p:spPr>
            <p:txBody>
              <a:bodyPr wrap="square" rtlCol="0">
                <a:spAutoFit/>
              </a:bodyPr>
              <a:lstStyle/>
              <a:p>
                <a:pPr algn="just"/>
                <a14:m>
                  <m:oMath xmlns:m="http://schemas.openxmlformats.org/officeDocument/2006/math">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&gt;1</m:t>
                    </m:r>
                    <m:r>
                      <a:rPr lang="it-IT" sz="1600" b="0" i="0" smtClean="0">
                        <a:latin typeface="Cambria Math" panose="02040503050406030204" pitchFamily="18" charset="0"/>
                        <a:cs typeface="Helvetica" panose="020B0604020202020204" pitchFamily="34" charset="0"/>
                      </a:rPr>
                      <m:t> </m:t>
                    </m:r>
                  </m:oMath>
                </a14:m>
                <a:r>
                  <a:rPr lang="it-IT" sz="1600" dirty="0">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600" b="0" i="1" smtClean="0">
                        <a:latin typeface="Cambria Math" panose="02040503050406030204" pitchFamily="18" charset="0"/>
                        <a:cs typeface="Helvetica" panose="020B0604020202020204" pitchFamily="34" charset="0"/>
                        <a:sym typeface="Wingdings" panose="05000000000000000000" pitchFamily="2" charset="2"/>
                      </a:rPr>
                      <m:t>𝑀𝐺</m:t>
                    </m:r>
                    <m:r>
                      <a:rPr lang="it-IT" sz="1600" b="0" i="1" smtClean="0">
                        <a:latin typeface="Cambria Math" panose="02040503050406030204" pitchFamily="18" charset="0"/>
                        <a:cs typeface="Helvetica" panose="020B0604020202020204" pitchFamily="34" charset="0"/>
                        <a:sym typeface="Wingdings" panose="05000000000000000000" pitchFamily="2" charset="2"/>
                      </a:rPr>
                      <m:t>(</m:t>
                    </m:r>
                    <m:r>
                      <a:rPr lang="it-IT" sz="1600" b="0" i="1" smtClean="0">
                        <a:latin typeface="Cambria Math" panose="02040503050406030204" pitchFamily="18" charset="0"/>
                        <a:cs typeface="Helvetica" panose="020B0604020202020204" pitchFamily="34" charset="0"/>
                        <a:sym typeface="Wingdings" panose="05000000000000000000" pitchFamily="2" charset="2"/>
                      </a:rPr>
                      <m:t>𝑘</m:t>
                    </m:r>
                    <m:r>
                      <a:rPr lang="it-IT" sz="1600" b="0" i="1" smtClean="0">
                        <a:latin typeface="Cambria Math" panose="02040503050406030204" pitchFamily="18" charset="0"/>
                        <a:cs typeface="Helvetica" panose="020B0604020202020204" pitchFamily="34" charset="0"/>
                        <a:sym typeface="Wingdings" panose="05000000000000000000" pitchFamily="2" charset="2"/>
                      </a:rPr>
                      <m:t>, </m:t>
                    </m:r>
                    <m:sSub>
                      <m:sSubPr>
                        <m:ctrlPr>
                          <a:rPr lang="it-IT" sz="1600" b="0" i="1" smtClean="0">
                            <a:latin typeface="Cambria Math" panose="02040503050406030204" pitchFamily="18" charset="0"/>
                            <a:cs typeface="Helvetica" panose="020B0604020202020204" pitchFamily="34" charset="0"/>
                            <a:sym typeface="Wingdings" panose="05000000000000000000" pitchFamily="2" charset="2"/>
                          </a:rPr>
                        </m:ctrlPr>
                      </m:sSubPr>
                      <m:e>
                        <m:r>
                          <a:rPr lang="it-IT" sz="1600" b="0" i="1" smtClean="0">
                            <a:latin typeface="Cambria Math" panose="02040503050406030204" pitchFamily="18" charset="0"/>
                            <a:cs typeface="Helvetica" panose="020B0604020202020204" pitchFamily="34" charset="0"/>
                            <a:sym typeface="Wingdings" panose="05000000000000000000" pitchFamily="2" charset="2"/>
                          </a:rPr>
                          <m:t>𝑧</m:t>
                        </m:r>
                      </m:e>
                      <m:sub>
                        <m:r>
                          <a:rPr lang="it-IT" sz="1600" b="0" i="1" smtClean="0">
                            <a:latin typeface="Cambria Math" panose="02040503050406030204" pitchFamily="18" charset="0"/>
                            <a:cs typeface="Helvetica" panose="020B0604020202020204" pitchFamily="34" charset="0"/>
                            <a:sym typeface="Wingdings" panose="05000000000000000000" pitchFamily="2" charset="2"/>
                          </a:rPr>
                          <m:t>0</m:t>
                        </m:r>
                      </m:sub>
                    </m:sSub>
                    <m:r>
                      <a:rPr lang="it-IT" sz="1600" b="0" i="1" smtClean="0">
                        <a:latin typeface="Cambria Math" panose="02040503050406030204" pitchFamily="18" charset="0"/>
                        <a:cs typeface="Helvetica" panose="020B0604020202020204" pitchFamily="34" charset="0"/>
                        <a:sym typeface="Wingdings" panose="05000000000000000000" pitchFamily="2" charset="2"/>
                      </a:rPr>
                      <m:t>, </m:t>
                    </m:r>
                    <m:r>
                      <a:rPr lang="it-IT" sz="1600" b="0" i="1" smtClean="0">
                        <a:latin typeface="Cambria Math" panose="02040503050406030204" pitchFamily="18" charset="0"/>
                        <a:cs typeface="Helvetica" panose="020B0604020202020204" pitchFamily="34" charset="0"/>
                        <a:sym typeface="Wingdings" panose="05000000000000000000" pitchFamily="2" charset="2"/>
                      </a:rPr>
                      <m:t>𝑔</m:t>
                    </m:r>
                    <m:r>
                      <a:rPr lang="it-IT" sz="1600" b="0" i="1" smtClean="0">
                        <a:latin typeface="Cambria Math" panose="02040503050406030204" pitchFamily="18" charset="0"/>
                        <a:cs typeface="Helvetica" panose="020B0604020202020204" pitchFamily="34" charset="0"/>
                        <a:sym typeface="Wingdings" panose="05000000000000000000" pitchFamily="2" charset="2"/>
                      </a:rPr>
                      <m:t>)</m:t>
                    </m:r>
                  </m:oMath>
                </a14:m>
                <a:r>
                  <a:rPr lang="it-IT" sz="1600" dirty="0">
                    <a:latin typeface="Helvetica" panose="020B0604020202020204" pitchFamily="34" charset="0"/>
                    <a:cs typeface="Helvetica" panose="020B0604020202020204" pitchFamily="34" charset="0"/>
                  </a:rPr>
                  <a:t>  </a:t>
                </a:r>
                <a:r>
                  <a:rPr lang="it-IT" sz="1600" i="1" dirty="0">
                    <a:latin typeface="Helvetica" panose="020B0604020202020204" pitchFamily="34" charset="0"/>
                    <a:cs typeface="Helvetica" panose="020B0604020202020204" pitchFamily="34" charset="0"/>
                  </a:rPr>
                  <a:t>(iterazione di k-esimo livello) </a:t>
                </a:r>
                <a:r>
                  <a:rPr lang="it-IT" sz="1600" dirty="0">
                    <a:latin typeface="Helvetica" panose="020B0604020202020204" pitchFamily="34" charset="0"/>
                    <a:cs typeface="Helvetica" panose="020B0604020202020204" pitchFamily="34" charset="0"/>
                  </a:rPr>
                  <a:t>si articola in 3 passi:</a:t>
                </a:r>
              </a:p>
            </p:txBody>
          </p:sp>
        </mc:Choice>
        <mc:Fallback xmlns="">
          <p:sp>
            <p:nvSpPr>
              <p:cNvPr id="4" name="CasellaDiTesto 3">
                <a:extLst>
                  <a:ext uri="{FF2B5EF4-FFF2-40B4-BE49-F238E27FC236}">
                    <a16:creationId xmlns:a16="http://schemas.microsoft.com/office/drawing/2014/main" id="{4A09EC6E-D35F-4532-99AF-15A63B2D6975}"/>
                  </a:ext>
                </a:extLst>
              </p:cNvPr>
              <p:cNvSpPr txBox="1">
                <a:spLocks noRot="1" noChangeAspect="1" noMove="1" noResize="1" noEditPoints="1" noAdjustHandles="1" noChangeArrowheads="1" noChangeShapeType="1" noTextEdit="1"/>
              </p:cNvSpPr>
              <p:nvPr/>
            </p:nvSpPr>
            <p:spPr>
              <a:xfrm>
                <a:off x="1013533" y="201162"/>
                <a:ext cx="7207189" cy="338554"/>
              </a:xfrm>
              <a:prstGeom prst="rect">
                <a:avLst/>
              </a:prstGeom>
              <a:blipFill>
                <a:blip r:embed="rId2"/>
                <a:stretch>
                  <a:fillRect t="-5357" b="-214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3CF8CF0-6BE5-4C1E-8283-8CDB2C5B6A16}"/>
                  </a:ext>
                </a:extLst>
              </p:cNvPr>
              <p:cNvSpPr txBox="1"/>
              <p:nvPr/>
            </p:nvSpPr>
            <p:spPr>
              <a:xfrm>
                <a:off x="1013533" y="763480"/>
                <a:ext cx="7207189" cy="4016612"/>
              </a:xfrm>
              <a:prstGeom prst="rect">
                <a:avLst/>
              </a:prstGeom>
              <a:noFill/>
            </p:spPr>
            <p:txBody>
              <a:bodyPr wrap="square" rtlCol="0">
                <a:spAutoFit/>
              </a:bodyPr>
              <a:lstStyle/>
              <a:p>
                <a:pPr marL="342900" indent="-342900">
                  <a:buFont typeface="+mj-lt"/>
                  <a:buAutoNum type="arabicPeriod"/>
                </a:pPr>
                <a:r>
                  <a:rPr lang="it-IT" sz="1600" b="1" i="1" dirty="0">
                    <a:latin typeface="Helvetica" panose="020B0604020202020204" pitchFamily="34" charset="0"/>
                    <a:cs typeface="Helvetica" panose="020B0604020202020204" pitchFamily="34" charset="0"/>
                  </a:rPr>
                  <a:t>Passo di </a:t>
                </a:r>
                <a:r>
                  <a:rPr lang="it-IT" sz="1600" b="1" i="1" dirty="0" err="1">
                    <a:latin typeface="Helvetica" panose="020B0604020202020204" pitchFamily="34" charset="0"/>
                    <a:cs typeface="Helvetica" panose="020B0604020202020204" pitchFamily="34" charset="0"/>
                  </a:rPr>
                  <a:t>pre</a:t>
                </a:r>
                <a:r>
                  <a:rPr lang="it-IT" sz="1600" b="1" i="1" dirty="0">
                    <a:latin typeface="Helvetica" panose="020B0604020202020204" pitchFamily="34" charset="0"/>
                    <a:cs typeface="Helvetica" panose="020B0604020202020204" pitchFamily="34" charset="0"/>
                  </a:rPr>
                  <a:t>-smussamento:</a:t>
                </a:r>
                <a:r>
                  <a:rPr lang="it-IT" sz="1600" dirty="0">
                    <a:latin typeface="Helvetica" panose="020B0604020202020204" pitchFamily="34" charset="0"/>
                    <a:cs typeface="Helvetica" panose="020B0604020202020204" pitchFamily="34" charset="0"/>
                  </a:rPr>
                  <a:t> per </a:t>
                </a:r>
                <a14:m>
                  <m:oMath xmlns:m="http://schemas.openxmlformats.org/officeDocument/2006/math">
                    <m:r>
                      <a:rPr lang="it-IT" sz="1600" b="0" i="1" smtClean="0">
                        <a:latin typeface="Cambria Math" panose="02040503050406030204" pitchFamily="18" charset="0"/>
                        <a:cs typeface="Helvetica" panose="020B0604020202020204" pitchFamily="34" charset="0"/>
                      </a:rPr>
                      <m:t>1≤</m:t>
                    </m:r>
                    <m:r>
                      <a:rPr lang="it-IT" sz="1600" b="0" i="1" smtClean="0">
                        <a:latin typeface="Cambria Math" panose="02040503050406030204" pitchFamily="18" charset="0"/>
                        <a:cs typeface="Helvetica" panose="020B0604020202020204" pitchFamily="34" charset="0"/>
                      </a:rPr>
                      <m:t>𝑙</m:t>
                    </m:r>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si pone </a:t>
                </a:r>
                <a:br>
                  <a:rPr lang="it-IT" sz="1600" dirty="0">
                    <a:latin typeface="Helvetica" panose="020B0604020202020204" pitchFamily="34" charset="0"/>
                    <a:cs typeface="Helvetica" panose="020B0604020202020204" pitchFamily="34" charset="0"/>
                  </a:rPr>
                </a:br>
                <a:br>
                  <a:rPr lang="it-IT" sz="1600" dirty="0">
                    <a:latin typeface="Helvetica" panose="020B0604020202020204" pitchFamily="34" charset="0"/>
                    <a:cs typeface="Helvetica" panose="020B0604020202020204" pitchFamily="34" charset="0"/>
                  </a:rPr>
                </a:b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𝑆</m:t>
                    </m:r>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𝐴</m:t>
                        </m:r>
                      </m:e>
                      <m:sub>
                        <m:r>
                          <a:rPr lang="it-IT" sz="1600" b="0" i="1" smtClean="0">
                            <a:latin typeface="Cambria Math" panose="02040503050406030204" pitchFamily="18" charset="0"/>
                            <a:cs typeface="Helvetica" panose="020B0604020202020204" pitchFamily="34" charset="0"/>
                          </a:rPr>
                          <m:t>𝑘</m:t>
                        </m:r>
                      </m:sub>
                    </m:sSub>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r>
                          <a:rPr lang="it-IT" sz="1600" b="0" i="1" smtClean="0">
                            <a:latin typeface="Cambria Math" panose="02040503050406030204" pitchFamily="18" charset="0"/>
                            <a:cs typeface="Helvetica" panose="020B0604020202020204" pitchFamily="34" charset="0"/>
                          </a:rPr>
                          <m:t>𝑙</m:t>
                        </m:r>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𝑔</m:t>
                    </m:r>
                    <m:r>
                      <a:rPr lang="it-IT" sz="1600" b="0" i="1" smtClean="0">
                        <a:latin typeface="Cambria Math" panose="02040503050406030204" pitchFamily="18" charset="0"/>
                        <a:cs typeface="Helvetica" panose="020B0604020202020204" pitchFamily="34" charset="0"/>
                      </a:rPr>
                      <m:t>)</m:t>
                    </m:r>
                  </m:oMath>
                </a14:m>
                <a:endParaRPr lang="it-IT" sz="1600" i="1" dirty="0">
                  <a:latin typeface="Helvetica" panose="020B0604020202020204" pitchFamily="34" charset="0"/>
                  <a:cs typeface="Helvetica" panose="020B0604020202020204" pitchFamily="34" charset="0"/>
                </a:endParaRPr>
              </a:p>
              <a:p>
                <a:pPr marL="342900" indent="-342900">
                  <a:buFont typeface="+mj-lt"/>
                  <a:buAutoNum type="arabicPeriod"/>
                </a:pPr>
                <a:endParaRPr lang="it-IT" sz="1600" i="1" dirty="0">
                  <a:latin typeface="Helvetica" panose="020B0604020202020204" pitchFamily="34" charset="0"/>
                  <a:cs typeface="Helvetica" panose="020B0604020202020204" pitchFamily="34" charset="0"/>
                </a:endParaRPr>
              </a:p>
              <a:p>
                <a:pPr marL="342900" indent="-342900">
                  <a:buFont typeface="+mj-lt"/>
                  <a:buAutoNum type="arabicPeriod"/>
                </a:pPr>
                <a:r>
                  <a:rPr lang="it-IT" sz="1600" b="1" i="1" dirty="0">
                    <a:latin typeface="Helvetica" panose="020B0604020202020204" pitchFamily="34" charset="0"/>
                    <a:cs typeface="Helvetica" panose="020B0604020202020204" pitchFamily="34" charset="0"/>
                  </a:rPr>
                  <a:t>Passo di correzione dell’errore: </a:t>
                </a:r>
                <a:r>
                  <a:rPr lang="it-IT" sz="1600" dirty="0">
                    <a:latin typeface="Helvetica" panose="020B0604020202020204" pitchFamily="34" charset="0"/>
                    <a:cs typeface="Helvetica" panose="020B0604020202020204" pitchFamily="34" charset="0"/>
                  </a:rPr>
                  <a:t>per </a:t>
                </a:r>
                <a14:m>
                  <m:oMath xmlns:m="http://schemas.openxmlformats.org/officeDocument/2006/math">
                    <m:r>
                      <a:rPr lang="it-IT" sz="1600" b="0" i="1" smtClean="0">
                        <a:latin typeface="Cambria Math" panose="02040503050406030204" pitchFamily="18" charset="0"/>
                        <a:cs typeface="Helvetica" panose="020B0604020202020204" pitchFamily="34" charset="0"/>
                      </a:rPr>
                      <m:t>1≤</m:t>
                    </m:r>
                    <m:r>
                      <a:rPr lang="it-IT" sz="1600" b="0" i="1" smtClean="0">
                        <a:latin typeface="Cambria Math" panose="02040503050406030204" pitchFamily="18" charset="0"/>
                        <a:cs typeface="Helvetica" panose="020B0604020202020204" pitchFamily="34" charset="0"/>
                      </a:rPr>
                      <m:t>𝑖</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𝑝</m:t>
                    </m:r>
                  </m:oMath>
                </a14:m>
                <a:r>
                  <a:rPr lang="it-IT" sz="1600" b="1"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sia</a:t>
                </a:r>
                <a:br>
                  <a:rPr lang="it-IT" sz="1600" dirty="0">
                    <a:latin typeface="Helvetica" panose="020B0604020202020204" pitchFamily="34" charset="0"/>
                    <a:cs typeface="Helvetica" panose="020B0604020202020204" pitchFamily="34" charset="0"/>
                  </a:rPr>
                </a:br>
                <a:br>
                  <a:rPr lang="it-IT" sz="1600" dirty="0">
                    <a:latin typeface="Helvetica" panose="020B0604020202020204" pitchFamily="34" charset="0"/>
                    <a:cs typeface="Helvetica" panose="020B0604020202020204" pitchFamily="34" charset="0"/>
                  </a:rPr>
                </a:b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𝑞</m:t>
                        </m:r>
                      </m:e>
                      <m:sub>
                        <m:r>
                          <a:rPr lang="it-IT" sz="1600" b="0" i="1" smtClean="0">
                            <a:latin typeface="Cambria Math" panose="02040503050406030204" pitchFamily="18" charset="0"/>
                            <a:cs typeface="Helvetica" panose="020B0604020202020204" pitchFamily="34" charset="0"/>
                          </a:rPr>
                          <m:t>𝑖</m:t>
                        </m:r>
                      </m:sub>
                    </m:sSub>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𝑀𝐺</m:t>
                    </m:r>
                    <m:d>
                      <m:dPr>
                        <m:ctrlPr>
                          <a:rPr lang="it-IT" sz="1600" b="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−1, 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𝑞</m:t>
                            </m:r>
                          </m:e>
                          <m:sub>
                            <m:r>
                              <a:rPr lang="it-IT" sz="1600" b="0" i="1" smtClean="0">
                                <a:latin typeface="Cambria Math" panose="02040503050406030204" pitchFamily="18" charset="0"/>
                                <a:cs typeface="Helvetica" panose="020B0604020202020204" pitchFamily="34" charset="0"/>
                              </a:rPr>
                              <m:t>𝑖</m:t>
                            </m:r>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acc>
                          <m:accPr>
                            <m:chr m:val="̅"/>
                            <m:ctrlPr>
                              <a:rPr lang="it-IT" sz="1600" b="0" i="1" smtClean="0">
                                <a:latin typeface="Cambria Math" panose="02040503050406030204" pitchFamily="18" charset="0"/>
                                <a:cs typeface="Helvetica" panose="020B0604020202020204" pitchFamily="34" charset="0"/>
                              </a:rPr>
                            </m:ctrlPr>
                          </m:accPr>
                          <m:e>
                            <m:r>
                              <a:rPr lang="it-IT" sz="1600" b="0" i="1" smtClean="0">
                                <a:latin typeface="Cambria Math" panose="02040503050406030204" pitchFamily="18" charset="0"/>
                                <a:cs typeface="Helvetica" panose="020B0604020202020204" pitchFamily="34" charset="0"/>
                              </a:rPr>
                              <m:t>𝑔</m:t>
                            </m:r>
                          </m:e>
                        </m:acc>
                      </m:e>
                    </m:d>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𝑑𝑜𝑣𝑒</m:t>
                    </m:r>
                    <m:r>
                      <a:rPr lang="it-IT" sz="1600" b="0" i="1" smtClean="0">
                        <a:latin typeface="Cambria Math" panose="02040503050406030204" pitchFamily="18" charset="0"/>
                        <a:cs typeface="Helvetica" panose="020B0604020202020204" pitchFamily="34" charset="0"/>
                      </a:rPr>
                      <m:t>   </m:t>
                    </m:r>
                    <m:acc>
                      <m:accPr>
                        <m:chr m:val="̅"/>
                        <m:ctrlPr>
                          <a:rPr lang="it-IT" sz="1600" b="0" i="1" smtClean="0">
                            <a:latin typeface="Cambria Math" panose="02040503050406030204" pitchFamily="18" charset="0"/>
                            <a:cs typeface="Helvetica" panose="020B0604020202020204" pitchFamily="34" charset="0"/>
                          </a:rPr>
                        </m:ctrlPr>
                      </m:accPr>
                      <m:e>
                        <m:r>
                          <a:rPr lang="it-IT" sz="1600" b="0" i="1" smtClean="0">
                            <a:latin typeface="Cambria Math" panose="02040503050406030204" pitchFamily="18" charset="0"/>
                            <a:cs typeface="Helvetica" panose="020B0604020202020204" pitchFamily="34" charset="0"/>
                          </a:rPr>
                          <m:t>𝑔</m:t>
                        </m:r>
                      </m:e>
                    </m:acc>
                    <m:r>
                      <a:rPr lang="it-IT" sz="1600" b="0" i="1" smtClean="0">
                        <a:latin typeface="Cambria Math" panose="02040503050406030204" pitchFamily="18" charset="0"/>
                        <a:cs typeface="Helvetica" panose="020B0604020202020204" pitchFamily="34" charset="0"/>
                      </a:rPr>
                      <m:t>=</m:t>
                    </m:r>
                    <m:sSubSup>
                      <m:sSubSupPr>
                        <m:ctrlPr>
                          <a:rPr lang="it-IT" sz="1600" b="0" i="1" smtClean="0">
                            <a:latin typeface="Cambria Math" panose="02040503050406030204" pitchFamily="18" charset="0"/>
                            <a:cs typeface="Helvetica" panose="020B0604020202020204" pitchFamily="34" charset="0"/>
                          </a:rPr>
                        </m:ctrlPr>
                      </m:sSubSupPr>
                      <m:e>
                        <m:r>
                          <a:rPr lang="it-IT" sz="1600" b="0" i="1" smtClean="0">
                            <a:latin typeface="Cambria Math" panose="02040503050406030204" pitchFamily="18" charset="0"/>
                            <a:cs typeface="Helvetica" panose="020B0604020202020204" pitchFamily="34" charset="0"/>
                          </a:rPr>
                          <m:t>𝐼</m:t>
                        </m:r>
                      </m:e>
                      <m:sub>
                        <m:r>
                          <a:rPr lang="it-IT" sz="1600" b="0" i="1" smtClean="0">
                            <a:latin typeface="Cambria Math" panose="02040503050406030204" pitchFamily="18" charset="0"/>
                            <a:cs typeface="Helvetica" panose="020B0604020202020204" pitchFamily="34" charset="0"/>
                          </a:rPr>
                          <m:t>𝑘</m:t>
                        </m:r>
                      </m:sub>
                      <m:sup>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−1</m:t>
                        </m:r>
                      </m:sup>
                    </m:sSubSup>
                    <m:r>
                      <a:rPr lang="it-IT" sz="1600" b="0" i="1" smtClean="0">
                        <a:latin typeface="Cambria Math" panose="02040503050406030204" pitchFamily="18" charset="0"/>
                        <a:cs typeface="Helvetica" panose="020B0604020202020204" pitchFamily="34" charset="0"/>
                      </a:rPr>
                      <m:t>𝑟</m:t>
                    </m:r>
                    <m:d>
                      <m:dPr>
                        <m:ctrlPr>
                          <a:rPr lang="it-IT" sz="1600" b="0" i="1" smtClean="0">
                            <a:latin typeface="Cambria Math" panose="02040503050406030204" pitchFamily="18" charset="0"/>
                            <a:cs typeface="Helvetica" panose="020B0604020202020204" pitchFamily="34" charset="0"/>
                          </a:rPr>
                        </m:ctrlPr>
                      </m:dPr>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𝐴</m:t>
                            </m:r>
                          </m:e>
                          <m:sub>
                            <m:r>
                              <a:rPr lang="it-IT" sz="1600" b="0" i="1" smtClean="0">
                                <a:latin typeface="Cambria Math" panose="02040503050406030204" pitchFamily="18" charset="0"/>
                                <a:cs typeface="Helvetica" panose="020B0604020202020204" pitchFamily="34" charset="0"/>
                              </a:rPr>
                              <m:t>𝑘</m:t>
                            </m:r>
                          </m:sub>
                        </m:sSub>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1</m:t>
                                </m:r>
                              </m:sub>
                            </m:sSub>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𝑔</m:t>
                        </m:r>
                      </m:e>
                    </m:d>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𝑒</m:t>
                    </m:r>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𝑞</m:t>
                        </m:r>
                      </m:e>
                      <m:sub>
                        <m:r>
                          <a:rPr lang="it-IT" sz="1600" b="0" i="1" smtClean="0">
                            <a:latin typeface="Cambria Math" panose="02040503050406030204" pitchFamily="18" charset="0"/>
                            <a:cs typeface="Helvetica" panose="020B0604020202020204" pitchFamily="34" charset="0"/>
                          </a:rPr>
                          <m:t>0</m:t>
                        </m:r>
                      </m:sub>
                    </m:sSub>
                    <m:r>
                      <a:rPr lang="it-IT" sz="1600" b="0" i="1" smtClean="0">
                        <a:latin typeface="Cambria Math" panose="02040503050406030204" pitchFamily="18" charset="0"/>
                        <a:cs typeface="Helvetica" panose="020B0604020202020204" pitchFamily="34" charset="0"/>
                      </a:rPr>
                      <m:t>=0 </m:t>
                    </m:r>
                  </m:oMath>
                </a14:m>
                <a:br>
                  <a:rPr lang="it-IT" sz="1600" b="1" i="1" dirty="0">
                    <a:latin typeface="Helvetica" panose="020B0604020202020204" pitchFamily="34" charset="0"/>
                    <a:cs typeface="Helvetica" panose="020B0604020202020204" pitchFamily="34" charset="0"/>
                  </a:rPr>
                </a:br>
                <a:br>
                  <a:rPr lang="it-IT" sz="1600" b="1" i="1" dirty="0">
                    <a:latin typeface="Helvetica" panose="020B0604020202020204" pitchFamily="34" charset="0"/>
                    <a:cs typeface="Helvetica" panose="020B0604020202020204" pitchFamily="34" charset="0"/>
                  </a:rPr>
                </a:br>
                <a:r>
                  <a:rPr lang="it-IT" sz="1600" dirty="0">
                    <a:latin typeface="Helvetica" panose="020B0604020202020204" pitchFamily="34" charset="0"/>
                    <a:cs typeface="Helvetica" panose="020B0604020202020204" pitchFamily="34" charset="0"/>
                  </a:rPr>
                  <a:t>si pone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𝑧</m:t>
                        </m:r>
                      </m:e>
                      <m:sub>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𝑚</m:t>
                            </m:r>
                          </m:e>
                          <m:sub>
                            <m:r>
                              <a:rPr lang="it-IT" sz="1600" i="1">
                                <a:latin typeface="Cambria Math" panose="02040503050406030204" pitchFamily="18" charset="0"/>
                                <a:cs typeface="Helvetica" panose="020B0604020202020204" pitchFamily="34" charset="0"/>
                              </a:rPr>
                              <m:t>1</m:t>
                            </m:r>
                          </m:sub>
                        </m:sSub>
                      </m:sub>
                    </m:sSub>
                    <m:r>
                      <a:rPr lang="it-IT" sz="1600" b="0" i="1" smtClean="0">
                        <a:latin typeface="Cambria Math" panose="02040503050406030204" pitchFamily="18" charset="0"/>
                        <a:cs typeface="Helvetica" panose="020B0604020202020204" pitchFamily="34" charset="0"/>
                      </a:rPr>
                      <m:t>+</m:t>
                    </m:r>
                    <m:sSubSup>
                      <m:sSubSupPr>
                        <m:ctrlPr>
                          <a:rPr lang="it-IT" sz="1600" i="1">
                            <a:latin typeface="Cambria Math" panose="02040503050406030204" pitchFamily="18" charset="0"/>
                            <a:cs typeface="Helvetica" panose="020B0604020202020204" pitchFamily="34" charset="0"/>
                          </a:rPr>
                        </m:ctrlPr>
                      </m:sSubSupPr>
                      <m:e>
                        <m:r>
                          <a:rPr lang="it-IT" sz="1600" i="1">
                            <a:latin typeface="Cambria Math" panose="02040503050406030204" pitchFamily="18" charset="0"/>
                            <a:cs typeface="Helvetica" panose="020B0604020202020204" pitchFamily="34" charset="0"/>
                          </a:rPr>
                          <m:t>𝐼</m:t>
                        </m:r>
                      </m:e>
                      <m:sub>
                        <m:r>
                          <a:rPr lang="it-IT" sz="1600" i="1">
                            <a:latin typeface="Cambria Math" panose="02040503050406030204" pitchFamily="18" charset="0"/>
                            <a:cs typeface="Helvetica" panose="020B0604020202020204" pitchFamily="34" charset="0"/>
                          </a:rPr>
                          <m:t>𝑘</m:t>
                        </m:r>
                      </m:sub>
                      <m:sup>
                        <m:r>
                          <a:rPr lang="it-IT" sz="1600" i="1">
                            <a:latin typeface="Cambria Math" panose="02040503050406030204" pitchFamily="18" charset="0"/>
                            <a:cs typeface="Helvetica" panose="020B0604020202020204" pitchFamily="34" charset="0"/>
                          </a:rPr>
                          <m:t>𝑘</m:t>
                        </m:r>
                        <m:r>
                          <a:rPr lang="it-IT" sz="1600" i="1">
                            <a:latin typeface="Cambria Math" panose="02040503050406030204" pitchFamily="18" charset="0"/>
                            <a:cs typeface="Helvetica" panose="020B0604020202020204" pitchFamily="34" charset="0"/>
                          </a:rPr>
                          <m:t>−1</m:t>
                        </m:r>
                      </m:sup>
                    </m:sSubSup>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𝑞</m:t>
                        </m:r>
                      </m:e>
                      <m:sub>
                        <m:r>
                          <a:rPr lang="it-IT" sz="1600" b="0" i="1" smtClean="0">
                            <a:latin typeface="Cambria Math" panose="02040503050406030204" pitchFamily="18" charset="0"/>
                            <a:cs typeface="Helvetica" panose="020B0604020202020204" pitchFamily="34" charset="0"/>
                          </a:rPr>
                          <m:t>𝑝</m:t>
                        </m:r>
                      </m:sub>
                    </m:sSub>
                  </m:oMath>
                </a14:m>
                <a:endParaRPr lang="it-IT" sz="1600" b="1" i="1" dirty="0">
                  <a:latin typeface="Helvetica" panose="020B0604020202020204" pitchFamily="34" charset="0"/>
                  <a:cs typeface="Helvetica" panose="020B0604020202020204" pitchFamily="34" charset="0"/>
                </a:endParaRPr>
              </a:p>
              <a:p>
                <a:pPr marL="342900" indent="-342900">
                  <a:buFont typeface="+mj-lt"/>
                  <a:buAutoNum type="arabicPeriod"/>
                </a:pPr>
                <a:endParaRPr lang="it-IT" sz="1600" b="1" i="1" dirty="0">
                  <a:latin typeface="Helvetica" panose="020B0604020202020204" pitchFamily="34" charset="0"/>
                  <a:cs typeface="Helvetica" panose="020B0604020202020204" pitchFamily="34" charset="0"/>
                </a:endParaRPr>
              </a:p>
              <a:p>
                <a:pPr marL="342900" indent="-342900">
                  <a:buFont typeface="+mj-lt"/>
                  <a:buAutoNum type="arabicPeriod"/>
                </a:pPr>
                <a:r>
                  <a:rPr lang="it-IT" sz="1600" b="1" i="1" dirty="0">
                    <a:latin typeface="Helvetica" panose="020B0604020202020204" pitchFamily="34" charset="0"/>
                    <a:cs typeface="Helvetica" panose="020B0604020202020204" pitchFamily="34" charset="0"/>
                  </a:rPr>
                  <a:t>Passo di post-smussamento: </a:t>
                </a:r>
                <a:r>
                  <a:rPr lang="it-IT" sz="1600" dirty="0">
                    <a:latin typeface="Helvetica" panose="020B0604020202020204" pitchFamily="34" charset="0"/>
                    <a:cs typeface="Helvetica" panose="020B0604020202020204" pitchFamily="34" charset="0"/>
                  </a:rPr>
                  <a:t>per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+2≤</m:t>
                    </m:r>
                    <m:r>
                      <a:rPr lang="it-IT" sz="1600" b="0" i="1" smtClean="0">
                        <a:latin typeface="Cambria Math" panose="02040503050406030204" pitchFamily="18" charset="0"/>
                        <a:cs typeface="Helvetica" panose="020B0604020202020204" pitchFamily="34" charset="0"/>
                      </a:rPr>
                      <m:t>𝑙</m:t>
                    </m:r>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2</m:t>
                        </m:r>
                      </m:sub>
                    </m:sSub>
                    <m:r>
                      <a:rPr lang="it-IT" sz="1600" b="0" i="1" smtClean="0">
                        <a:latin typeface="Cambria Math" panose="02040503050406030204" pitchFamily="18" charset="0"/>
                        <a:cs typeface="Helvetica" panose="020B0604020202020204" pitchFamily="34" charset="0"/>
                      </a:rPr>
                      <m:t>+1</m:t>
                    </m:r>
                  </m:oMath>
                </a14:m>
                <a:r>
                  <a:rPr lang="it-IT" sz="1600" b="1"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si pone</a:t>
                </a:r>
                <a:br>
                  <a:rPr lang="it-IT" sz="1600" dirty="0">
                    <a:latin typeface="Helvetica" panose="020B0604020202020204" pitchFamily="34" charset="0"/>
                    <a:cs typeface="Helvetica" panose="020B0604020202020204" pitchFamily="34" charset="0"/>
                  </a:rPr>
                </a:br>
                <a:br>
                  <a:rPr lang="it-IT" sz="1600" dirty="0">
                    <a:latin typeface="Helvetica" panose="020B0604020202020204" pitchFamily="34" charset="0"/>
                    <a:cs typeface="Helvetica" panose="020B0604020202020204" pitchFamily="34" charset="0"/>
                  </a:rPr>
                </a:b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r>
                          <a:rPr lang="it-IT" sz="1600" b="0" i="1" smtClean="0">
                            <a:latin typeface="Cambria Math" panose="02040503050406030204" pitchFamily="18" charset="0"/>
                            <a:cs typeface="Helvetica" panose="020B0604020202020204" pitchFamily="34" charset="0"/>
                          </a:rPr>
                          <m:t>𝑙</m:t>
                        </m:r>
                      </m:sub>
                    </m:sSub>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𝑆</m:t>
                    </m:r>
                    <m:d>
                      <m:dPr>
                        <m:ctrlPr>
                          <a:rPr lang="it-IT" sz="1600" b="0" i="1" smtClean="0">
                            <a:latin typeface="Cambria Math" panose="02040503050406030204" pitchFamily="18" charset="0"/>
                            <a:cs typeface="Helvetica" panose="020B0604020202020204" pitchFamily="34" charset="0"/>
                          </a:rPr>
                        </m:ctrlPr>
                      </m:dPr>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𝐴</m:t>
                            </m:r>
                          </m:e>
                          <m:sub>
                            <m:r>
                              <a:rPr lang="it-IT" sz="1600" b="0" i="1" smtClean="0">
                                <a:latin typeface="Cambria Math" panose="02040503050406030204" pitchFamily="18" charset="0"/>
                                <a:cs typeface="Helvetica" panose="020B0604020202020204" pitchFamily="34" charset="0"/>
                              </a:rPr>
                              <m:t>𝑘</m:t>
                            </m:r>
                          </m:sub>
                        </m:sSub>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r>
                              <a:rPr lang="it-IT" sz="1600" b="0" i="1" smtClean="0">
                                <a:latin typeface="Cambria Math" panose="02040503050406030204" pitchFamily="18" charset="0"/>
                                <a:cs typeface="Helvetica" panose="020B0604020202020204" pitchFamily="34" charset="0"/>
                              </a:rPr>
                              <m:t>𝑙</m:t>
                            </m:r>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𝑔</m:t>
                        </m:r>
                      </m:e>
                    </m:d>
                  </m:oMath>
                </a14:m>
                <a:br>
                  <a:rPr lang="it-IT" sz="1400" i="1" dirty="0">
                    <a:latin typeface="Helvetica" panose="020B0604020202020204" pitchFamily="34" charset="0"/>
                    <a:cs typeface="Helvetica" panose="020B0604020202020204" pitchFamily="34" charset="0"/>
                  </a:rPr>
                </a:br>
                <a:br>
                  <a:rPr lang="it-IT" sz="1400" i="1" dirty="0">
                    <a:latin typeface="Helvetica" panose="020B0604020202020204" pitchFamily="34" charset="0"/>
                    <a:cs typeface="Helvetica" panose="020B0604020202020204" pitchFamily="34" charset="0"/>
                  </a:rPr>
                </a:br>
                <a:r>
                  <a:rPr lang="it-IT" sz="1400" i="1" dirty="0">
                    <a:latin typeface="Helvetica" panose="020B0604020202020204" pitchFamily="34" charset="0"/>
                    <a:cs typeface="Helvetica" panose="020B0604020202020204" pitchFamily="34" charset="0"/>
                  </a:rPr>
                  <a:t>Nota: per </a:t>
                </a:r>
                <a14:m>
                  <m:oMath xmlns:m="http://schemas.openxmlformats.org/officeDocument/2006/math">
                    <m:sSub>
                      <m:sSubPr>
                        <m:ctrlPr>
                          <a:rPr lang="it-IT" sz="1400" i="1" smtClean="0">
                            <a:latin typeface="Cambria Math" panose="02040503050406030204" pitchFamily="18" charset="0"/>
                            <a:cs typeface="Helvetica" panose="020B0604020202020204" pitchFamily="34" charset="0"/>
                          </a:rPr>
                        </m:ctrlPr>
                      </m:sSubPr>
                      <m:e>
                        <m:r>
                          <a:rPr lang="it-IT" sz="1400" b="0" i="1" smtClean="0">
                            <a:latin typeface="Cambria Math" panose="02040503050406030204" pitchFamily="18" charset="0"/>
                            <a:cs typeface="Helvetica" panose="020B0604020202020204" pitchFamily="34" charset="0"/>
                          </a:rPr>
                          <m:t>𝑚</m:t>
                        </m:r>
                      </m:e>
                      <m:sub>
                        <m:r>
                          <a:rPr lang="it-IT" sz="1400" b="0" i="1" smtClean="0">
                            <a:latin typeface="Cambria Math" panose="02040503050406030204" pitchFamily="18" charset="0"/>
                            <a:cs typeface="Helvetica" panose="020B0604020202020204" pitchFamily="34" charset="0"/>
                          </a:rPr>
                          <m:t>2</m:t>
                        </m:r>
                      </m:sub>
                    </m:sSub>
                    <m:r>
                      <a:rPr lang="it-IT" sz="1400" b="0" i="1" smtClean="0">
                        <a:latin typeface="Cambria Math" panose="02040503050406030204" pitchFamily="18" charset="0"/>
                        <a:cs typeface="Helvetica" panose="020B0604020202020204" pitchFamily="34" charset="0"/>
                      </a:rPr>
                      <m:t>=0</m:t>
                    </m:r>
                  </m:oMath>
                </a14:m>
                <a:r>
                  <a:rPr lang="it-IT" sz="1400" i="1" dirty="0">
                    <a:latin typeface="Helvetica" panose="020B0604020202020204" pitchFamily="34" charset="0"/>
                    <a:cs typeface="Helvetica" panose="020B0604020202020204" pitchFamily="34" charset="0"/>
                  </a:rPr>
                  <a:t> non viene eseguito alcun passo di post-smussamento.</a:t>
                </a:r>
              </a:p>
              <a:p>
                <a:endParaRPr lang="it-IT" sz="1400" i="1"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C3CF8CF0-6BE5-4C1E-8283-8CDB2C5B6A16}"/>
                  </a:ext>
                </a:extLst>
              </p:cNvPr>
              <p:cNvSpPr txBox="1">
                <a:spLocks noRot="1" noChangeAspect="1" noMove="1" noResize="1" noEditPoints="1" noAdjustHandles="1" noChangeArrowheads="1" noChangeShapeType="1" noTextEdit="1"/>
              </p:cNvSpPr>
              <p:nvPr/>
            </p:nvSpPr>
            <p:spPr>
              <a:xfrm>
                <a:off x="1013533" y="763480"/>
                <a:ext cx="7207189" cy="4016612"/>
              </a:xfrm>
              <a:prstGeom prst="rect">
                <a:avLst/>
              </a:prstGeom>
              <a:blipFill>
                <a:blip r:embed="rId3"/>
                <a:stretch>
                  <a:fillRect l="-338" t="-45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5236E4C7-BF49-46FD-8B9A-BCBBB2D97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1716" y="539715"/>
            <a:ext cx="3236751" cy="4240377"/>
          </a:xfrm>
          <a:prstGeom prst="rect">
            <a:avLst/>
          </a:prstGeom>
        </p:spPr>
      </p:pic>
      <p:sp>
        <p:nvSpPr>
          <p:cNvPr id="8" name="CasellaDiTesto 7">
            <a:extLst>
              <a:ext uri="{FF2B5EF4-FFF2-40B4-BE49-F238E27FC236}">
                <a16:creationId xmlns:a16="http://schemas.microsoft.com/office/drawing/2014/main" id="{7A675B99-C028-4C4B-BB8D-49D3E1DD6428}"/>
              </a:ext>
            </a:extLst>
          </p:cNvPr>
          <p:cNvSpPr txBox="1"/>
          <p:nvPr/>
        </p:nvSpPr>
        <p:spPr>
          <a:xfrm>
            <a:off x="1013533" y="5122416"/>
            <a:ext cx="2794987"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Il risultato di tali operazioni è</a:t>
            </a:r>
          </a:p>
        </p:txBody>
      </p:sp>
      <p:sp>
        <p:nvSpPr>
          <p:cNvPr id="9" name="Freccia a destra 8">
            <a:extLst>
              <a:ext uri="{FF2B5EF4-FFF2-40B4-BE49-F238E27FC236}">
                <a16:creationId xmlns:a16="http://schemas.microsoft.com/office/drawing/2014/main" id="{1C5086DE-3EAD-424D-B63A-8DB0302D9CA2}"/>
              </a:ext>
            </a:extLst>
          </p:cNvPr>
          <p:cNvSpPr/>
          <p:nvPr/>
        </p:nvSpPr>
        <p:spPr>
          <a:xfrm>
            <a:off x="3921290" y="5180119"/>
            <a:ext cx="1757779" cy="223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3E60305C-F8C5-469C-A71D-64561A51C762}"/>
                  </a:ext>
                </a:extLst>
              </p:cNvPr>
              <p:cNvSpPr txBox="1"/>
              <p:nvPr/>
            </p:nvSpPr>
            <p:spPr>
              <a:xfrm>
                <a:off x="5791839" y="5106962"/>
                <a:ext cx="3236751" cy="3694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cs typeface="Helvetica" panose="020B0604020202020204" pitchFamily="34" charset="0"/>
                        </a:rPr>
                        <m:t>𝑀𝐺</m:t>
                      </m:r>
                      <m:d>
                        <m:dPr>
                          <m:ctrlPr>
                            <a:rPr lang="it-IT" sz="1600" b="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r>
                                <a:rPr lang="it-IT" sz="1600" b="0" i="1" smtClean="0">
                                  <a:latin typeface="Cambria Math" panose="02040503050406030204" pitchFamily="18" charset="0"/>
                                  <a:cs typeface="Helvetica" panose="020B0604020202020204" pitchFamily="34" charset="0"/>
                                </a:rPr>
                                <m:t>0</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𝑔</m:t>
                          </m:r>
                        </m:e>
                      </m:d>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𝑧</m:t>
                          </m:r>
                        </m:e>
                        <m:sub>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2</m:t>
                              </m:r>
                            </m:sub>
                          </m:sSub>
                          <m:r>
                            <a:rPr lang="it-IT" sz="1600" b="0" i="1" smtClean="0">
                              <a:latin typeface="Cambria Math" panose="02040503050406030204" pitchFamily="18" charset="0"/>
                              <a:cs typeface="Helvetica" panose="020B0604020202020204" pitchFamily="34" charset="0"/>
                            </a:rPr>
                            <m:t>+1</m:t>
                          </m:r>
                        </m:sub>
                      </m:sSub>
                    </m:oMath>
                  </m:oMathPara>
                </a14:m>
                <a:endParaRPr lang="it-IT" sz="1600" dirty="0">
                  <a:latin typeface="Helvetica" panose="020B0604020202020204" pitchFamily="34" charset="0"/>
                  <a:cs typeface="Helvetica" panose="020B0604020202020204" pitchFamily="34" charset="0"/>
                </a:endParaRPr>
              </a:p>
            </p:txBody>
          </p:sp>
        </mc:Choice>
        <mc:Fallback xmlns="">
          <p:sp>
            <p:nvSpPr>
              <p:cNvPr id="10" name="CasellaDiTesto 9">
                <a:extLst>
                  <a:ext uri="{FF2B5EF4-FFF2-40B4-BE49-F238E27FC236}">
                    <a16:creationId xmlns:a16="http://schemas.microsoft.com/office/drawing/2014/main" id="{3E60305C-F8C5-469C-A71D-64561A51C762}"/>
                  </a:ext>
                </a:extLst>
              </p:cNvPr>
              <p:cNvSpPr txBox="1">
                <a:spLocks noRot="1" noChangeAspect="1" noMove="1" noResize="1" noEditPoints="1" noAdjustHandles="1" noChangeArrowheads="1" noChangeShapeType="1" noTextEdit="1"/>
              </p:cNvSpPr>
              <p:nvPr/>
            </p:nvSpPr>
            <p:spPr>
              <a:xfrm>
                <a:off x="5791839" y="5106962"/>
                <a:ext cx="3236751" cy="369460"/>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4147758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7D891E2-C994-420E-AD12-BC33561EF1AA}"/>
              </a:ext>
            </a:extLst>
          </p:cNvPr>
          <p:cNvSpPr txBox="1"/>
          <p:nvPr/>
        </p:nvSpPr>
        <p:spPr>
          <a:xfrm>
            <a:off x="1013533" y="201162"/>
            <a:ext cx="7207189" cy="338554"/>
          </a:xfrm>
          <a:prstGeom prst="rect">
            <a:avLst/>
          </a:prstGeom>
          <a:noFill/>
        </p:spPr>
        <p:txBody>
          <a:bodyPr wrap="square" rtlCol="0">
            <a:spAutoFit/>
          </a:bodyPr>
          <a:lstStyle/>
          <a:p>
            <a:pPr algn="just"/>
            <a:r>
              <a:rPr lang="it-IT" sz="1600" b="1" i="1" dirty="0">
                <a:solidFill>
                  <a:srgbClr val="FF0000"/>
                </a:solidFill>
                <a:latin typeface="Helvetica" panose="020B0604020202020204" pitchFamily="34" charset="0"/>
                <a:cs typeface="Helvetica" panose="020B0604020202020204" pitchFamily="34" charset="0"/>
              </a:rPr>
              <a:t>CONVERGENZA E COSTO DELL’ALGORITMO</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2707D7D-0F80-47E8-B9B5-D8730DCF36F2}"/>
                  </a:ext>
                </a:extLst>
              </p:cNvPr>
              <p:cNvSpPr txBox="1"/>
              <p:nvPr/>
            </p:nvSpPr>
            <p:spPr>
              <a:xfrm>
                <a:off x="1013533" y="671678"/>
                <a:ext cx="10164933" cy="2073132"/>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Sia </a:t>
                </a:r>
                <a:r>
                  <a:rPr lang="el-GR" sz="1600" dirty="0">
                    <a:latin typeface="Helvetica" panose="020B0604020202020204" pitchFamily="34" charset="0"/>
                    <a:cs typeface="Helvetica" panose="020B0604020202020204" pitchFamily="34" charset="0"/>
                  </a:rPr>
                  <a:t>Ω</a:t>
                </a:r>
                <a:r>
                  <a:rPr lang="it-IT" sz="1600" dirty="0">
                    <a:latin typeface="Helvetica" panose="020B0604020202020204" pitchFamily="34" charset="0"/>
                    <a:cs typeface="Helvetica" panose="020B0604020202020204" pitchFamily="34" charset="0"/>
                  </a:rPr>
                  <a:t> un poligono convesso </a:t>
                </a:r>
                <a:r>
                  <a:rPr lang="it-IT" sz="1600" i="1" dirty="0">
                    <a:latin typeface="Helvetica" panose="020B0604020202020204" pitchFamily="34" charset="0"/>
                    <a:cs typeface="Helvetica" panose="020B0604020202020204" pitchFamily="34" charset="0"/>
                  </a:rPr>
                  <a:t>(che non contiene nessun prolungamento dei suoi lati).</a:t>
                </a:r>
              </a:p>
              <a:p>
                <a:pPr algn="just"/>
                <a:r>
                  <a:rPr lang="it-IT" sz="1600" dirty="0">
                    <a:latin typeface="Helvetica" panose="020B0604020202020204" pitchFamily="34" charset="0"/>
                    <a:cs typeface="Helvetica" panose="020B0604020202020204" pitchFamily="34" charset="0"/>
                  </a:rPr>
                  <a:t>Poniamo:</a:t>
                </a:r>
              </a:p>
              <a:p>
                <a:pPr algn="just"/>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cs typeface="Helvetica" panose="020B0604020202020204" pitchFamily="34" charset="0"/>
                        </a:rPr>
                        <m:t>𝑎</m:t>
                      </m:r>
                      <m:d>
                        <m:dPr>
                          <m:ctrlPr>
                            <a:rPr lang="it-IT" sz="1600" b="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𝑢</m:t>
                          </m:r>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𝑣</m:t>
                          </m:r>
                        </m:e>
                      </m:d>
                      <m:r>
                        <a:rPr lang="it-IT" sz="1600" b="0" i="1" smtClean="0">
                          <a:latin typeface="Cambria Math" panose="02040503050406030204" pitchFamily="18" charset="0"/>
                          <a:cs typeface="Helvetica" panose="020B0604020202020204" pitchFamily="34" charset="0"/>
                        </a:rPr>
                        <m:t>=</m:t>
                      </m:r>
                      <m:nary>
                        <m:naryPr>
                          <m:ctrlPr>
                            <a:rPr lang="it-IT" sz="1600" b="0" i="1" smtClean="0">
                              <a:latin typeface="Cambria Math" panose="02040503050406030204" pitchFamily="18" charset="0"/>
                              <a:cs typeface="Helvetica" panose="020B0604020202020204" pitchFamily="34" charset="0"/>
                            </a:rPr>
                          </m:ctrlPr>
                        </m:naryPr>
                        <m:sub>
                          <m:r>
                            <m:rPr>
                              <m:sty m:val="p"/>
                              <m:brk m:alnAt="23"/>
                            </m:rPr>
                            <a:rPr lang="el-GR" sz="1600" b="0" i="1" smtClean="0">
                              <a:latin typeface="Cambria Math" panose="02040503050406030204" pitchFamily="18" charset="0"/>
                              <a:ea typeface="Cambria Math" panose="02040503050406030204" pitchFamily="18" charset="0"/>
                              <a:cs typeface="Helvetica" panose="020B0604020202020204" pitchFamily="34" charset="0"/>
                            </a:rPr>
                            <m:t>Ω</m:t>
                          </m:r>
                        </m:sub>
                        <m:sup>
                          <m:r>
                            <a:rPr lang="it-IT" sz="1600" b="0" i="1" smtClean="0">
                              <a:latin typeface="Cambria Math" panose="02040503050406030204" pitchFamily="18" charset="0"/>
                              <a:cs typeface="Helvetica" panose="020B0604020202020204" pitchFamily="34" charset="0"/>
                            </a:rPr>
                            <m:t>.</m:t>
                          </m:r>
                        </m:sup>
                        <m:e>
                          <m:d>
                            <m:dPr>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ea typeface="Cambria Math" panose="02040503050406030204" pitchFamily="18" charset="0"/>
                                  <a:cs typeface="Helvetica" panose="020B0604020202020204" pitchFamily="34" charset="0"/>
                                </a:rPr>
                                <m:t>𝛼</m:t>
                              </m:r>
                              <m:r>
                                <m:rPr>
                                  <m:sty m:val="p"/>
                                </m:rPr>
                                <a:rPr lang="it-IT" sz="1600" b="0" i="1" smtClean="0">
                                  <a:latin typeface="Cambria Math" panose="02040503050406030204" pitchFamily="18" charset="0"/>
                                  <a:ea typeface="Cambria Math" panose="02040503050406030204" pitchFamily="18" charset="0"/>
                                  <a:cs typeface="Helvetica" panose="020B0604020202020204" pitchFamily="34" charset="0"/>
                                </a:rPr>
                                <m:t>∇</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𝑢</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r>
                                <m:rPr>
                                  <m:sty m:val="p"/>
                                </m:rPr>
                                <a:rPr lang="it-IT" sz="1600" b="0" i="1" smtClean="0">
                                  <a:latin typeface="Cambria Math" panose="02040503050406030204" pitchFamily="18" charset="0"/>
                                  <a:ea typeface="Cambria Math" panose="02040503050406030204" pitchFamily="18" charset="0"/>
                                  <a:cs typeface="Helvetica" panose="020B0604020202020204" pitchFamily="34" charset="0"/>
                                </a:rPr>
                                <m:t>∇</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𝑣</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𝛽</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𝑢𝑣</m:t>
                              </m:r>
                            </m:e>
                          </m:d>
                          <m:r>
                            <a:rPr lang="it-IT" sz="1600" b="0" i="1" smtClean="0">
                              <a:latin typeface="Cambria Math" panose="02040503050406030204" pitchFamily="18" charset="0"/>
                              <a:ea typeface="Cambria Math" panose="02040503050406030204" pitchFamily="18" charset="0"/>
                              <a:cs typeface="Helvetica" panose="020B0604020202020204" pitchFamily="34" charset="0"/>
                            </a:rPr>
                            <m:t> </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𝑑𝑥</m:t>
                          </m:r>
                        </m:e>
                      </m:nary>
                    </m:oMath>
                  </m:oMathPara>
                </a14:m>
                <a:endParaRPr lang="it-IT" sz="1600" dirty="0">
                  <a:latin typeface="Helvetica" panose="020B0604020202020204" pitchFamily="34" charset="0"/>
                  <a:cs typeface="Helvetica" panose="020B0604020202020204" pitchFamily="34" charset="0"/>
                </a:endParaRPr>
              </a:p>
              <a:p>
                <a:pPr algn="just"/>
                <a:endParaRPr lang="it-IT" sz="1600" dirty="0">
                  <a:latin typeface="Helvetica" panose="020B0604020202020204" pitchFamily="34" charset="0"/>
                  <a:cs typeface="Helvetica" panose="020B0604020202020204" pitchFamily="34" charset="0"/>
                </a:endParaRPr>
              </a:p>
              <a:p>
                <a:pPr algn="ctr"/>
                <a:r>
                  <a:rPr lang="it-IT" sz="1600" dirty="0">
                    <a:latin typeface="Helvetica" panose="020B0604020202020204" pitchFamily="34" charset="0"/>
                    <a:ea typeface="Cambria Math" panose="02040503050406030204" pitchFamily="18" charset="0"/>
                    <a:cs typeface="Helvetica" panose="020B0604020202020204" pitchFamily="34" charset="0"/>
                  </a:rPr>
                  <a:t>dove</a:t>
                </a:r>
                <a:r>
                  <a:rPr lang="it-IT" sz="1600" dirty="0">
                    <a:ea typeface="Cambria Math" panose="02040503050406030204" pitchFamily="18" charset="0"/>
                    <a:cs typeface="Helvetica" panose="020B0604020202020204" pitchFamily="34" charset="0"/>
                  </a:rPr>
                  <a:t> </a:t>
                </a:r>
                <a14:m>
                  <m:oMath xmlns:m="http://schemas.openxmlformats.org/officeDocument/2006/math">
                    <m:r>
                      <a:rPr lang="it-IT" sz="1600" i="1" smtClean="0">
                        <a:latin typeface="Cambria Math" panose="02040503050406030204" pitchFamily="18" charset="0"/>
                        <a:ea typeface="Cambria Math" panose="02040503050406030204" pitchFamily="18" charset="0"/>
                        <a:cs typeface="Helvetica" panose="020B0604020202020204" pitchFamily="34" charset="0"/>
                      </a:rPr>
                      <m:t>𝛼</m:t>
                    </m:r>
                  </m:oMath>
                </a14:m>
                <a:r>
                  <a:rPr lang="it-IT" sz="1600" dirty="0">
                    <a:latin typeface="Helvetica" panose="020B0604020202020204" pitchFamily="34" charset="0"/>
                    <a:cs typeface="Helvetica" panose="020B0604020202020204" pitchFamily="34" charset="0"/>
                  </a:rPr>
                  <a:t> e </a:t>
                </a:r>
                <a14:m>
                  <m:oMath xmlns:m="http://schemas.openxmlformats.org/officeDocument/2006/math">
                    <m:r>
                      <a:rPr lang="it-IT" sz="1600" i="1" smtClean="0">
                        <a:latin typeface="Cambria Math" panose="02040503050406030204" pitchFamily="18" charset="0"/>
                        <a:ea typeface="Cambria Math" panose="02040503050406030204" pitchFamily="18" charset="0"/>
                        <a:cs typeface="Helvetica" panose="020B0604020202020204" pitchFamily="34" charset="0"/>
                      </a:rPr>
                      <m:t>𝛽</m:t>
                    </m:r>
                  </m:oMath>
                </a14:m>
                <a:r>
                  <a:rPr lang="it-IT" sz="1600" dirty="0">
                    <a:latin typeface="Helvetica" panose="020B0604020202020204" pitchFamily="34" charset="0"/>
                    <a:cs typeface="Helvetica" panose="020B0604020202020204" pitchFamily="34" charset="0"/>
                  </a:rPr>
                  <a:t> sono funzioni </a:t>
                </a:r>
                <a:r>
                  <a:rPr lang="it-IT" sz="1600" i="1" dirty="0" err="1">
                    <a:latin typeface="Helvetica" panose="020B0604020202020204" pitchFamily="34" charset="0"/>
                    <a:cs typeface="Helvetica" panose="020B0604020202020204" pitchFamily="34" charset="0"/>
                  </a:rPr>
                  <a:t>smooth</a:t>
                </a:r>
                <a:r>
                  <a:rPr lang="it-IT" sz="1600" i="1" dirty="0">
                    <a:latin typeface="Helvetica" panose="020B0604020202020204" pitchFamily="34" charset="0"/>
                    <a:cs typeface="Helvetica" panose="020B0604020202020204" pitchFamily="34" charset="0"/>
                  </a:rPr>
                  <a:t> (differenziabili infinite volte in un punto) </a:t>
                </a:r>
                <a:r>
                  <a:rPr lang="it-IT" sz="1600" dirty="0">
                    <a:latin typeface="Helvetica" panose="020B0604020202020204" pitchFamily="34" charset="0"/>
                    <a:cs typeface="Helvetica" panose="020B0604020202020204" pitchFamily="34" charset="0"/>
                  </a:rPr>
                  <a:t>tali che, per qualche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i="1" smtClean="0">
                            <a:latin typeface="Cambria Math" panose="02040503050406030204" pitchFamily="18" charset="0"/>
                            <a:ea typeface="Cambria Math" panose="02040503050406030204" pitchFamily="18" charset="0"/>
                            <a:cs typeface="Helvetica" panose="020B0604020202020204" pitchFamily="34" charset="0"/>
                          </a:rPr>
                          <m:t>𝛼</m:t>
                        </m:r>
                      </m:e>
                      <m:sub>
                        <m:r>
                          <a:rPr lang="it-IT" sz="1600" b="0" i="1" smtClean="0">
                            <a:latin typeface="Cambria Math" panose="02040503050406030204" pitchFamily="18" charset="0"/>
                            <a:cs typeface="Helvetica" panose="020B0604020202020204" pitchFamily="34" charset="0"/>
                          </a:rPr>
                          <m:t>0</m:t>
                        </m:r>
                      </m:sub>
                    </m:sSub>
                    <m:r>
                      <a:rPr lang="it-IT" sz="1600" b="0" i="1" smtClean="0">
                        <a:latin typeface="Cambria Math" panose="02040503050406030204" pitchFamily="18" charset="0"/>
                        <a:cs typeface="Helvetica" panose="020B0604020202020204" pitchFamily="34" charset="0"/>
                      </a:rPr>
                      <m:t>,</m:t>
                    </m:r>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ea typeface="Cambria Math" panose="02040503050406030204" pitchFamily="18" charset="0"/>
                            <a:cs typeface="Helvetica" panose="020B0604020202020204" pitchFamily="34" charset="0"/>
                          </a:rPr>
                          <m:t>𝛼</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sSub>
                      <m:sSubPr>
                        <m:ctrlPr>
                          <a:rPr lang="it-IT" sz="1600" i="1">
                            <a:latin typeface="Cambria Math" panose="02040503050406030204" pitchFamily="18" charset="0"/>
                            <a:cs typeface="Helvetica" panose="020B0604020202020204" pitchFamily="34" charset="0"/>
                          </a:rPr>
                        </m:ctrlPr>
                      </m:sSubPr>
                      <m:e>
                        <m:r>
                          <a:rPr lang="it-IT" sz="1600" i="1" smtClean="0">
                            <a:latin typeface="Cambria Math" panose="02040503050406030204" pitchFamily="18" charset="0"/>
                            <a:ea typeface="Cambria Math" panose="02040503050406030204" pitchFamily="18" charset="0"/>
                            <a:cs typeface="Helvetica" panose="020B0604020202020204" pitchFamily="34" charset="0"/>
                          </a:rPr>
                          <m:t>𝛽</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ea typeface="Cambria Math" panose="02040503050406030204" pitchFamily="18" charset="0"/>
                        <a:cs typeface="Helvetica" panose="020B0604020202020204" pitchFamily="34" charset="0"/>
                      </a:rPr>
                      <m:t>∈ </m:t>
                    </m:r>
                    <m:sSup>
                      <m:sSupPr>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ea typeface="Cambria Math" panose="02040503050406030204" pitchFamily="18" charset="0"/>
                            <a:cs typeface="Helvetica" panose="020B0604020202020204" pitchFamily="34" charset="0"/>
                          </a:rPr>
                          <m:t>ℝ</m:t>
                        </m:r>
                      </m:e>
                      <m:sup>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sup>
                    </m:sSup>
                  </m:oMath>
                </a14:m>
                <a:r>
                  <a:rPr lang="it-IT" sz="1600" dirty="0">
                    <a:latin typeface="Helvetica" panose="020B0604020202020204" pitchFamily="34" charset="0"/>
                    <a:cs typeface="Helvetica" panose="020B0604020202020204" pitchFamily="34" charset="0"/>
                  </a:rPr>
                  <a:t>,</a:t>
                </a:r>
                <a:br>
                  <a:rPr lang="it-IT" sz="1600" dirty="0">
                    <a:latin typeface="Helvetica" panose="020B0604020202020204" pitchFamily="34" charset="0"/>
                    <a:cs typeface="Helvetica" panose="020B0604020202020204" pitchFamily="34" charset="0"/>
                  </a:rPr>
                </a:br>
                <a:br>
                  <a:rPr lang="it-IT" sz="1600" dirty="0">
                    <a:latin typeface="Helvetica" panose="020B0604020202020204" pitchFamily="34" charset="0"/>
                    <a:cs typeface="Helvetica" panose="020B0604020202020204" pitchFamily="34" charset="0"/>
                  </a:rPr>
                </a:b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ea typeface="Cambria Math" panose="02040503050406030204" pitchFamily="18" charset="0"/>
                            <a:cs typeface="Helvetica" panose="020B0604020202020204" pitchFamily="34" charset="0"/>
                          </a:rPr>
                          <m:t>𝛼</m:t>
                        </m:r>
                      </m:e>
                      <m:sub>
                        <m:r>
                          <a:rPr lang="it-IT" sz="1600" i="1">
                            <a:latin typeface="Cambria Math" panose="02040503050406030204" pitchFamily="18" charset="0"/>
                            <a:cs typeface="Helvetica" panose="020B0604020202020204" pitchFamily="34" charset="0"/>
                          </a:rPr>
                          <m:t>0</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𝛼</m:t>
                    </m:r>
                    <m:d>
                      <m:dPr>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ea typeface="Cambria Math" panose="02040503050406030204" pitchFamily="18" charset="0"/>
                            <a:cs typeface="Helvetica" panose="020B0604020202020204" pitchFamily="34" charset="0"/>
                          </a:rPr>
                          <m:t>𝑥</m:t>
                        </m:r>
                      </m:e>
                    </m:d>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ea typeface="Cambria Math" panose="02040503050406030204" pitchFamily="18" charset="0"/>
                            <a:cs typeface="Helvetica" panose="020B0604020202020204" pitchFamily="34" charset="0"/>
                          </a:rPr>
                          <m:t>𝛼</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a:t>
                </a:r>
                <a14:m>
                  <m:oMath xmlns:m="http://schemas.openxmlformats.org/officeDocument/2006/math">
                    <m:r>
                      <a:rPr lang="it-IT" sz="1600" b="0" i="0" smtClean="0">
                        <a:latin typeface="Cambria Math" panose="02040503050406030204" pitchFamily="18" charset="0"/>
                        <a:cs typeface="Helvetica" panose="020B0604020202020204" pitchFamily="34" charset="0"/>
                      </a:rPr>
                      <m:t>0</m:t>
                    </m:r>
                    <m:r>
                      <a:rPr lang="it-IT" sz="1600" i="1">
                        <a:latin typeface="Cambria Math" panose="02040503050406030204" pitchFamily="18" charset="0"/>
                        <a:cs typeface="Helvetica" panose="020B0604020202020204" pitchFamily="34" charset="0"/>
                      </a:rPr>
                      <m:t>≤ </m:t>
                    </m:r>
                    <m:r>
                      <a:rPr lang="it-IT" sz="1600" i="1" smtClean="0">
                        <a:latin typeface="Cambria Math" panose="02040503050406030204" pitchFamily="18" charset="0"/>
                        <a:ea typeface="Cambria Math" panose="02040503050406030204" pitchFamily="18" charset="0"/>
                        <a:cs typeface="Helvetica" panose="020B0604020202020204" pitchFamily="34" charset="0"/>
                      </a:rPr>
                      <m:t>𝛽</m:t>
                    </m:r>
                    <m:d>
                      <m:dPr>
                        <m:ctrlPr>
                          <a:rPr lang="it-IT" sz="1600" i="1">
                            <a:latin typeface="Cambria Math" panose="02040503050406030204" pitchFamily="18" charset="0"/>
                            <a:ea typeface="Cambria Math" panose="02040503050406030204" pitchFamily="18" charset="0"/>
                            <a:cs typeface="Helvetica" panose="020B0604020202020204" pitchFamily="34" charset="0"/>
                          </a:rPr>
                        </m:ctrlPr>
                      </m:dPr>
                      <m:e>
                        <m:r>
                          <a:rPr lang="it-IT" sz="1600" i="1">
                            <a:latin typeface="Cambria Math" panose="02040503050406030204" pitchFamily="18" charset="0"/>
                            <a:ea typeface="Cambria Math" panose="02040503050406030204" pitchFamily="18" charset="0"/>
                            <a:cs typeface="Helvetica" panose="020B0604020202020204" pitchFamily="34" charset="0"/>
                          </a:rPr>
                          <m:t>𝑥</m:t>
                        </m:r>
                      </m:e>
                    </m:d>
                    <m:r>
                      <a:rPr lang="it-IT" sz="1600" i="1">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i="1">
                            <a:latin typeface="Cambria Math" panose="02040503050406030204" pitchFamily="18" charset="0"/>
                            <a:cs typeface="Helvetica" panose="020B0604020202020204" pitchFamily="34" charset="0"/>
                          </a:rPr>
                        </m:ctrlPr>
                      </m:sSubPr>
                      <m:e>
                        <m:r>
                          <a:rPr lang="it-IT" sz="1600" i="1" smtClean="0">
                            <a:latin typeface="Cambria Math" panose="02040503050406030204" pitchFamily="18" charset="0"/>
                            <a:ea typeface="Cambria Math" panose="02040503050406030204" pitchFamily="18" charset="0"/>
                            <a:cs typeface="Helvetica" panose="020B0604020202020204" pitchFamily="34" charset="0"/>
                          </a:rPr>
                          <m:t>𝛽</m:t>
                        </m:r>
                      </m:e>
                      <m:sub>
                        <m:r>
                          <a:rPr lang="it-IT" sz="1600" i="1">
                            <a:latin typeface="Cambria Math" panose="02040503050406030204" pitchFamily="18" charset="0"/>
                            <a:ea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ea typeface="Cambria Math" panose="02040503050406030204" pitchFamily="18" charset="0"/>
                        <a:cs typeface="Helvetica" panose="020B0604020202020204" pitchFamily="34" charset="0"/>
                      </a:rPr>
                      <m:t>          ∀</m:t>
                    </m:r>
                    <m:r>
                      <a:rPr lang="it-IT" sz="1600" b="0" i="1" smtClean="0">
                        <a:latin typeface="Cambria Math" panose="02040503050406030204" pitchFamily="18" charset="0"/>
                        <a:ea typeface="Cambria Math" panose="02040503050406030204" pitchFamily="18" charset="0"/>
                        <a:cs typeface="Helvetica" panose="020B0604020202020204" pitchFamily="34" charset="0"/>
                      </a:rPr>
                      <m:t>𝑥</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oMath>
                </a14:m>
                <a:r>
                  <a:rPr lang="el-GR" sz="1600" dirty="0">
                    <a:latin typeface="Helvetica" panose="020B0604020202020204" pitchFamily="34" charset="0"/>
                    <a:cs typeface="Helvetica" panose="020B0604020202020204" pitchFamily="34" charset="0"/>
                  </a:rPr>
                  <a:t> Ω</a:t>
                </a:r>
                <a:endParaRPr lang="it-IT" sz="1600" dirty="0">
                  <a:latin typeface="Helvetica" panose="020B0604020202020204" pitchFamily="34" charset="0"/>
                  <a:cs typeface="Helvetica" panose="020B0604020202020204" pitchFamily="34" charset="0"/>
                </a:endParaRPr>
              </a:p>
            </p:txBody>
          </p:sp>
        </mc:Choice>
        <mc:Fallback xmlns="">
          <p:sp>
            <p:nvSpPr>
              <p:cNvPr id="6" name="CasellaDiTesto 5">
                <a:extLst>
                  <a:ext uri="{FF2B5EF4-FFF2-40B4-BE49-F238E27FC236}">
                    <a16:creationId xmlns:a16="http://schemas.microsoft.com/office/drawing/2014/main" id="{A2707D7D-0F80-47E8-B9B5-D8730DCF36F2}"/>
                  </a:ext>
                </a:extLst>
              </p:cNvPr>
              <p:cNvSpPr txBox="1">
                <a:spLocks noRot="1" noChangeAspect="1" noMove="1" noResize="1" noEditPoints="1" noAdjustHandles="1" noChangeArrowheads="1" noChangeShapeType="1" noTextEdit="1"/>
              </p:cNvSpPr>
              <p:nvPr/>
            </p:nvSpPr>
            <p:spPr>
              <a:xfrm>
                <a:off x="1013533" y="671678"/>
                <a:ext cx="10164933" cy="2073132"/>
              </a:xfrm>
              <a:prstGeom prst="rect">
                <a:avLst/>
              </a:prstGeom>
              <a:blipFill>
                <a:blip r:embed="rId2"/>
                <a:stretch>
                  <a:fillRect l="-300" t="-24706" b="-2176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DBA9C9FE-0BEF-4002-9AA2-082A88638EAB}"/>
                  </a:ext>
                </a:extLst>
              </p:cNvPr>
              <p:cNvSpPr txBox="1"/>
              <p:nvPr/>
            </p:nvSpPr>
            <p:spPr>
              <a:xfrm>
                <a:off x="1013532" y="2890391"/>
                <a:ext cx="10164933" cy="1354217"/>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Sia dato inoltre il problema di </a:t>
                </a:r>
                <a:r>
                  <a:rPr lang="it-IT" sz="1600" i="1" dirty="0" err="1">
                    <a:latin typeface="Helvetica" panose="020B0604020202020204" pitchFamily="34" charset="0"/>
                    <a:cs typeface="Helvetica" panose="020B0604020202020204" pitchFamily="34" charset="0"/>
                  </a:rPr>
                  <a:t>Dirichlet</a:t>
                </a:r>
                <a:r>
                  <a:rPr lang="it-IT" sz="1600" dirty="0">
                    <a:latin typeface="Helvetica" panose="020B0604020202020204" pitchFamily="34" charset="0"/>
                    <a:cs typeface="Helvetica" panose="020B0604020202020204" pitchFamily="34" charset="0"/>
                  </a:rPr>
                  <a:t> di trovare </a:t>
                </a:r>
                <a14:m>
                  <m:oMath xmlns:m="http://schemas.openxmlformats.org/officeDocument/2006/math">
                    <m:r>
                      <a:rPr lang="it-IT" sz="1600" i="1" dirty="0" smtClean="0">
                        <a:latin typeface="Cambria Math" panose="02040503050406030204" pitchFamily="18" charset="0"/>
                        <a:cs typeface="Helvetica" panose="020B0604020202020204" pitchFamily="34" charset="0"/>
                      </a:rPr>
                      <m:t>𝑢</m:t>
                    </m:r>
                    <m:r>
                      <a:rPr lang="it-IT" sz="1600" i="1" dirty="0" err="1">
                        <a:latin typeface="Cambria Math" panose="02040503050406030204" pitchFamily="18" charset="0"/>
                        <a:cs typeface="Helvetica" panose="020B0604020202020204" pitchFamily="34" charset="0"/>
                      </a:rPr>
                      <m:t>∈</m:t>
                    </m:r>
                    <m:r>
                      <a:rPr lang="it-IT" sz="1600" i="1" dirty="0" err="1" smtClean="0">
                        <a:latin typeface="Cambria Math" panose="02040503050406030204" pitchFamily="18" charset="0"/>
                        <a:cs typeface="Helvetica" panose="020B0604020202020204" pitchFamily="34" charset="0"/>
                      </a:rPr>
                      <m:t>𝑉</m:t>
                    </m:r>
                  </m:oMath>
                </a14:m>
                <a:r>
                  <a:rPr lang="it-IT" sz="1600" dirty="0">
                    <a:latin typeface="Helvetica" panose="020B0604020202020204" pitchFamily="34" charset="0"/>
                    <a:cs typeface="Helvetica" panose="020B0604020202020204" pitchFamily="34" charset="0"/>
                  </a:rPr>
                  <a:t> tali che </a:t>
                </a:r>
                <a:endParaRPr lang="it-IT" sz="1600" i="1" dirty="0">
                  <a:latin typeface="Cambria Math" panose="02040503050406030204" pitchFamily="18" charset="0"/>
                  <a:cs typeface="Helvetica" panose="020B0604020202020204" pitchFamily="34" charset="0"/>
                </a:endParaRPr>
              </a:p>
              <a:p>
                <a:endParaRPr lang="it-IT" sz="800" i="1" dirty="0">
                  <a:latin typeface="Cambria Math" panose="02040503050406030204" pitchFamily="18" charset="0"/>
                  <a:cs typeface="Helvetica" panose="020B0604020202020204" pitchFamily="34" charset="0"/>
                </a:endParaRPr>
              </a:p>
              <a:p>
                <a:pPr algn="ctr"/>
                <a14:m>
                  <m:oMath xmlns:m="http://schemas.openxmlformats.org/officeDocument/2006/math">
                    <m:r>
                      <a:rPr lang="it-IT" sz="1600" i="1" dirty="0" smtClean="0">
                        <a:latin typeface="Cambria Math" panose="02040503050406030204" pitchFamily="18" charset="0"/>
                        <a:cs typeface="Helvetica" panose="020B0604020202020204" pitchFamily="34" charset="0"/>
                      </a:rPr>
                      <m:t>𝑎</m:t>
                    </m:r>
                    <m:d>
                      <m:dPr>
                        <m:ctrlPr>
                          <a:rPr lang="it-IT" sz="1600" i="1" dirty="0" smtClean="0">
                            <a:latin typeface="Cambria Math" panose="02040503050406030204" pitchFamily="18" charset="0"/>
                            <a:cs typeface="Helvetica" panose="020B0604020202020204" pitchFamily="34" charset="0"/>
                          </a:rPr>
                        </m:ctrlPr>
                      </m:dPr>
                      <m:e>
                        <m:r>
                          <a:rPr lang="it-IT" sz="1600" i="1" dirty="0" err="1">
                            <a:latin typeface="Cambria Math" panose="02040503050406030204" pitchFamily="18" charset="0"/>
                            <a:cs typeface="Helvetica" panose="020B0604020202020204" pitchFamily="34" charset="0"/>
                          </a:rPr>
                          <m:t>𝑢</m:t>
                        </m:r>
                        <m:r>
                          <a:rPr lang="it-IT" sz="1600" i="1" dirty="0" err="1">
                            <a:latin typeface="Cambria Math" panose="02040503050406030204" pitchFamily="18" charset="0"/>
                            <a:cs typeface="Helvetica" panose="020B0604020202020204" pitchFamily="34" charset="0"/>
                          </a:rPr>
                          <m:t>,</m:t>
                        </m:r>
                        <m:r>
                          <a:rPr lang="it-IT" sz="1600" i="1" dirty="0" err="1">
                            <a:latin typeface="Cambria Math" panose="02040503050406030204" pitchFamily="18" charset="0"/>
                            <a:cs typeface="Helvetica" panose="020B0604020202020204" pitchFamily="34" charset="0"/>
                          </a:rPr>
                          <m:t>𝑣</m:t>
                        </m:r>
                      </m:e>
                    </m:d>
                    <m:r>
                      <a:rPr lang="it-IT" sz="1600" i="1" dirty="0">
                        <a:latin typeface="Cambria Math" panose="02040503050406030204" pitchFamily="18" charset="0"/>
                        <a:cs typeface="Helvetica" panose="020B0604020202020204" pitchFamily="34" charset="0"/>
                      </a:rPr>
                      <m:t>=</m:t>
                    </m:r>
                    <m:d>
                      <m:dPr>
                        <m:ctrlPr>
                          <a:rPr lang="it-IT" sz="1600" i="1" dirty="0">
                            <a:latin typeface="Cambria Math" panose="02040503050406030204" pitchFamily="18" charset="0"/>
                            <a:cs typeface="Helvetica" panose="020B0604020202020204" pitchFamily="34" charset="0"/>
                          </a:rPr>
                        </m:ctrlPr>
                      </m:dPr>
                      <m:e>
                        <m:r>
                          <a:rPr lang="it-IT" sz="1600" i="1" dirty="0" err="1">
                            <a:latin typeface="Cambria Math" panose="02040503050406030204" pitchFamily="18" charset="0"/>
                            <a:cs typeface="Helvetica" panose="020B0604020202020204" pitchFamily="34" charset="0"/>
                          </a:rPr>
                          <m:t>𝑓</m:t>
                        </m:r>
                        <m:r>
                          <a:rPr lang="it-IT" sz="1600" i="1" dirty="0" err="1">
                            <a:latin typeface="Cambria Math" panose="02040503050406030204" pitchFamily="18" charset="0"/>
                            <a:cs typeface="Helvetica" panose="020B0604020202020204" pitchFamily="34" charset="0"/>
                          </a:rPr>
                          <m:t>,</m:t>
                        </m:r>
                        <m:r>
                          <a:rPr lang="it-IT" sz="1600" i="1" dirty="0" err="1">
                            <a:latin typeface="Cambria Math" panose="02040503050406030204" pitchFamily="18" charset="0"/>
                            <a:cs typeface="Helvetica" panose="020B0604020202020204" pitchFamily="34" charset="0"/>
                          </a:rPr>
                          <m:t>𝑣</m:t>
                        </m:r>
                      </m:e>
                    </m:d>
                    <m:r>
                      <a:rPr lang="it-IT" sz="1600" b="0" i="1" dirty="0" smtClean="0">
                        <a:latin typeface="Cambria Math" panose="02040503050406030204" pitchFamily="18" charset="0"/>
                        <a:cs typeface="Helvetica" panose="020B0604020202020204" pitchFamily="34" charset="0"/>
                      </a:rPr>
                      <m:t>   </m:t>
                    </m:r>
                    <m:r>
                      <a:rPr lang="it-IT" sz="1600" i="1" dirty="0">
                        <a:latin typeface="Cambria Math" panose="02040503050406030204" pitchFamily="18" charset="0"/>
                        <a:cs typeface="Helvetica" panose="020B0604020202020204" pitchFamily="34" charset="0"/>
                      </a:rPr>
                      <m:t>∀</m:t>
                    </m:r>
                    <m:r>
                      <a:rPr lang="it-IT" sz="1600" i="1" dirty="0" err="1">
                        <a:latin typeface="Cambria Math" panose="02040503050406030204" pitchFamily="18" charset="0"/>
                        <a:cs typeface="Helvetica" panose="020B0604020202020204" pitchFamily="34" charset="0"/>
                      </a:rPr>
                      <m:t>𝑣</m:t>
                    </m:r>
                    <m:r>
                      <a:rPr lang="it-IT" sz="1600" i="1" dirty="0" err="1">
                        <a:latin typeface="Cambria Math" panose="02040503050406030204" pitchFamily="18" charset="0"/>
                        <a:cs typeface="Helvetica" panose="020B0604020202020204" pitchFamily="34" charset="0"/>
                      </a:rPr>
                      <m:t>∈</m:t>
                    </m:r>
                    <m:r>
                      <a:rPr lang="it-IT" sz="1600" i="1" dirty="0" err="1">
                        <a:latin typeface="Cambria Math" panose="02040503050406030204" pitchFamily="18" charset="0"/>
                        <a:cs typeface="Helvetica" panose="020B0604020202020204" pitchFamily="34" charset="0"/>
                      </a:rPr>
                      <m:t>𝑉</m:t>
                    </m:r>
                  </m:oMath>
                </a14:m>
                <a:r>
                  <a:rPr lang="it-IT" sz="1600" dirty="0">
                    <a:latin typeface="Helvetica" panose="020B0604020202020204" pitchFamily="34" charset="0"/>
                    <a:cs typeface="Helvetica" panose="020B0604020202020204" pitchFamily="34" charset="0"/>
                  </a:rPr>
                  <a:t>;</a:t>
                </a:r>
              </a:p>
              <a:p>
                <a:endParaRPr lang="it-IT" sz="900" dirty="0">
                  <a:latin typeface="Helvetica" panose="020B0604020202020204" pitchFamily="34" charset="0"/>
                  <a:cs typeface="Helvetica" panose="020B0604020202020204" pitchFamily="34" charset="0"/>
                </a:endParaRPr>
              </a:p>
              <a:p>
                <a:r>
                  <a:rPr lang="it-IT" sz="1600" dirty="0">
                    <a:latin typeface="Helvetica" panose="020B0604020202020204" pitchFamily="34" charset="0"/>
                    <a:cs typeface="Helvetica" panose="020B0604020202020204" pitchFamily="34" charset="0"/>
                  </a:rPr>
                  <a:t>supponiamo di risolvere tale problema con la funzione </a:t>
                </a:r>
                <a:r>
                  <a:rPr lang="it-IT" sz="1600" i="1" dirty="0">
                    <a:latin typeface="Helvetica" panose="020B0604020202020204" pitchFamily="34" charset="0"/>
                    <a:cs typeface="Helvetica" panose="020B0604020202020204" pitchFamily="34" charset="0"/>
                  </a:rPr>
                  <a:t>MG </a:t>
                </a:r>
                <a:r>
                  <a:rPr lang="it-IT" sz="1600" dirty="0">
                    <a:latin typeface="Helvetica" panose="020B0604020202020204" pitchFamily="34" charset="0"/>
                    <a:cs typeface="Helvetica" panose="020B0604020202020204" pitchFamily="34" charset="0"/>
                  </a:rPr>
                  <a:t>vista prima, che implementa il metodo </a:t>
                </a:r>
                <a:r>
                  <a:rPr lang="it-IT" sz="1600" i="1"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con </a:t>
                </a:r>
                <a14:m>
                  <m:oMath xmlns:m="http://schemas.openxmlformats.org/officeDocument/2006/math">
                    <m:r>
                      <a:rPr lang="it-IT" sz="1600" i="1" dirty="0" smtClean="0">
                        <a:latin typeface="Cambria Math" panose="02040503050406030204" pitchFamily="18" charset="0"/>
                        <a:cs typeface="Helvetica" panose="020B0604020202020204" pitchFamily="34" charset="0"/>
                      </a:rPr>
                      <m:t>𝐾</m:t>
                    </m:r>
                    <m:r>
                      <a:rPr lang="it-IT" sz="1600" i="1" dirty="0" smtClean="0">
                        <a:latin typeface="Cambria Math" panose="02040503050406030204" pitchFamily="18" charset="0"/>
                        <a:cs typeface="Helvetica" panose="020B0604020202020204" pitchFamily="34" charset="0"/>
                      </a:rPr>
                      <m:t>&gt;1</m:t>
                    </m:r>
                  </m:oMath>
                </a14:m>
                <a:r>
                  <a:rPr lang="it-IT" sz="1600" dirty="0">
                    <a:latin typeface="Helvetica" panose="020B0604020202020204" pitchFamily="34" charset="0"/>
                    <a:cs typeface="Helvetica" panose="020B0604020202020204" pitchFamily="34" charset="0"/>
                  </a:rPr>
                  <a:t> livelli ottenuti tramite </a:t>
                </a:r>
                <a:r>
                  <a:rPr lang="it-IT" sz="1600" i="1" dirty="0">
                    <a:latin typeface="Helvetica" panose="020B0604020202020204" pitchFamily="34" charset="0"/>
                    <a:cs typeface="Helvetica" panose="020B0604020202020204" pitchFamily="34" charset="0"/>
                  </a:rPr>
                  <a:t>raffinamenti iterativi </a:t>
                </a:r>
                <a:r>
                  <a:rPr lang="it-IT" sz="1600" dirty="0">
                    <a:latin typeface="Helvetica" panose="020B0604020202020204" pitchFamily="34" charset="0"/>
                    <a:cs typeface="Helvetica" panose="020B0604020202020204" pitchFamily="34" charset="0"/>
                  </a:rPr>
                  <a:t>della mesh a livello 1, costituita da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𝑡</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triangoli.</a:t>
                </a:r>
              </a:p>
            </p:txBody>
          </p:sp>
        </mc:Choice>
        <mc:Fallback xmlns="">
          <p:sp>
            <p:nvSpPr>
              <p:cNvPr id="7" name="CasellaDiTesto 6">
                <a:extLst>
                  <a:ext uri="{FF2B5EF4-FFF2-40B4-BE49-F238E27FC236}">
                    <a16:creationId xmlns:a16="http://schemas.microsoft.com/office/drawing/2014/main" id="{DBA9C9FE-0BEF-4002-9AA2-082A88638EAB}"/>
                  </a:ext>
                </a:extLst>
              </p:cNvPr>
              <p:cNvSpPr txBox="1">
                <a:spLocks noRot="1" noChangeAspect="1" noMove="1" noResize="1" noEditPoints="1" noAdjustHandles="1" noChangeArrowheads="1" noChangeShapeType="1" noTextEdit="1"/>
              </p:cNvSpPr>
              <p:nvPr/>
            </p:nvSpPr>
            <p:spPr>
              <a:xfrm>
                <a:off x="1013532" y="2890391"/>
                <a:ext cx="10164933" cy="1354217"/>
              </a:xfrm>
              <a:prstGeom prst="rect">
                <a:avLst/>
              </a:prstGeom>
              <a:blipFill>
                <a:blip r:embed="rId3"/>
                <a:stretch>
                  <a:fillRect l="-300" t="-1351" r="-779" b="-405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73143218-759A-4498-94DB-FA30173C4B65}"/>
                  </a:ext>
                </a:extLst>
              </p:cNvPr>
              <p:cNvSpPr txBox="1"/>
              <p:nvPr/>
            </p:nvSpPr>
            <p:spPr>
              <a:xfrm>
                <a:off x="1013533" y="4777128"/>
                <a:ext cx="10164932" cy="636713"/>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Ricordando che </a:t>
                </a:r>
                <a14:m>
                  <m:oMath xmlns:m="http://schemas.openxmlformats.org/officeDocument/2006/math">
                    <m:r>
                      <a:rPr lang="it-IT" sz="1600" b="0" i="1" smtClean="0">
                        <a:latin typeface="Cambria Math" panose="02040503050406030204" pitchFamily="18" charset="0"/>
                        <a:cs typeface="Helvetica" panose="020B0604020202020204" pitchFamily="34" charset="0"/>
                      </a:rPr>
                      <m:t>|</m:t>
                    </m:r>
                    <m:d>
                      <m:dPr>
                        <m:begChr m:val="|"/>
                        <m:endChr m:val="|"/>
                        <m:ctrlPr>
                          <a:rPr lang="it-IT" sz="1600" b="0" i="1" smtClean="0">
                            <a:latin typeface="Cambria Math" panose="02040503050406030204" pitchFamily="18" charset="0"/>
                            <a:cs typeface="Helvetica" panose="020B0604020202020204" pitchFamily="34" charset="0"/>
                          </a:rPr>
                        </m:ctrlPr>
                      </m:dPr>
                      <m:e>
                        <m:r>
                          <a:rPr lang="it-IT" sz="1600" b="0" i="1" smtClean="0">
                            <a:latin typeface="Cambria Math" panose="02040503050406030204" pitchFamily="18" charset="0"/>
                            <a:cs typeface="Helvetica" panose="020B0604020202020204" pitchFamily="34" charset="0"/>
                          </a:rPr>
                          <m:t>𝑣</m:t>
                        </m:r>
                      </m:e>
                    </m:d>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m:t>
                        </m:r>
                      </m:e>
                      <m:sub>
                        <m:r>
                          <a:rPr lang="it-IT" sz="1600" b="0" i="1" smtClean="0">
                            <a:latin typeface="Cambria Math" panose="02040503050406030204" pitchFamily="18" charset="0"/>
                            <a:cs typeface="Helvetica" panose="020B0604020202020204" pitchFamily="34" charset="0"/>
                          </a:rPr>
                          <m:t>𝐸</m:t>
                        </m:r>
                        <m:r>
                          <a:rPr lang="it-IT" sz="1600" b="0" i="1" smtClean="0">
                            <a:latin typeface="Cambria Math" panose="02040503050406030204" pitchFamily="18" charset="0"/>
                            <a:cs typeface="Helvetica" panose="020B0604020202020204" pitchFamily="34" charset="0"/>
                          </a:rPr>
                          <m:t> </m:t>
                        </m:r>
                      </m:sub>
                    </m:sSub>
                    <m:r>
                      <a:rPr lang="it-IT" sz="1600" b="0" i="1" smtClean="0">
                        <a:latin typeface="Cambria Math" panose="02040503050406030204" pitchFamily="18" charset="0"/>
                        <a:cs typeface="Helvetica" panose="020B0604020202020204" pitchFamily="34" charset="0"/>
                      </a:rPr>
                      <m:t>= </m:t>
                    </m:r>
                    <m:rad>
                      <m:radPr>
                        <m:degHide m:val="on"/>
                        <m:ctrlPr>
                          <a:rPr lang="it-IT" sz="1600" b="0" i="1" smtClean="0">
                            <a:latin typeface="Cambria Math" panose="02040503050406030204" pitchFamily="18" charset="0"/>
                            <a:cs typeface="Helvetica" panose="020B0604020202020204" pitchFamily="34" charset="0"/>
                          </a:rPr>
                        </m:ctrlPr>
                      </m:radPr>
                      <m:deg/>
                      <m:e>
                        <m:r>
                          <a:rPr lang="it-IT" sz="1600" b="0" i="1" smtClean="0">
                            <a:latin typeface="Cambria Math" panose="02040503050406030204" pitchFamily="18" charset="0"/>
                            <a:cs typeface="Helvetica" panose="020B0604020202020204" pitchFamily="34" charset="0"/>
                          </a:rPr>
                          <m:t>𝑎</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𝑣</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𝑣</m:t>
                        </m:r>
                        <m:r>
                          <a:rPr lang="it-IT" sz="1600" b="0" i="1" smtClean="0">
                            <a:latin typeface="Cambria Math" panose="02040503050406030204" pitchFamily="18" charset="0"/>
                            <a:cs typeface="Helvetica" panose="020B0604020202020204" pitchFamily="34" charset="0"/>
                          </a:rPr>
                          <m:t>)</m:t>
                        </m:r>
                      </m:e>
                    </m:rad>
                  </m:oMath>
                </a14:m>
                <a:r>
                  <a:rPr lang="it-IT" sz="1600" dirty="0">
                    <a:latin typeface="Helvetica" panose="020B0604020202020204" pitchFamily="34" charset="0"/>
                    <a:cs typeface="Helvetica" panose="020B0604020202020204" pitchFamily="34" charset="0"/>
                  </a:rPr>
                  <a:t>  e ricordando le considerazioni fatte in precedenza, possiamo elencare diversi teoremi. </a:t>
                </a:r>
              </a:p>
            </p:txBody>
          </p:sp>
        </mc:Choice>
        <mc:Fallback xmlns="">
          <p:sp>
            <p:nvSpPr>
              <p:cNvPr id="8" name="CasellaDiTesto 7">
                <a:extLst>
                  <a:ext uri="{FF2B5EF4-FFF2-40B4-BE49-F238E27FC236}">
                    <a16:creationId xmlns:a16="http://schemas.microsoft.com/office/drawing/2014/main" id="{73143218-759A-4498-94DB-FA30173C4B65}"/>
                  </a:ext>
                </a:extLst>
              </p:cNvPr>
              <p:cNvSpPr txBox="1">
                <a:spLocks noRot="1" noChangeAspect="1" noMove="1" noResize="1" noEditPoints="1" noAdjustHandles="1" noChangeArrowheads="1" noChangeShapeType="1" noTextEdit="1"/>
              </p:cNvSpPr>
              <p:nvPr/>
            </p:nvSpPr>
            <p:spPr>
              <a:xfrm>
                <a:off x="1013533" y="4777128"/>
                <a:ext cx="10164932" cy="636713"/>
              </a:xfrm>
              <a:prstGeom prst="rect">
                <a:avLst/>
              </a:prstGeom>
              <a:blipFill>
                <a:blip r:embed="rId4"/>
                <a:stretch>
                  <a:fillRect l="-300" b="-12500"/>
                </a:stretch>
              </a:blipFill>
            </p:spPr>
            <p:txBody>
              <a:bodyPr/>
              <a:lstStyle/>
              <a:p>
                <a:r>
                  <a:rPr lang="it-IT">
                    <a:noFill/>
                  </a:rPr>
                  <a:t> </a:t>
                </a:r>
              </a:p>
            </p:txBody>
          </p:sp>
        </mc:Fallback>
      </mc:AlternateContent>
    </p:spTree>
    <p:extLst>
      <p:ext uri="{BB962C8B-B14F-4D97-AF65-F5344CB8AC3E}">
        <p14:creationId xmlns:p14="http://schemas.microsoft.com/office/powerpoint/2010/main" val="99898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0A38647-F7B5-4795-B0F3-910F3044C22F}"/>
                  </a:ext>
                </a:extLst>
              </p:cNvPr>
              <p:cNvSpPr txBox="1"/>
              <p:nvPr/>
            </p:nvSpPr>
            <p:spPr>
              <a:xfrm>
                <a:off x="1013533" y="201162"/>
                <a:ext cx="10164933" cy="1077218"/>
              </a:xfrm>
              <a:prstGeom prst="rect">
                <a:avLst/>
              </a:prstGeom>
              <a:noFill/>
            </p:spPr>
            <p:txBody>
              <a:bodyPr wrap="square" rtlCol="0">
                <a:spAutoFit/>
              </a:bodyPr>
              <a:lstStyle/>
              <a:p>
                <a:pPr marL="285750" indent="-285750" algn="just">
                  <a:buFont typeface="Arial" panose="020B0604020202020204" pitchFamily="34" charset="0"/>
                  <a:buChar char="•"/>
                </a:pPr>
                <a:r>
                  <a:rPr lang="it-IT" sz="1600" dirty="0">
                    <a:latin typeface="Helvetica" panose="020B0604020202020204" pitchFamily="34" charset="0"/>
                    <a:cs typeface="Helvetica" panose="020B0604020202020204" pitchFamily="34" charset="0"/>
                  </a:rPr>
                  <a:t>Se </a:t>
                </a:r>
                <a14:m>
                  <m:oMath xmlns:m="http://schemas.openxmlformats.org/officeDocument/2006/math">
                    <m:r>
                      <a:rPr lang="it-IT" sz="1600" b="0" i="1" smtClean="0">
                        <a:latin typeface="Cambria Math" panose="02040503050406030204" pitchFamily="18" charset="0"/>
                        <a:cs typeface="Helvetica" panose="020B0604020202020204" pitchFamily="34" charset="0"/>
                      </a:rPr>
                      <m:t>𝑚</m:t>
                    </m:r>
                    <m:r>
                      <a:rPr lang="it-IT" sz="1600" b="0" i="1" smtClean="0">
                        <a:latin typeface="Cambria Math" panose="02040503050406030204" pitchFamily="18" charset="0"/>
                        <a:cs typeface="Helvetica" panose="020B0604020202020204" pitchFamily="34" charset="0"/>
                      </a:rPr>
                      <m:t>=</m:t>
                    </m:r>
                    <m:func>
                      <m:funcPr>
                        <m:ctrlPr>
                          <a:rPr lang="it-IT" sz="1600" b="0" i="1" smtClean="0">
                            <a:latin typeface="Cambria Math" panose="02040503050406030204" pitchFamily="18" charset="0"/>
                            <a:cs typeface="Helvetica" panose="020B0604020202020204" pitchFamily="34" charset="0"/>
                          </a:rPr>
                        </m:ctrlPr>
                      </m:funcPr>
                      <m:fName>
                        <m:r>
                          <m:rPr>
                            <m:sty m:val="p"/>
                          </m:rPr>
                          <a:rPr lang="it-IT" sz="1600" b="0" i="0" smtClean="0">
                            <a:latin typeface="Cambria Math" panose="02040503050406030204" pitchFamily="18" charset="0"/>
                            <a:cs typeface="Helvetica" panose="020B0604020202020204" pitchFamily="34" charset="0"/>
                          </a:rPr>
                          <m:t>max</m:t>
                        </m:r>
                      </m:fName>
                      <m:e>
                        <m:d>
                          <m:dPr>
                            <m:ctrlPr>
                              <a:rPr lang="it-IT" sz="1600" b="0" i="1" smtClean="0">
                                <a:latin typeface="Cambria Math" panose="02040503050406030204" pitchFamily="18" charset="0"/>
                                <a:cs typeface="Helvetica" panose="020B0604020202020204" pitchFamily="34" charset="0"/>
                              </a:rPr>
                            </m:ctrlPr>
                          </m:dPr>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𝑚</m:t>
                                </m:r>
                              </m:e>
                              <m:sub>
                                <m:r>
                                  <a:rPr lang="it-IT" sz="1600" b="0" i="1" smtClean="0">
                                    <a:latin typeface="Cambria Math" panose="02040503050406030204" pitchFamily="18" charset="0"/>
                                    <a:cs typeface="Helvetica" panose="020B0604020202020204" pitchFamily="34" charset="0"/>
                                  </a:rPr>
                                  <m:t>2</m:t>
                                </m:r>
                              </m:sub>
                            </m:sSub>
                          </m:e>
                        </m:d>
                      </m:e>
                    </m:func>
                  </m:oMath>
                </a14:m>
                <a:r>
                  <a:rPr lang="it-IT" sz="1600" dirty="0">
                    <a:latin typeface="Helvetica" panose="020B0604020202020204" pitchFamily="34" charset="0"/>
                    <a:cs typeface="Helvetica" panose="020B0604020202020204" pitchFamily="34" charset="0"/>
                  </a:rPr>
                  <a:t> è grande abbastanza, l’iterazione di </a:t>
                </a:r>
                <a:r>
                  <a:rPr lang="it-IT" sz="1600" i="1" dirty="0">
                    <a:latin typeface="Helvetica" panose="020B0604020202020204" pitchFamily="34" charset="0"/>
                    <a:cs typeface="Helvetica" panose="020B0604020202020204" pitchFamily="34" charset="0"/>
                  </a:rPr>
                  <a:t>k-esimo</a:t>
                </a:r>
                <a:r>
                  <a:rPr lang="it-IT" sz="1600" dirty="0">
                    <a:latin typeface="Helvetica" panose="020B0604020202020204" pitchFamily="34" charset="0"/>
                    <a:cs typeface="Helvetica" panose="020B0604020202020204" pitchFamily="34" charset="0"/>
                  </a:rPr>
                  <a:t> livello di un </a:t>
                </a:r>
                <a:r>
                  <a:rPr lang="it-IT" sz="1600" i="1" dirty="0">
                    <a:latin typeface="Helvetica" panose="020B0604020202020204" pitchFamily="34" charset="0"/>
                    <a:cs typeface="Helvetica" panose="020B0604020202020204" pitchFamily="34" charset="0"/>
                  </a:rPr>
                  <a:t>W-</a:t>
                </a:r>
                <a:r>
                  <a:rPr lang="it-IT" sz="1600" i="1" dirty="0" err="1">
                    <a:latin typeface="Helvetica" panose="020B0604020202020204" pitchFamily="34" charset="0"/>
                    <a:cs typeface="Helvetica" panose="020B0604020202020204" pitchFamily="34" charset="0"/>
                  </a:rPr>
                  <a:t>cycle</a:t>
                </a:r>
                <a:r>
                  <a:rPr lang="it-IT" sz="1600"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è una </a:t>
                </a:r>
                <a:r>
                  <a:rPr lang="it-IT" sz="1600" i="1" dirty="0">
                    <a:latin typeface="Helvetica" panose="020B0604020202020204" pitchFamily="34" charset="0"/>
                    <a:cs typeface="Helvetica" panose="020B0604020202020204" pitchFamily="34" charset="0"/>
                  </a:rPr>
                  <a:t>contrazione </a:t>
                </a:r>
                <a:r>
                  <a:rPr lang="it-IT" sz="1600" dirty="0">
                    <a:latin typeface="Helvetica" panose="020B0604020202020204" pitchFamily="34" charset="0"/>
                    <a:cs typeface="Helvetica" panose="020B0604020202020204" pitchFamily="34" charset="0"/>
                  </a:rPr>
                  <a:t>con costante </a:t>
                </a:r>
                <a:r>
                  <a:rPr lang="it-IT" sz="1600" dirty="0" err="1">
                    <a:latin typeface="Helvetica" panose="020B0604020202020204" pitchFamily="34" charset="0"/>
                    <a:cs typeface="Helvetica" panose="020B0604020202020204" pitchFamily="34" charset="0"/>
                  </a:rPr>
                  <a:t>contrattiva</a:t>
                </a:r>
                <a:r>
                  <a:rPr lang="it-IT" sz="1600" dirty="0">
                    <a:latin typeface="Helvetica" panose="020B0604020202020204" pitchFamily="34" charset="0"/>
                    <a:cs typeface="Helvetica" panose="020B0604020202020204" pitchFamily="34" charset="0"/>
                  </a:rPr>
                  <a:t> indipendente da </a:t>
                </a:r>
                <a:r>
                  <a:rPr lang="it-IT" sz="1600" i="1" dirty="0">
                    <a:latin typeface="Helvetica" panose="020B0604020202020204" pitchFamily="34" charset="0"/>
                    <a:cs typeface="Helvetica" panose="020B0604020202020204" pitchFamily="34" charset="0"/>
                  </a:rPr>
                  <a:t>k; una contrazione è una funzione da uno spazio in sé stesso tale che la distanza tra l’immagine di due elementi qualsiasi dello spazio sia inferiore alla distanza dagli elementi stessi;</a:t>
                </a:r>
              </a:p>
            </p:txBody>
          </p:sp>
        </mc:Choice>
        <mc:Fallback xmlns="">
          <p:sp>
            <p:nvSpPr>
              <p:cNvPr id="4" name="CasellaDiTesto 3">
                <a:extLst>
                  <a:ext uri="{FF2B5EF4-FFF2-40B4-BE49-F238E27FC236}">
                    <a16:creationId xmlns:a16="http://schemas.microsoft.com/office/drawing/2014/main" id="{80A38647-F7B5-4795-B0F3-910F3044C22F}"/>
                  </a:ext>
                </a:extLst>
              </p:cNvPr>
              <p:cNvSpPr txBox="1">
                <a:spLocks noRot="1" noChangeAspect="1" noMove="1" noResize="1" noEditPoints="1" noAdjustHandles="1" noChangeArrowheads="1" noChangeShapeType="1" noTextEdit="1"/>
              </p:cNvSpPr>
              <p:nvPr/>
            </p:nvSpPr>
            <p:spPr>
              <a:xfrm>
                <a:off x="1013533" y="201162"/>
                <a:ext cx="10164933" cy="1077218"/>
              </a:xfrm>
              <a:prstGeom prst="rect">
                <a:avLst/>
              </a:prstGeom>
              <a:blipFill>
                <a:blip r:embed="rId2"/>
                <a:stretch>
                  <a:fillRect l="-240" t="-1695" r="-300" b="-62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354E5394-D58D-4C0B-B160-1E16FBA7D230}"/>
                  </a:ext>
                </a:extLst>
              </p:cNvPr>
              <p:cNvSpPr txBox="1"/>
              <p:nvPr/>
            </p:nvSpPr>
            <p:spPr>
              <a:xfrm>
                <a:off x="1013533" y="1429305"/>
                <a:ext cx="10164933" cy="584775"/>
              </a:xfrm>
              <a:prstGeom prst="rect">
                <a:avLst/>
              </a:prstGeom>
              <a:noFill/>
            </p:spPr>
            <p:txBody>
              <a:bodyPr wrap="square" rtlCol="0">
                <a:spAutoFit/>
              </a:bodyPr>
              <a:lstStyle/>
              <a:p>
                <a:pPr marL="285750" indent="-285750" algn="just">
                  <a:buFont typeface="Arial" panose="020B0604020202020204" pitchFamily="34" charset="0"/>
                  <a:buChar char="•"/>
                </a:pPr>
                <a:r>
                  <a:rPr lang="it-IT" sz="1600" dirty="0">
                    <a:latin typeface="Helvetica" panose="020B0604020202020204" pitchFamily="34" charset="0"/>
                    <a:cs typeface="Helvetica" panose="020B0604020202020204" pitchFamily="34" charset="0"/>
                  </a:rPr>
                  <a:t>Per qualsiasi </a:t>
                </a:r>
                <a14:m>
                  <m:oMath xmlns:m="http://schemas.openxmlformats.org/officeDocument/2006/math">
                    <m:r>
                      <a:rPr lang="it-IT" sz="1600" b="0" i="1" smtClean="0">
                        <a:latin typeface="Cambria Math" panose="02040503050406030204" pitchFamily="18" charset="0"/>
                        <a:cs typeface="Helvetica" panose="020B0604020202020204" pitchFamily="34" charset="0"/>
                      </a:rPr>
                      <m:t>𝑚</m:t>
                    </m:r>
                    <m:r>
                      <a:rPr lang="it-IT" sz="1600" b="0" i="1" smtClean="0">
                        <a:latin typeface="Cambria Math" panose="02040503050406030204" pitchFamily="18" charset="0"/>
                        <a:cs typeface="Helvetica" panose="020B0604020202020204" pitchFamily="34" charset="0"/>
                      </a:rPr>
                      <m:t>&gt;0</m:t>
                    </m:r>
                  </m:oMath>
                </a14:m>
                <a:r>
                  <a:rPr lang="it-IT" sz="1600" dirty="0">
                    <a:latin typeface="Helvetica" panose="020B0604020202020204" pitchFamily="34" charset="0"/>
                    <a:cs typeface="Helvetica" panose="020B0604020202020204" pitchFamily="34" charset="0"/>
                  </a:rPr>
                  <a:t> l’iterazione di </a:t>
                </a:r>
                <a:r>
                  <a:rPr lang="it-IT" sz="1600" i="1" dirty="0">
                    <a:latin typeface="Helvetica" panose="020B0604020202020204" pitchFamily="34" charset="0"/>
                    <a:cs typeface="Helvetica" panose="020B0604020202020204" pitchFamily="34" charset="0"/>
                  </a:rPr>
                  <a:t>k-esimo</a:t>
                </a:r>
                <a:r>
                  <a:rPr lang="it-IT" sz="1600" dirty="0">
                    <a:latin typeface="Helvetica" panose="020B0604020202020204" pitchFamily="34" charset="0"/>
                    <a:cs typeface="Helvetica" panose="020B0604020202020204" pitchFamily="34" charset="0"/>
                  </a:rPr>
                  <a:t> livello di un </a:t>
                </a:r>
                <a:r>
                  <a:rPr lang="it-IT" sz="1600" i="1" dirty="0">
                    <a:latin typeface="Helvetica" panose="020B0604020202020204" pitchFamily="34" charset="0"/>
                    <a:cs typeface="Helvetica" panose="020B0604020202020204" pitchFamily="34" charset="0"/>
                  </a:rPr>
                  <a:t>V-</a:t>
                </a:r>
                <a:r>
                  <a:rPr lang="it-IT" sz="1600" i="1" dirty="0" err="1">
                    <a:latin typeface="Helvetica" panose="020B0604020202020204" pitchFamily="34" charset="0"/>
                    <a:cs typeface="Helvetica" panose="020B0604020202020204" pitchFamily="34" charset="0"/>
                  </a:rPr>
                  <a:t>cycle</a:t>
                </a:r>
                <a:r>
                  <a:rPr lang="it-IT" sz="1600" dirty="0">
                    <a:latin typeface="Helvetica" panose="020B0604020202020204" pitchFamily="34" charset="0"/>
                    <a:cs typeface="Helvetica" panose="020B0604020202020204" pitchFamily="34" charset="0"/>
                  </a:rPr>
                  <a:t> è una contrazione con costante </a:t>
                </a:r>
                <a:r>
                  <a:rPr lang="it-IT" sz="1600" dirty="0" err="1">
                    <a:latin typeface="Helvetica" panose="020B0604020202020204" pitchFamily="34" charset="0"/>
                    <a:cs typeface="Helvetica" panose="020B0604020202020204" pitchFamily="34" charset="0"/>
                  </a:rPr>
                  <a:t>contrattiva</a:t>
                </a:r>
                <a:r>
                  <a:rPr lang="it-IT" sz="1600" dirty="0">
                    <a:latin typeface="Helvetica" panose="020B0604020202020204" pitchFamily="34" charset="0"/>
                    <a:cs typeface="Helvetica" panose="020B0604020202020204" pitchFamily="34" charset="0"/>
                  </a:rPr>
                  <a:t> indipendente da </a:t>
                </a:r>
                <a:r>
                  <a:rPr lang="it-IT" sz="1600" i="1" dirty="0">
                    <a:latin typeface="Helvetica" panose="020B0604020202020204" pitchFamily="34" charset="0"/>
                    <a:cs typeface="Helvetica" panose="020B0604020202020204" pitchFamily="34" charset="0"/>
                  </a:rPr>
                  <a:t>k</a:t>
                </a:r>
                <a:r>
                  <a:rPr lang="it-IT" sz="1600" dirty="0">
                    <a:latin typeface="Helvetica" panose="020B0604020202020204" pitchFamily="34" charset="0"/>
                    <a:cs typeface="Helvetica" panose="020B0604020202020204" pitchFamily="34" charset="0"/>
                  </a:rPr>
                  <a:t>;</a:t>
                </a:r>
              </a:p>
            </p:txBody>
          </p:sp>
        </mc:Choice>
        <mc:Fallback xmlns="">
          <p:sp>
            <p:nvSpPr>
              <p:cNvPr id="5" name="CasellaDiTesto 4">
                <a:extLst>
                  <a:ext uri="{FF2B5EF4-FFF2-40B4-BE49-F238E27FC236}">
                    <a16:creationId xmlns:a16="http://schemas.microsoft.com/office/drawing/2014/main" id="{354E5394-D58D-4C0B-B160-1E16FBA7D230}"/>
                  </a:ext>
                </a:extLst>
              </p:cNvPr>
              <p:cNvSpPr txBox="1">
                <a:spLocks noRot="1" noChangeAspect="1" noMove="1" noResize="1" noEditPoints="1" noAdjustHandles="1" noChangeArrowheads="1" noChangeShapeType="1" noTextEdit="1"/>
              </p:cNvSpPr>
              <p:nvPr/>
            </p:nvSpPr>
            <p:spPr>
              <a:xfrm>
                <a:off x="1013533" y="1429305"/>
                <a:ext cx="10164933" cy="584775"/>
              </a:xfrm>
              <a:prstGeom prst="rect">
                <a:avLst/>
              </a:prstGeom>
              <a:blipFill>
                <a:blip r:embed="rId3"/>
                <a:stretch>
                  <a:fillRect l="-240" t="-3125" r="-300"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B38B34A-5324-4949-AA81-89F0FC31AA02}"/>
                  </a:ext>
                </a:extLst>
              </p:cNvPr>
              <p:cNvSpPr txBox="1"/>
              <p:nvPr/>
            </p:nvSpPr>
            <p:spPr>
              <a:xfrm>
                <a:off x="1013533" y="2165005"/>
                <a:ext cx="10164932" cy="2216954"/>
              </a:xfrm>
              <a:prstGeom prst="rect">
                <a:avLst/>
              </a:prstGeom>
              <a:noFill/>
            </p:spPr>
            <p:txBody>
              <a:bodyPr wrap="square" rtlCol="0">
                <a:spAutoFit/>
              </a:bodyPr>
              <a:lstStyle/>
              <a:p>
                <a:pPr marL="285750" indent="-285750">
                  <a:buFont typeface="Arial" panose="020B0604020202020204" pitchFamily="34" charset="0"/>
                  <a:buChar char="•"/>
                </a:pPr>
                <a:r>
                  <a:rPr lang="it-IT" sz="1600" dirty="0">
                    <a:latin typeface="Helvetica" panose="020B0604020202020204" pitchFamily="34" charset="0"/>
                    <a:cs typeface="Helvetica" panose="020B0604020202020204" pitchFamily="34" charset="0"/>
                  </a:rPr>
                  <a:t>Se l’iterazione di </a:t>
                </a:r>
                <a:r>
                  <a:rPr lang="it-IT" sz="1600" i="1" dirty="0">
                    <a:latin typeface="Helvetica" panose="020B0604020202020204" pitchFamily="34" charset="0"/>
                    <a:cs typeface="Helvetica" panose="020B0604020202020204" pitchFamily="34" charset="0"/>
                  </a:rPr>
                  <a:t>k-esimo</a:t>
                </a:r>
                <a:r>
                  <a:rPr lang="it-IT" sz="1600" dirty="0">
                    <a:latin typeface="Helvetica" panose="020B0604020202020204" pitchFamily="34" charset="0"/>
                    <a:cs typeface="Helvetica" panose="020B0604020202020204" pitchFamily="34" charset="0"/>
                  </a:rPr>
                  <a:t> livello è una contrazione con costante di </a:t>
                </a:r>
                <a:r>
                  <a:rPr lang="it-IT" sz="1600" dirty="0" err="1">
                    <a:latin typeface="Helvetica" panose="020B0604020202020204" pitchFamily="34" charset="0"/>
                    <a:cs typeface="Helvetica" panose="020B0604020202020204" pitchFamily="34" charset="0"/>
                  </a:rPr>
                  <a:t>contrattività</a:t>
                </a:r>
                <a:r>
                  <a:rPr lang="it-IT" sz="1600" dirty="0">
                    <a:latin typeface="Helvetica" panose="020B0604020202020204" pitchFamily="34" charset="0"/>
                    <a:cs typeface="Helvetica" panose="020B0604020202020204" pitchFamily="34" charset="0"/>
                  </a:rPr>
                  <a:t> indipendente da </a:t>
                </a:r>
                <a:r>
                  <a:rPr lang="it-IT" sz="1600" i="1" dirty="0">
                    <a:latin typeface="Helvetica" panose="020B0604020202020204" pitchFamily="34" charset="0"/>
                    <a:cs typeface="Helvetica" panose="020B0604020202020204" pitchFamily="34" charset="0"/>
                  </a:rPr>
                  <a:t>k, </a:t>
                </a:r>
                <a:r>
                  <a:rPr lang="it-IT" sz="1600" dirty="0">
                    <a:latin typeface="Helvetica" panose="020B0604020202020204" pitchFamily="34" charset="0"/>
                    <a:cs typeface="Helvetica" panose="020B0604020202020204" pitchFamily="34" charset="0"/>
                  </a:rPr>
                  <a:t>e se il numero di esecuzioni dell’iterazione di </a:t>
                </a:r>
                <a:r>
                  <a:rPr lang="it-IT" sz="1600" i="1" dirty="0">
                    <a:latin typeface="Helvetica" panose="020B0604020202020204" pitchFamily="34" charset="0"/>
                    <a:cs typeface="Helvetica" panose="020B0604020202020204" pitchFamily="34" charset="0"/>
                  </a:rPr>
                  <a:t>k-esimo</a:t>
                </a:r>
                <a:r>
                  <a:rPr lang="it-IT" sz="1600" dirty="0">
                    <a:latin typeface="Helvetica" panose="020B0604020202020204" pitchFamily="34" charset="0"/>
                    <a:cs typeface="Helvetica" panose="020B0604020202020204" pitchFamily="34" charset="0"/>
                  </a:rPr>
                  <a:t> livello è sufficientemente grande, allora esiste una costante </a:t>
                </a:r>
                <a:r>
                  <a:rPr lang="it-IT" sz="1600" i="1" dirty="0">
                    <a:latin typeface="Helvetica" panose="020B0604020202020204" pitchFamily="34" charset="0"/>
                    <a:cs typeface="Helvetica" panose="020B0604020202020204" pitchFamily="34" charset="0"/>
                  </a:rPr>
                  <a:t>C &gt; 0 </a:t>
                </a:r>
                <a:r>
                  <a:rPr lang="it-IT" sz="1600" dirty="0">
                    <a:latin typeface="Helvetica" panose="020B0604020202020204" pitchFamily="34" charset="0"/>
                    <a:cs typeface="Helvetica" panose="020B0604020202020204" pitchFamily="34" charset="0"/>
                  </a:rPr>
                  <a:t>tale che:</a:t>
                </a:r>
                <a:br>
                  <a:rPr lang="it-IT" sz="1600" dirty="0">
                    <a:latin typeface="Helvetica" panose="020B0604020202020204" pitchFamily="34" charset="0"/>
                    <a:cs typeface="Helvetica" panose="020B0604020202020204" pitchFamily="34" charset="0"/>
                  </a:rPr>
                </a:br>
                <a14:m>
                  <m:oMath xmlns:m="http://schemas.openxmlformats.org/officeDocument/2006/math">
                    <m:d>
                      <m:dPr>
                        <m:begChr m:val="|"/>
                        <m:endChr m:val="|"/>
                        <m:ctrlPr>
                          <a:rPr lang="it-IT" sz="1600" b="0" i="1" smtClean="0">
                            <a:latin typeface="Cambria Math" panose="02040503050406030204" pitchFamily="18" charset="0"/>
                            <a:cs typeface="Helvetica" panose="020B0604020202020204" pitchFamily="34" charset="0"/>
                          </a:rPr>
                        </m:ctrlPr>
                      </m:dPr>
                      <m:e>
                        <m:d>
                          <m:dPr>
                            <m:begChr m:val="|"/>
                            <m:endChr m:val="|"/>
                            <m:ctrlPr>
                              <a:rPr lang="it-IT" sz="1600" b="0" i="1" smtClean="0">
                                <a:latin typeface="Cambria Math" panose="02040503050406030204" pitchFamily="18" charset="0"/>
                                <a:cs typeface="Helvetica" panose="020B0604020202020204" pitchFamily="34" charset="0"/>
                              </a:rPr>
                            </m:ctrlPr>
                          </m:dPr>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𝑢</m:t>
                                </m:r>
                              </m:e>
                              <m:sub>
                                <m:r>
                                  <a:rPr lang="it-IT" sz="1600" b="0" i="1" smtClean="0">
                                    <a:latin typeface="Cambria Math" panose="02040503050406030204" pitchFamily="18" charset="0"/>
                                    <a:cs typeface="Helvetica" panose="020B0604020202020204" pitchFamily="34" charset="0"/>
                                  </a:rPr>
                                  <m:t>𝑘</m:t>
                                </m:r>
                              </m:sub>
                            </m:sSub>
                            <m:r>
                              <a:rPr lang="it-IT" sz="1600" b="0" i="1" smtClean="0">
                                <a:latin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cs typeface="Helvetica" panose="020B0604020202020204" pitchFamily="34" charset="0"/>
                                  </a:rPr>
                                </m:ctrlPr>
                              </m:sSubPr>
                              <m:e>
                                <m:acc>
                                  <m:accPr>
                                    <m:chr m:val="̂"/>
                                    <m:ctrlPr>
                                      <a:rPr lang="it-IT" sz="1600" b="0" i="1" smtClean="0">
                                        <a:latin typeface="Cambria Math" panose="02040503050406030204" pitchFamily="18" charset="0"/>
                                        <a:cs typeface="Helvetica" panose="020B0604020202020204" pitchFamily="34" charset="0"/>
                                      </a:rPr>
                                    </m:ctrlPr>
                                  </m:accPr>
                                  <m:e>
                                    <m:r>
                                      <a:rPr lang="it-IT" sz="1600" b="0" i="1" smtClean="0">
                                        <a:latin typeface="Cambria Math" panose="02040503050406030204" pitchFamily="18" charset="0"/>
                                        <a:cs typeface="Helvetica" panose="020B0604020202020204" pitchFamily="34" charset="0"/>
                                      </a:rPr>
                                      <m:t>𝑢</m:t>
                                    </m:r>
                                  </m:e>
                                </m:acc>
                              </m:e>
                              <m:sub>
                                <m:r>
                                  <a:rPr lang="it-IT" sz="1600" b="0" i="1" smtClean="0">
                                    <a:latin typeface="Cambria Math" panose="02040503050406030204" pitchFamily="18" charset="0"/>
                                    <a:cs typeface="Helvetica" panose="020B0604020202020204" pitchFamily="34" charset="0"/>
                                  </a:rPr>
                                  <m:t>𝑘</m:t>
                                </m:r>
                              </m:sub>
                            </m:sSub>
                          </m:e>
                        </m:d>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m:t>
                            </m:r>
                          </m:e>
                          <m:sub>
                            <m:r>
                              <a:rPr lang="it-IT" sz="1600" b="0" i="1" smtClean="0">
                                <a:latin typeface="Cambria Math" panose="02040503050406030204" pitchFamily="18" charset="0"/>
                                <a:cs typeface="Helvetica" panose="020B0604020202020204" pitchFamily="34" charset="0"/>
                              </a:rPr>
                              <m:t>𝐸</m:t>
                            </m:r>
                          </m:sub>
                        </m:sSub>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𝐶</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b="0"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ea typeface="Cambria Math" panose="02040503050406030204" pitchFamily="18" charset="0"/>
                                <a:cs typeface="Helvetica" panose="020B0604020202020204" pitchFamily="34" charset="0"/>
                              </a:rPr>
                              <m:t>h</m:t>
                            </m:r>
                          </m:e>
                          <m:sub>
                            <m:r>
                              <a:rPr lang="it-IT" sz="1600" b="0" i="1" smtClean="0">
                                <a:latin typeface="Cambria Math" panose="02040503050406030204" pitchFamily="18" charset="0"/>
                                <a:ea typeface="Cambria Math" panose="02040503050406030204" pitchFamily="18" charset="0"/>
                                <a:cs typeface="Helvetica" panose="020B0604020202020204" pitchFamily="34" charset="0"/>
                              </a:rPr>
                              <m:t>𝑘</m:t>
                            </m:r>
                          </m:sub>
                        </m:sSub>
                      </m:e>
                    </m:d>
                    <m:r>
                      <a:rPr lang="it-IT" sz="1600" b="0" i="1" smtClean="0">
                        <a:latin typeface="Cambria Math" panose="02040503050406030204" pitchFamily="18" charset="0"/>
                        <a:ea typeface="Cambria Math" panose="02040503050406030204" pitchFamily="18" charset="0"/>
                        <a:cs typeface="Helvetica" panose="020B0604020202020204" pitchFamily="34" charset="0"/>
                      </a:rPr>
                      <m:t>𝑢</m:t>
                    </m:r>
                    <m:r>
                      <a:rPr lang="it-IT" sz="1600" b="0" i="1" smtClean="0">
                        <a:latin typeface="Cambria Math" panose="02040503050406030204" pitchFamily="18" charset="0"/>
                        <a:ea typeface="Cambria Math" panose="02040503050406030204" pitchFamily="18" charset="0"/>
                        <a:cs typeface="Helvetica" panose="020B0604020202020204" pitchFamily="34" charset="0"/>
                      </a:rPr>
                      <m:t>|</m:t>
                    </m:r>
                  </m:oMath>
                </a14:m>
                <a:br>
                  <a:rPr lang="it-IT" sz="1600" b="0" dirty="0">
                    <a:latin typeface="Helvetica" panose="020B0604020202020204" pitchFamily="34" charset="0"/>
                    <a:ea typeface="Cambria Math" panose="02040503050406030204" pitchFamily="18" charset="0"/>
                    <a:cs typeface="Helvetica" panose="020B0604020202020204" pitchFamily="34" charset="0"/>
                  </a:rPr>
                </a:br>
                <a:br>
                  <a:rPr lang="it-IT" sz="1600" b="0" dirty="0">
                    <a:latin typeface="Helvetica" panose="020B0604020202020204" pitchFamily="34" charset="0"/>
                    <a:ea typeface="Cambria Math" panose="02040503050406030204" pitchFamily="18" charset="0"/>
                    <a:cs typeface="Helvetica" panose="020B0604020202020204" pitchFamily="34" charset="0"/>
                  </a:rPr>
                </a:br>
                <a:r>
                  <a:rPr lang="it-IT" sz="1600" dirty="0">
                    <a:latin typeface="Helvetica" panose="020B0604020202020204" pitchFamily="34" charset="0"/>
                    <a:cs typeface="Helvetica" panose="020B0604020202020204" pitchFamily="34" charset="0"/>
                  </a:rPr>
                  <a:t>dove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𝑢</m:t>
                        </m:r>
                      </m:e>
                      <m:sub>
                        <m:r>
                          <a:rPr lang="it-IT" sz="1600" b="0" i="1" smtClean="0">
                            <a:latin typeface="Cambria Math" panose="02040503050406030204" pitchFamily="18" charset="0"/>
                            <a:cs typeface="Helvetica" panose="020B0604020202020204" pitchFamily="34" charset="0"/>
                          </a:rPr>
                          <m:t>𝑘</m:t>
                        </m:r>
                      </m:sub>
                    </m:sSub>
                  </m:oMath>
                </a14:m>
                <a:r>
                  <a:rPr lang="it-IT" sz="1600" dirty="0">
                    <a:latin typeface="Helvetica" panose="020B0604020202020204" pitchFamily="34" charset="0"/>
                    <a:cs typeface="Helvetica" panose="020B0604020202020204" pitchFamily="34" charset="0"/>
                  </a:rPr>
                  <a:t> è la proiezione della soluzione esatta sui nodi di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𝑇</m:t>
                        </m:r>
                      </m:e>
                      <m:sub>
                        <m:r>
                          <a:rPr lang="it-IT" sz="1600" i="1">
                            <a:latin typeface="Cambria Math" panose="02040503050406030204" pitchFamily="18" charset="0"/>
                            <a:cs typeface="Helvetica" panose="020B0604020202020204" pitchFamily="34" charset="0"/>
                          </a:rPr>
                          <m:t>𝑘</m:t>
                        </m:r>
                      </m:sub>
                    </m:sSub>
                  </m:oMath>
                </a14:m>
                <a:r>
                  <a:rPr lang="it-IT" sz="1600" dirty="0">
                    <a:latin typeface="Helvetica" panose="020B0604020202020204" pitchFamily="34" charset="0"/>
                    <a:cs typeface="Helvetica" panose="020B0604020202020204" pitchFamily="34" charset="0"/>
                  </a:rPr>
                  <a:t> e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acc>
                          <m:accPr>
                            <m:chr m:val="̂"/>
                            <m:ctrlPr>
                              <a:rPr lang="it-IT" sz="1600" i="1" smtClean="0">
                                <a:latin typeface="Cambria Math" panose="02040503050406030204" pitchFamily="18" charset="0"/>
                                <a:cs typeface="Helvetica" panose="020B0604020202020204" pitchFamily="34" charset="0"/>
                              </a:rPr>
                            </m:ctrlPr>
                          </m:accPr>
                          <m:e>
                            <m:r>
                              <a:rPr lang="it-IT" sz="1600" b="0" i="1" smtClean="0">
                                <a:latin typeface="Cambria Math" panose="02040503050406030204" pitchFamily="18" charset="0"/>
                                <a:cs typeface="Helvetica" panose="020B0604020202020204" pitchFamily="34" charset="0"/>
                              </a:rPr>
                              <m:t>𝑢</m:t>
                            </m:r>
                          </m:e>
                        </m:acc>
                      </m:e>
                      <m:sub>
                        <m:r>
                          <a:rPr lang="it-IT" sz="1600" i="1">
                            <a:latin typeface="Cambria Math" panose="02040503050406030204" pitchFamily="18" charset="0"/>
                            <a:cs typeface="Helvetica" panose="020B0604020202020204" pitchFamily="34" charset="0"/>
                          </a:rPr>
                          <m:t>𝑘</m:t>
                        </m:r>
                      </m:sub>
                    </m:sSub>
                  </m:oMath>
                </a14:m>
                <a:r>
                  <a:rPr lang="it-IT" sz="1600" dirty="0">
                    <a:latin typeface="Helvetica" panose="020B0604020202020204" pitchFamily="34" charset="0"/>
                    <a:cs typeface="Helvetica" panose="020B0604020202020204" pitchFamily="34" charset="0"/>
                  </a:rPr>
                  <a:t> è l’approssimazione ottenuta con l’algoritmo </a:t>
                </a:r>
                <a:r>
                  <a:rPr lang="it-IT" sz="1600"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a:t>
                </a:r>
                <a:r>
                  <a:rPr lang="it-IT" sz="1600" i="1" dirty="0">
                    <a:latin typeface="Helvetica" panose="020B0604020202020204" pitchFamily="34" charset="0"/>
                    <a:cs typeface="Helvetica" panose="020B0604020202020204" pitchFamily="34" charset="0"/>
                  </a:rPr>
                  <a:t>MG.</a:t>
                </a:r>
                <a:endParaRPr lang="it-IT" sz="1600" dirty="0">
                  <a:latin typeface="Helvetica" panose="020B0604020202020204" pitchFamily="34" charset="0"/>
                  <a:cs typeface="Helvetica" panose="020B0604020202020204" pitchFamily="34" charset="0"/>
                </a:endParaRPr>
              </a:p>
              <a:p>
                <a:endParaRPr lang="it-IT" sz="800" i="1" dirty="0">
                  <a:latin typeface="Helvetica" panose="020B0604020202020204" pitchFamily="34" charset="0"/>
                  <a:cs typeface="Helvetica" panose="020B0604020202020204" pitchFamily="34" charset="0"/>
                </a:endParaRPr>
              </a:p>
              <a:p>
                <a:r>
                  <a:rPr lang="it-IT" sz="1400" i="1" dirty="0">
                    <a:latin typeface="Helvetica" panose="020B0604020202020204" pitchFamily="34" charset="0"/>
                    <a:cs typeface="Helvetica" panose="020B0604020202020204" pitchFamily="34" charset="0"/>
                  </a:rPr>
                  <a:t>      Nota: la stima dell’errore è in norma dell’energia, e quindi riguarda principalmente le derivate delle funzioni.</a:t>
                </a:r>
                <a:endParaRPr lang="it-IT" sz="1600" dirty="0">
                  <a:latin typeface="Helvetica" panose="020B0604020202020204" pitchFamily="34" charset="0"/>
                  <a:cs typeface="Helvetica" panose="020B0604020202020204" pitchFamily="34" charset="0"/>
                </a:endParaRPr>
              </a:p>
            </p:txBody>
          </p:sp>
        </mc:Choice>
        <mc:Fallback xmlns="">
          <p:sp>
            <p:nvSpPr>
              <p:cNvPr id="7" name="CasellaDiTesto 6">
                <a:extLst>
                  <a:ext uri="{FF2B5EF4-FFF2-40B4-BE49-F238E27FC236}">
                    <a16:creationId xmlns:a16="http://schemas.microsoft.com/office/drawing/2014/main" id="{5B38B34A-5324-4949-AA81-89F0FC31AA02}"/>
                  </a:ext>
                </a:extLst>
              </p:cNvPr>
              <p:cNvSpPr txBox="1">
                <a:spLocks noRot="1" noChangeAspect="1" noMove="1" noResize="1" noEditPoints="1" noAdjustHandles="1" noChangeArrowheads="1" noChangeShapeType="1" noTextEdit="1"/>
              </p:cNvSpPr>
              <p:nvPr/>
            </p:nvSpPr>
            <p:spPr>
              <a:xfrm>
                <a:off x="1013533" y="2165005"/>
                <a:ext cx="10164932" cy="2216954"/>
              </a:xfrm>
              <a:prstGeom prst="rect">
                <a:avLst/>
              </a:prstGeom>
              <a:blipFill>
                <a:blip r:embed="rId4"/>
                <a:stretch>
                  <a:fillRect l="-240" t="-824" b="-82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728D8ADE-713E-470C-9255-AE372A2FF93B}"/>
                  </a:ext>
                </a:extLst>
              </p:cNvPr>
              <p:cNvSpPr txBox="1"/>
              <p:nvPr/>
            </p:nvSpPr>
            <p:spPr>
              <a:xfrm>
                <a:off x="1013533" y="4532884"/>
                <a:ext cx="10164932" cy="589200"/>
              </a:xfrm>
              <a:prstGeom prst="rect">
                <a:avLst/>
              </a:prstGeom>
              <a:noFill/>
            </p:spPr>
            <p:txBody>
              <a:bodyPr wrap="square" rtlCol="0">
                <a:spAutoFit/>
              </a:bodyPr>
              <a:lstStyle/>
              <a:p>
                <a:pPr marL="285750" indent="-285750" algn="just">
                  <a:buFont typeface="Arial" panose="020B0604020202020204" pitchFamily="34" charset="0"/>
                  <a:buChar char="•"/>
                </a:pPr>
                <a:r>
                  <a:rPr lang="it-IT" sz="1600" dirty="0">
                    <a:latin typeface="Helvetica" panose="020B0604020202020204" pitchFamily="34" charset="0"/>
                    <a:cs typeface="Helvetica" panose="020B0604020202020204" pitchFamily="34" charset="0"/>
                  </a:rPr>
                  <a:t>Il costo computazionale dell’algoritmo </a:t>
                </a:r>
                <a:r>
                  <a:rPr lang="it-IT" sz="1600"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a:t>
                </a:r>
                <a:r>
                  <a:rPr lang="it-IT" sz="1600" i="1" dirty="0">
                    <a:latin typeface="Helvetica" panose="020B0604020202020204" pitchFamily="34" charset="0"/>
                    <a:cs typeface="Helvetica" panose="020B0604020202020204" pitchFamily="34" charset="0"/>
                  </a:rPr>
                  <a:t>MG</a:t>
                </a:r>
                <a:r>
                  <a:rPr lang="it-IT" sz="1600" dirty="0">
                    <a:latin typeface="Helvetica" panose="020B0604020202020204" pitchFamily="34" charset="0"/>
                    <a:cs typeface="Helvetica" panose="020B0604020202020204" pitchFamily="34" charset="0"/>
                  </a:rPr>
                  <a:t> a </a:t>
                </a:r>
                <a:r>
                  <a:rPr lang="it-IT" sz="1600" i="1" dirty="0">
                    <a:latin typeface="Helvetica" panose="020B0604020202020204" pitchFamily="34" charset="0"/>
                    <a:cs typeface="Helvetica" panose="020B0604020202020204" pitchFamily="34" charset="0"/>
                  </a:rPr>
                  <a:t>k</a:t>
                </a:r>
                <a:r>
                  <a:rPr lang="it-IT" sz="1600" dirty="0">
                    <a:latin typeface="Helvetica" panose="020B0604020202020204" pitchFamily="34" charset="0"/>
                    <a:cs typeface="Helvetica" panose="020B0604020202020204" pitchFamily="34" charset="0"/>
                  </a:rPr>
                  <a:t> livelli è </a:t>
                </a:r>
                <a14:m>
                  <m:oMath xmlns:m="http://schemas.openxmlformats.org/officeDocument/2006/math">
                    <m:r>
                      <a:rPr lang="it-IT" sz="1600" b="0" i="1" smtClean="0">
                        <a:latin typeface="Cambria Math" panose="02040503050406030204" pitchFamily="18" charset="0"/>
                        <a:cs typeface="Helvetica" panose="020B0604020202020204" pitchFamily="34" charset="0"/>
                      </a:rPr>
                      <m:t>𝑂</m:t>
                    </m:r>
                    <m:d>
                      <m:dPr>
                        <m:ctrlPr>
                          <a:rPr lang="it-IT" sz="1600" b="0" i="1" smtClean="0">
                            <a:latin typeface="Cambria Math" panose="02040503050406030204" pitchFamily="18" charset="0"/>
                            <a:cs typeface="Helvetica" panose="020B0604020202020204" pitchFamily="34" charset="0"/>
                          </a:rPr>
                        </m:ctrlPr>
                      </m:dPr>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𝑛</m:t>
                            </m:r>
                          </m:e>
                          <m:sub>
                            <m:r>
                              <a:rPr lang="it-IT" sz="1600" b="0" i="1" smtClean="0">
                                <a:latin typeface="Cambria Math" panose="02040503050406030204" pitchFamily="18" charset="0"/>
                                <a:cs typeface="Helvetica" panose="020B0604020202020204" pitchFamily="34" charset="0"/>
                              </a:rPr>
                              <m:t>𝑘</m:t>
                            </m:r>
                          </m:sub>
                        </m:sSub>
                      </m:e>
                    </m:d>
                    <m:r>
                      <a:rPr lang="it-IT" sz="1600" b="0" i="1" smtClean="0">
                        <a:latin typeface="Cambria Math" panose="02040503050406030204" pitchFamily="18" charset="0"/>
                        <a:cs typeface="Helvetica" panose="020B0604020202020204" pitchFamily="34" charset="0"/>
                      </a:rPr>
                      <m:t>,</m:t>
                    </m:r>
                  </m:oMath>
                </a14:m>
                <a:r>
                  <a:rPr lang="it-IT" sz="1600" dirty="0">
                    <a:latin typeface="Helvetica" panose="020B0604020202020204" pitchFamily="34" charset="0"/>
                    <a:cs typeface="Helvetica" panose="020B0604020202020204" pitchFamily="34" charset="0"/>
                  </a:rPr>
                  <a:t> dove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𝑛</m:t>
                        </m:r>
                      </m:e>
                      <m:sub>
                        <m:r>
                          <a:rPr lang="it-IT" sz="1600" b="0" i="1" smtClean="0">
                            <a:latin typeface="Cambria Math" panose="02040503050406030204" pitchFamily="18" charset="0"/>
                            <a:cs typeface="Helvetica" panose="020B0604020202020204" pitchFamily="34" charset="0"/>
                          </a:rPr>
                          <m:t>𝑘</m:t>
                        </m:r>
                      </m:sub>
                    </m:sSub>
                    <m:r>
                      <a:rPr lang="it-IT" sz="1600" b="0" i="1" smtClean="0">
                        <a:latin typeface="Cambria Math" panose="02040503050406030204" pitchFamily="18" charset="0"/>
                        <a:cs typeface="Helvetica" panose="020B0604020202020204" pitchFamily="34" charset="0"/>
                      </a:rPr>
                      <m:t>=2</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𝑡</m:t>
                        </m:r>
                      </m:e>
                      <m:sub>
                        <m:r>
                          <a:rPr lang="it-IT" sz="1600" b="0" i="1" smtClean="0">
                            <a:latin typeface="Cambria Math" panose="02040503050406030204" pitchFamily="18" charset="0"/>
                            <a:cs typeface="Helvetica" panose="020B0604020202020204" pitchFamily="34" charset="0"/>
                          </a:rPr>
                          <m:t>1</m:t>
                        </m:r>
                      </m:sub>
                    </m:sSub>
                    <m:sSup>
                      <m:sSupPr>
                        <m:ctrlPr>
                          <a:rPr lang="it-IT" sz="1600" b="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4</m:t>
                        </m:r>
                      </m:e>
                      <m:sup>
                        <m:r>
                          <a:rPr lang="it-IT" sz="1600" b="0" i="1" smtClean="0">
                            <a:latin typeface="Cambria Math" panose="02040503050406030204" pitchFamily="18" charset="0"/>
                            <a:cs typeface="Helvetica" panose="020B0604020202020204" pitchFamily="34" charset="0"/>
                          </a:rPr>
                          <m:t>𝑘</m:t>
                        </m:r>
                      </m:sup>
                    </m:sSup>
                  </m:oMath>
                </a14:m>
                <a:r>
                  <a:rPr lang="it-IT" sz="1600" dirty="0">
                    <a:latin typeface="Helvetica" panose="020B0604020202020204" pitchFamily="34" charset="0"/>
                    <a:cs typeface="Helvetica" panose="020B0604020202020204" pitchFamily="34" charset="0"/>
                  </a:rPr>
                  <a:t>, cioè è una maggiorazione del numero di nodi in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𝑇</m:t>
                        </m:r>
                      </m:e>
                      <m:sub>
                        <m:r>
                          <a:rPr lang="it-IT" sz="1600" b="0" i="1" smtClean="0">
                            <a:latin typeface="Cambria Math" panose="02040503050406030204" pitchFamily="18" charset="0"/>
                            <a:cs typeface="Helvetica" panose="020B0604020202020204" pitchFamily="34" charset="0"/>
                          </a:rPr>
                          <m:t>𝑘</m:t>
                        </m:r>
                      </m:sub>
                    </m:sSub>
                  </m:oMath>
                </a14:m>
                <a:r>
                  <a:rPr lang="it-IT" sz="1600" dirty="0">
                    <a:latin typeface="Helvetica" panose="020B0604020202020204" pitchFamily="34" charset="0"/>
                    <a:cs typeface="Helvetica" panose="020B0604020202020204" pitchFamily="34" charset="0"/>
                  </a:rPr>
                  <a:t>, essendo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𝑡</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il numero di triangoli nella mesh iniziale.</a:t>
                </a:r>
              </a:p>
            </p:txBody>
          </p:sp>
        </mc:Choice>
        <mc:Fallback xmlns="">
          <p:sp>
            <p:nvSpPr>
              <p:cNvPr id="8" name="CasellaDiTesto 7">
                <a:extLst>
                  <a:ext uri="{FF2B5EF4-FFF2-40B4-BE49-F238E27FC236}">
                    <a16:creationId xmlns:a16="http://schemas.microsoft.com/office/drawing/2014/main" id="{728D8ADE-713E-470C-9255-AE372A2FF93B}"/>
                  </a:ext>
                </a:extLst>
              </p:cNvPr>
              <p:cNvSpPr txBox="1">
                <a:spLocks noRot="1" noChangeAspect="1" noMove="1" noResize="1" noEditPoints="1" noAdjustHandles="1" noChangeArrowheads="1" noChangeShapeType="1" noTextEdit="1"/>
              </p:cNvSpPr>
              <p:nvPr/>
            </p:nvSpPr>
            <p:spPr>
              <a:xfrm>
                <a:off x="1013533" y="4532884"/>
                <a:ext cx="10164932" cy="589200"/>
              </a:xfrm>
              <a:prstGeom prst="rect">
                <a:avLst/>
              </a:prstGeom>
              <a:blipFill>
                <a:blip r:embed="rId5"/>
                <a:stretch>
                  <a:fillRect l="-240" t="-2083" r="-300" b="-13542"/>
                </a:stretch>
              </a:blipFill>
            </p:spPr>
            <p:txBody>
              <a:bodyPr/>
              <a:lstStyle/>
              <a:p>
                <a:r>
                  <a:rPr lang="it-IT">
                    <a:noFill/>
                  </a:rPr>
                  <a:t> </a:t>
                </a:r>
              </a:p>
            </p:txBody>
          </p:sp>
        </mc:Fallback>
      </mc:AlternateContent>
    </p:spTree>
    <p:extLst>
      <p:ext uri="{BB962C8B-B14F-4D97-AF65-F5344CB8AC3E}">
        <p14:creationId xmlns:p14="http://schemas.microsoft.com/office/powerpoint/2010/main" val="2475731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43000">
              <a:srgbClr val="AFC3E5"/>
            </a:gs>
            <a:gs pos="37000">
              <a:srgbClr val="BACBE9"/>
            </a:gs>
            <a:gs pos="34000">
              <a:srgbClr val="D3DEF1"/>
            </a:gs>
            <a:gs pos="0">
              <a:schemeClr val="accent1">
                <a:lumMod val="5000"/>
                <a:lumOff val="95000"/>
              </a:schemeClr>
            </a:gs>
            <a:gs pos="74000">
              <a:schemeClr val="accent1">
                <a:lumMod val="45000"/>
                <a:lumOff val="55000"/>
              </a:schemeClr>
            </a:gs>
            <a:gs pos="83000">
              <a:schemeClr val="accent1">
                <a:lumMod val="45000"/>
                <a:lumOff val="55000"/>
              </a:schemeClr>
            </a:gs>
            <a:gs pos="77000">
              <a:srgbClr val="B3C6E7"/>
            </a:gs>
            <a:gs pos="84000">
              <a:srgbClr val="B6C8E8"/>
            </a:gs>
            <a:gs pos="70000">
              <a:srgbClr val="BACBE9"/>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CasellaDiTesto 5">
            <a:extLst>
              <a:ext uri="{FF2B5EF4-FFF2-40B4-BE49-F238E27FC236}">
                <a16:creationId xmlns:a16="http://schemas.microsoft.com/office/drawing/2014/main" id="{B046223C-6BAF-43B7-A2A1-67F2B8179095}"/>
              </a:ext>
            </a:extLst>
          </p:cNvPr>
          <p:cNvSpPr txBox="1"/>
          <p:nvPr/>
        </p:nvSpPr>
        <p:spPr>
          <a:xfrm>
            <a:off x="1527508" y="3394722"/>
            <a:ext cx="9133936" cy="990848"/>
          </a:xfrm>
          <a:prstGeom prst="rect">
            <a:avLst/>
          </a:prstGeom>
        </p:spPr>
        <p:txBody>
          <a:bodyPr vert="horz" lIns="91440" tIns="45720" rIns="91440" bIns="45720" rtlCol="0">
            <a:normAutofit/>
          </a:bodyPr>
          <a:lstStyle/>
          <a:p>
            <a:pPr algn="just">
              <a:lnSpc>
                <a:spcPct val="90000"/>
              </a:lnSpc>
              <a:spcAft>
                <a:spcPts val="600"/>
              </a:spcAft>
            </a:pPr>
            <a:r>
              <a:rPr lang="it-IT" sz="1500" dirty="0">
                <a:latin typeface="Helvetica" panose="020B0604020202020204" pitchFamily="34" charset="0"/>
                <a:cs typeface="Helvetica" panose="020B0604020202020204" pitchFamily="34" charset="0"/>
              </a:rPr>
              <a:t>In particolare, nell’applicazione di tali metodi a </a:t>
            </a:r>
            <a:r>
              <a:rPr lang="it-IT" sz="1500" i="1" dirty="0">
                <a:latin typeface="Helvetica" panose="020B0604020202020204" pitchFamily="34" charset="0"/>
                <a:cs typeface="Helvetica" panose="020B0604020202020204" pitchFamily="34" charset="0"/>
              </a:rPr>
              <a:t>mesh non strutturate</a:t>
            </a:r>
            <a:r>
              <a:rPr lang="it-IT" sz="1500" dirty="0">
                <a:latin typeface="Helvetica" panose="020B0604020202020204" pitchFamily="34" charset="0"/>
                <a:cs typeface="Helvetica" panose="020B0604020202020204" pitchFamily="34" charset="0"/>
              </a:rPr>
              <a:t>, la maggior parte degli algoritmi usano una varietà di tecniche di </a:t>
            </a:r>
            <a:r>
              <a:rPr lang="it-IT" sz="1500" i="1" dirty="0">
                <a:latin typeface="Helvetica" panose="020B0604020202020204" pitchFamily="34" charset="0"/>
                <a:cs typeface="Helvetica" panose="020B0604020202020204" pitchFamily="34" charset="0"/>
              </a:rPr>
              <a:t>agglomerazione</a:t>
            </a:r>
            <a:r>
              <a:rPr lang="it-IT" sz="1500" dirty="0">
                <a:latin typeface="Helvetica" panose="020B0604020202020204" pitchFamily="34" charset="0"/>
                <a:cs typeface="Helvetica" panose="020B0604020202020204" pitchFamily="34" charset="0"/>
              </a:rPr>
              <a:t> per generare una serie di griglie </a:t>
            </a:r>
            <a:r>
              <a:rPr lang="it-IT" sz="1500" dirty="0" err="1">
                <a:latin typeface="Helvetica" panose="020B0604020202020204" pitchFamily="34" charset="0"/>
                <a:cs typeface="Helvetica" panose="020B0604020202020204" pitchFamily="34" charset="0"/>
              </a:rPr>
              <a:t>coarse</a:t>
            </a:r>
            <a:r>
              <a:rPr lang="it-IT" sz="1500" dirty="0">
                <a:latin typeface="Helvetica" panose="020B0604020202020204" pitchFamily="34" charset="0"/>
                <a:cs typeface="Helvetica" panose="020B0604020202020204" pitchFamily="34" charset="0"/>
              </a:rPr>
              <a:t>. </a:t>
            </a:r>
          </a:p>
          <a:p>
            <a:pPr algn="just">
              <a:lnSpc>
                <a:spcPct val="90000"/>
              </a:lnSpc>
              <a:spcAft>
                <a:spcPts val="600"/>
              </a:spcAft>
            </a:pPr>
            <a:r>
              <a:rPr lang="it-IT" sz="1500" dirty="0">
                <a:latin typeface="Helvetica" panose="020B0604020202020204" pitchFamily="34" charset="0"/>
                <a:cs typeface="Helvetica" panose="020B0604020202020204" pitchFamily="34" charset="0"/>
              </a:rPr>
              <a:t>L’idea generale è partire da un generico nodo della griglia (o del grafo) e unire alcuni dei nodi adiacenti ad esso nella griglia più </a:t>
            </a:r>
            <a:r>
              <a:rPr lang="it-IT" sz="1500" dirty="0" err="1">
                <a:latin typeface="Helvetica" panose="020B0604020202020204" pitchFamily="34" charset="0"/>
                <a:cs typeface="Helvetica" panose="020B0604020202020204" pitchFamily="34" charset="0"/>
              </a:rPr>
              <a:t>coarse</a:t>
            </a:r>
            <a:r>
              <a:rPr lang="it-IT" sz="1500" dirty="0">
                <a:latin typeface="Helvetica" panose="020B0604020202020204" pitchFamily="34" charset="0"/>
                <a:cs typeface="Helvetica" panose="020B0604020202020204" pitchFamily="34" charset="0"/>
              </a:rPr>
              <a:t>, così da avere un numero inferiore di nodi.</a:t>
            </a:r>
          </a:p>
        </p:txBody>
      </p:sp>
      <p:sp>
        <p:nvSpPr>
          <p:cNvPr id="27" name="Rettangolo 26">
            <a:extLst>
              <a:ext uri="{FF2B5EF4-FFF2-40B4-BE49-F238E27FC236}">
                <a16:creationId xmlns:a16="http://schemas.microsoft.com/office/drawing/2014/main" id="{1B4534E1-6185-40F2-9438-DAD3AEAEB4A2}"/>
              </a:ext>
            </a:extLst>
          </p:cNvPr>
          <p:cNvSpPr/>
          <p:nvPr/>
        </p:nvSpPr>
        <p:spPr>
          <a:xfrm>
            <a:off x="1529032" y="1221777"/>
            <a:ext cx="5570756" cy="369332"/>
          </a:xfrm>
          <a:prstGeom prst="rect">
            <a:avLst/>
          </a:prstGeom>
        </p:spPr>
        <p:txBody>
          <a:bodyPr wrap="none">
            <a:spAutoFit/>
          </a:bodyPr>
          <a:lstStyle/>
          <a:p>
            <a:pPr>
              <a:spcAft>
                <a:spcPts val="600"/>
              </a:spcAft>
            </a:pPr>
            <a:r>
              <a:rPr lang="it-IT" b="1" i="1" dirty="0">
                <a:latin typeface="Helvetica" panose="020B0604020202020204" pitchFamily="34" charset="0"/>
                <a:cs typeface="Helvetica" panose="020B0604020202020204" pitchFamily="34" charset="0"/>
              </a:rPr>
              <a:t>Algoritmi multi-livello per generare griglie </a:t>
            </a:r>
            <a:r>
              <a:rPr lang="it-IT" b="1" i="1" dirty="0" err="1">
                <a:latin typeface="Helvetica" panose="020B0604020202020204" pitchFamily="34" charset="0"/>
                <a:cs typeface="Helvetica" panose="020B0604020202020204" pitchFamily="34" charset="0"/>
              </a:rPr>
              <a:t>coarse</a:t>
            </a:r>
            <a:endParaRPr lang="it-IT" b="1" i="1" dirty="0">
              <a:latin typeface="Helvetica" panose="020B0604020202020204" pitchFamily="34" charset="0"/>
              <a:cs typeface="Helvetica" panose="020B0604020202020204" pitchFamily="34" charset="0"/>
            </a:endParaRPr>
          </a:p>
        </p:txBody>
      </p:sp>
      <p:sp>
        <p:nvSpPr>
          <p:cNvPr id="2" name="CasellaDiTesto 1">
            <a:extLst>
              <a:ext uri="{FF2B5EF4-FFF2-40B4-BE49-F238E27FC236}">
                <a16:creationId xmlns:a16="http://schemas.microsoft.com/office/drawing/2014/main" id="{8E9D2F3F-0572-44F3-BB8C-F0344EF8FCAA}"/>
              </a:ext>
            </a:extLst>
          </p:cNvPr>
          <p:cNvSpPr txBox="1"/>
          <p:nvPr/>
        </p:nvSpPr>
        <p:spPr>
          <a:xfrm>
            <a:off x="1527508" y="2763234"/>
            <a:ext cx="4260733" cy="341632"/>
          </a:xfrm>
          <a:prstGeom prst="rect">
            <a:avLst/>
          </a:prstGeom>
          <a:noFill/>
        </p:spPr>
        <p:txBody>
          <a:bodyPr wrap="square" rtlCol="0">
            <a:spAutoFit/>
          </a:bodyPr>
          <a:lstStyle/>
          <a:p>
            <a:pPr algn="just">
              <a:lnSpc>
                <a:spcPct val="90000"/>
              </a:lnSpc>
              <a:spcAft>
                <a:spcPts val="600"/>
              </a:spcAft>
            </a:pPr>
            <a:r>
              <a:rPr lang="it-IT" b="1" i="1" dirty="0">
                <a:latin typeface="Helvetica" panose="020B0604020202020204" pitchFamily="34" charset="0"/>
                <a:cs typeface="Helvetica" panose="020B0604020202020204" pitchFamily="34" charset="0"/>
              </a:rPr>
              <a:t>PROBLEMA DEI METODI MULTIGRID</a:t>
            </a:r>
          </a:p>
        </p:txBody>
      </p:sp>
      <p:sp>
        <p:nvSpPr>
          <p:cNvPr id="3" name="Freccia a destra 2">
            <a:extLst>
              <a:ext uri="{FF2B5EF4-FFF2-40B4-BE49-F238E27FC236}">
                <a16:creationId xmlns:a16="http://schemas.microsoft.com/office/drawing/2014/main" id="{CDB2F3F7-1FDF-429C-A6FC-089FEBB47C96}"/>
              </a:ext>
            </a:extLst>
          </p:cNvPr>
          <p:cNvSpPr/>
          <p:nvPr/>
        </p:nvSpPr>
        <p:spPr>
          <a:xfrm>
            <a:off x="5862223" y="2802044"/>
            <a:ext cx="1083076" cy="264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C4A88BCB-C1F2-4BC8-B15A-2B9FE85EFDAF}"/>
              </a:ext>
            </a:extLst>
          </p:cNvPr>
          <p:cNvSpPr txBox="1"/>
          <p:nvPr/>
        </p:nvSpPr>
        <p:spPr>
          <a:xfrm>
            <a:off x="7019281" y="2567599"/>
            <a:ext cx="3642163" cy="738664"/>
          </a:xfrm>
          <a:prstGeom prst="rect">
            <a:avLst/>
          </a:prstGeom>
          <a:noFill/>
        </p:spPr>
        <p:txBody>
          <a:bodyPr wrap="square" rtlCol="0">
            <a:spAutoFit/>
          </a:bodyPr>
          <a:lstStyle/>
          <a:p>
            <a:pPr algn="just"/>
            <a:r>
              <a:rPr lang="it-IT" sz="1400" dirty="0">
                <a:latin typeface="Helvetica" panose="020B0604020202020204" pitchFamily="34" charset="0"/>
                <a:cs typeface="Helvetica" panose="020B0604020202020204" pitchFamily="34" charset="0"/>
              </a:rPr>
              <a:t>Non esiste alcun algoritmo </a:t>
            </a:r>
            <a:r>
              <a:rPr lang="it-IT" sz="1400" i="1" dirty="0">
                <a:latin typeface="Helvetica" panose="020B0604020202020204" pitchFamily="34" charset="0"/>
                <a:cs typeface="Helvetica" panose="020B0604020202020204" pitchFamily="34" charset="0"/>
              </a:rPr>
              <a:t>globalmente accettato</a:t>
            </a:r>
            <a:r>
              <a:rPr lang="it-IT" sz="1400" dirty="0">
                <a:latin typeface="Helvetica" panose="020B0604020202020204" pitchFamily="34" charset="0"/>
                <a:cs typeface="Helvetica" panose="020B0604020202020204" pitchFamily="34" charset="0"/>
              </a:rPr>
              <a:t>, </a:t>
            </a:r>
            <a:r>
              <a:rPr lang="it-IT" sz="1400" b="1" i="1" dirty="0">
                <a:latin typeface="Helvetica" panose="020B0604020202020204" pitchFamily="34" charset="0"/>
                <a:cs typeface="Helvetica" panose="020B0604020202020204" pitchFamily="34" charset="0"/>
              </a:rPr>
              <a:t>standard</a:t>
            </a:r>
            <a:r>
              <a:rPr lang="it-IT" sz="1400" dirty="0">
                <a:latin typeface="Helvetica" panose="020B0604020202020204" pitchFamily="34" charset="0"/>
                <a:cs typeface="Helvetica" panose="020B0604020202020204" pitchFamily="34" charset="0"/>
              </a:rPr>
              <a:t>, per generare griglie corse.</a:t>
            </a:r>
          </a:p>
        </p:txBody>
      </p:sp>
      <p:sp>
        <p:nvSpPr>
          <p:cNvPr id="7" name="CasellaDiTesto 6">
            <a:extLst>
              <a:ext uri="{FF2B5EF4-FFF2-40B4-BE49-F238E27FC236}">
                <a16:creationId xmlns:a16="http://schemas.microsoft.com/office/drawing/2014/main" id="{DB3859F5-2B12-450F-97FF-BDAE5C47AEB8}"/>
              </a:ext>
            </a:extLst>
          </p:cNvPr>
          <p:cNvSpPr txBox="1"/>
          <p:nvPr/>
        </p:nvSpPr>
        <p:spPr>
          <a:xfrm>
            <a:off x="1527507" y="4492101"/>
            <a:ext cx="9133936" cy="338554"/>
          </a:xfrm>
          <a:prstGeom prst="rect">
            <a:avLst/>
          </a:prstGeom>
          <a:noFill/>
        </p:spPr>
        <p:txBody>
          <a:bodyPr wrap="square" rtlCol="0">
            <a:spAutoFit/>
          </a:bodyPr>
          <a:lstStyle/>
          <a:p>
            <a:r>
              <a:rPr lang="it-IT" sz="1600" i="1" dirty="0">
                <a:latin typeface="Helvetica" panose="020B0604020202020204" pitchFamily="34" charset="0"/>
                <a:cs typeface="Helvetica" panose="020B0604020202020204" pitchFamily="34" charset="0"/>
              </a:rPr>
              <a:t>Come scegliere i nodi da unire?</a:t>
            </a:r>
          </a:p>
        </p:txBody>
      </p:sp>
      <p:sp>
        <p:nvSpPr>
          <p:cNvPr id="8" name="CasellaDiTesto 7">
            <a:extLst>
              <a:ext uri="{FF2B5EF4-FFF2-40B4-BE49-F238E27FC236}">
                <a16:creationId xmlns:a16="http://schemas.microsoft.com/office/drawing/2014/main" id="{F887E361-5D50-4C7B-BA9B-F0D3B6F3F23C}"/>
              </a:ext>
            </a:extLst>
          </p:cNvPr>
          <p:cNvSpPr txBox="1"/>
          <p:nvPr/>
        </p:nvSpPr>
        <p:spPr>
          <a:xfrm>
            <a:off x="1527507" y="4986320"/>
            <a:ext cx="9133936" cy="1715854"/>
          </a:xfrm>
          <a:prstGeom prst="rect">
            <a:avLst/>
          </a:prstGeom>
          <a:noFill/>
        </p:spPr>
        <p:txBody>
          <a:bodyPr wrap="square" rtlCol="0">
            <a:spAutoFit/>
          </a:bodyPr>
          <a:lstStyle/>
          <a:p>
            <a:pPr marL="285750" lvl="0" indent="-285750" algn="just">
              <a:lnSpc>
                <a:spcPct val="90000"/>
              </a:lnSpc>
              <a:spcAft>
                <a:spcPts val="600"/>
              </a:spcAft>
              <a:buFont typeface="Arial" panose="020B0604020202020204" pitchFamily="34" charset="0"/>
              <a:buChar char="•"/>
            </a:pPr>
            <a:r>
              <a:rPr lang="it-IT" sz="1500" dirty="0">
                <a:solidFill>
                  <a:prstClr val="black"/>
                </a:solidFill>
                <a:latin typeface="Helvetica" panose="020B0604020202020204" pitchFamily="34" charset="0"/>
                <a:cs typeface="Helvetica" panose="020B0604020202020204" pitchFamily="34" charset="0"/>
              </a:rPr>
              <a:t>In base alla connettività della griglia/grafo; </a:t>
            </a:r>
          </a:p>
          <a:p>
            <a:pPr marL="285750" lvl="0" indent="-285750" algn="just">
              <a:lnSpc>
                <a:spcPct val="90000"/>
              </a:lnSpc>
              <a:spcAft>
                <a:spcPts val="600"/>
              </a:spcAft>
              <a:buFont typeface="Arial" panose="020B0604020202020204" pitchFamily="34" charset="0"/>
              <a:buChar char="•"/>
            </a:pPr>
            <a:r>
              <a:rPr lang="it-IT" sz="1500" dirty="0">
                <a:solidFill>
                  <a:prstClr val="black"/>
                </a:solidFill>
                <a:latin typeface="Helvetica" panose="020B0604020202020204" pitchFamily="34" charset="0"/>
                <a:cs typeface="Helvetica" panose="020B0604020202020204" pitchFamily="34" charset="0"/>
              </a:rPr>
              <a:t>Vengono scelti quei nodi che rendono la griglia più </a:t>
            </a:r>
            <a:r>
              <a:rPr lang="it-IT" sz="1500" dirty="0" err="1">
                <a:solidFill>
                  <a:prstClr val="black"/>
                </a:solidFill>
                <a:latin typeface="Helvetica" panose="020B0604020202020204" pitchFamily="34" charset="0"/>
                <a:cs typeface="Helvetica" panose="020B0604020202020204" pitchFamily="34" charset="0"/>
              </a:rPr>
              <a:t>coarse</a:t>
            </a:r>
            <a:r>
              <a:rPr lang="it-IT" sz="1500" dirty="0">
                <a:solidFill>
                  <a:prstClr val="black"/>
                </a:solidFill>
                <a:latin typeface="Helvetica" panose="020B0604020202020204" pitchFamily="34" charset="0"/>
                <a:cs typeface="Helvetica" panose="020B0604020202020204" pitchFamily="34" charset="0"/>
              </a:rPr>
              <a:t> localmente ottimizzata. </a:t>
            </a:r>
          </a:p>
          <a:p>
            <a:pPr marL="285750" lvl="0" indent="-285750" algn="just">
              <a:lnSpc>
                <a:spcPct val="90000"/>
              </a:lnSpc>
              <a:spcAft>
                <a:spcPts val="600"/>
              </a:spcAft>
              <a:buFont typeface="Arial" panose="020B0604020202020204" pitchFamily="34" charset="0"/>
              <a:buChar char="•"/>
            </a:pPr>
            <a:endParaRPr lang="it-IT" sz="1500" dirty="0">
              <a:solidFill>
                <a:prstClr val="black"/>
              </a:solidFill>
              <a:latin typeface="Helvetica" panose="020B0604020202020204" pitchFamily="34" charset="0"/>
              <a:cs typeface="Helvetica" panose="020B0604020202020204" pitchFamily="34" charset="0"/>
            </a:endParaRPr>
          </a:p>
          <a:p>
            <a:pPr lvl="0" algn="just">
              <a:lnSpc>
                <a:spcPct val="90000"/>
              </a:lnSpc>
              <a:spcAft>
                <a:spcPts val="600"/>
              </a:spcAft>
            </a:pPr>
            <a:r>
              <a:rPr lang="it-IT" sz="1500" dirty="0">
                <a:solidFill>
                  <a:prstClr val="black"/>
                </a:solidFill>
                <a:latin typeface="Helvetica" panose="020B0604020202020204" pitchFamily="34" charset="0"/>
                <a:cs typeface="Helvetica" panose="020B0604020202020204" pitchFamily="34" charset="0"/>
              </a:rPr>
              <a:t>In genere la scelta viene fatta in maniera </a:t>
            </a:r>
            <a:r>
              <a:rPr lang="it-IT" sz="1500" i="1" dirty="0" err="1">
                <a:solidFill>
                  <a:prstClr val="black"/>
                </a:solidFill>
                <a:latin typeface="Helvetica" panose="020B0604020202020204" pitchFamily="34" charset="0"/>
                <a:cs typeface="Helvetica" panose="020B0604020202020204" pitchFamily="34" charset="0"/>
              </a:rPr>
              <a:t>greedy</a:t>
            </a:r>
            <a:r>
              <a:rPr lang="it-IT" sz="1500" dirty="0">
                <a:solidFill>
                  <a:prstClr val="black"/>
                </a:solidFill>
                <a:latin typeface="Helvetica" panose="020B0604020202020204" pitchFamily="34" charset="0"/>
                <a:cs typeface="Helvetica" panose="020B0604020202020204" pitchFamily="34" charset="0"/>
              </a:rPr>
              <a:t>, ovvero si fondono i nodi per i quali la fusione richiede il minimo sforzo possibile, ma ciò genera griglie </a:t>
            </a:r>
            <a:r>
              <a:rPr lang="it-IT" sz="1500" dirty="0" err="1">
                <a:solidFill>
                  <a:prstClr val="black"/>
                </a:solidFill>
                <a:latin typeface="Helvetica" panose="020B0604020202020204" pitchFamily="34" charset="0"/>
                <a:cs typeface="Helvetica" panose="020B0604020202020204" pitchFamily="34" charset="0"/>
              </a:rPr>
              <a:t>coarse</a:t>
            </a:r>
            <a:r>
              <a:rPr lang="it-IT" sz="1500" dirty="0">
                <a:solidFill>
                  <a:prstClr val="black"/>
                </a:solidFill>
                <a:latin typeface="Helvetica" panose="020B0604020202020204" pitchFamily="34" charset="0"/>
                <a:cs typeface="Helvetica" panose="020B0604020202020204" pitchFamily="34" charset="0"/>
              </a:rPr>
              <a:t> di </a:t>
            </a:r>
            <a:r>
              <a:rPr lang="it-IT" sz="1500" i="1" dirty="0">
                <a:solidFill>
                  <a:prstClr val="black"/>
                </a:solidFill>
                <a:latin typeface="Helvetica" panose="020B0604020202020204" pitchFamily="34" charset="0"/>
                <a:cs typeface="Helvetica" panose="020B0604020202020204" pitchFamily="34" charset="0"/>
              </a:rPr>
              <a:t>scarsa qualità</a:t>
            </a:r>
            <a:r>
              <a:rPr lang="it-IT" sz="1500" dirty="0">
                <a:solidFill>
                  <a:prstClr val="black"/>
                </a:solidFill>
                <a:latin typeface="Helvetica" panose="020B0604020202020204" pitchFamily="34" charset="0"/>
                <a:cs typeface="Helvetica" panose="020B0604020202020204" pitchFamily="34" charset="0"/>
              </a:rPr>
              <a:t>.</a:t>
            </a:r>
            <a:endParaRPr lang="en-US" sz="1500" dirty="0">
              <a:solidFill>
                <a:prstClr val="black"/>
              </a:solidFill>
              <a:latin typeface="Helvetica" panose="020B0604020202020204" pitchFamily="34" charset="0"/>
              <a:cs typeface="Helvetica" panose="020B0604020202020204" pitchFamily="34" charset="0"/>
            </a:endParaRPr>
          </a:p>
          <a:p>
            <a:endParaRPr lang="it-IT" dirty="0"/>
          </a:p>
        </p:txBody>
      </p:sp>
    </p:spTree>
    <p:extLst>
      <p:ext uri="{BB962C8B-B14F-4D97-AF65-F5344CB8AC3E}">
        <p14:creationId xmlns:p14="http://schemas.microsoft.com/office/powerpoint/2010/main" val="14679730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60F26AB9-C516-4E5B-88C6-9116AD651B24}"/>
                  </a:ext>
                </a:extLst>
              </p:cNvPr>
              <p:cNvSpPr txBox="1"/>
              <p:nvPr/>
            </p:nvSpPr>
            <p:spPr>
              <a:xfrm>
                <a:off x="1013533" y="159798"/>
                <a:ext cx="10164933" cy="3349250"/>
              </a:xfrm>
              <a:prstGeom prst="rect">
                <a:avLst/>
              </a:prstGeom>
              <a:noFill/>
            </p:spPr>
            <p:txBody>
              <a:bodyPr wrap="square" rtlCol="0">
                <a:spAutoFit/>
              </a:bodyPr>
              <a:lstStyle/>
              <a:p>
                <a:pPr algn="just"/>
                <a:r>
                  <a:rPr lang="it-IT" sz="1700" dirty="0">
                    <a:latin typeface="Helvetica" panose="020B0604020202020204" pitchFamily="34" charset="0"/>
                    <a:cs typeface="Helvetica" panose="020B0604020202020204" pitchFamily="34" charset="0"/>
                  </a:rPr>
                  <a:t>Consideriamo un semplice problema in cui si vogliono distribuire </a:t>
                </a:r>
                <a:r>
                  <a:rPr lang="it-IT" sz="1700" i="1" dirty="0">
                    <a:latin typeface="Helvetica" panose="020B0604020202020204" pitchFamily="34" charset="0"/>
                    <a:cs typeface="Helvetica" panose="020B0604020202020204" pitchFamily="34" charset="0"/>
                  </a:rPr>
                  <a:t>N+1</a:t>
                </a:r>
                <a:r>
                  <a:rPr lang="it-IT" sz="1700" dirty="0">
                    <a:latin typeface="Helvetica" panose="020B0604020202020204" pitchFamily="34" charset="0"/>
                    <a:cs typeface="Helvetica" panose="020B0604020202020204" pitchFamily="34" charset="0"/>
                  </a:rPr>
                  <a:t> campioni lungo una distanza </a:t>
                </a:r>
                <a:r>
                  <a:rPr lang="it-IT" sz="1700" i="1" dirty="0">
                    <a:latin typeface="Helvetica" panose="020B0604020202020204" pitchFamily="34" charset="0"/>
                    <a:cs typeface="Helvetica" panose="020B0604020202020204" pitchFamily="34" charset="0"/>
                  </a:rPr>
                  <a:t>L</a:t>
                </a:r>
                <a:r>
                  <a:rPr lang="it-IT" sz="1700" dirty="0">
                    <a:latin typeface="Helvetica" panose="020B0604020202020204" pitchFamily="34" charset="0"/>
                    <a:cs typeface="Helvetica" panose="020B0604020202020204" pitchFamily="34" charset="0"/>
                  </a:rPr>
                  <a:t> in modo tale che siano tutti equidistanti gli uni dagli altri.</a:t>
                </a:r>
              </a:p>
              <a:p>
                <a:pPr algn="just"/>
                <a:r>
                  <a:rPr lang="it-IT" sz="1700" dirty="0">
                    <a:latin typeface="Helvetica" panose="020B0604020202020204" pitchFamily="34" charset="0"/>
                    <a:cs typeface="Helvetica" panose="020B0604020202020204" pitchFamily="34" charset="0"/>
                  </a:rPr>
                  <a:t>Per prima cosa si possono iniziare a numerare i campioni da 1 a N e si possono posizionare i campioni 1 e N alle estremità di L.</a:t>
                </a:r>
              </a:p>
              <a:p>
                <a:pPr algn="just"/>
                <a:r>
                  <a:rPr lang="it-IT" sz="1700" dirty="0">
                    <a:latin typeface="Helvetica" panose="020B0604020202020204" pitchFamily="34" charset="0"/>
                    <a:cs typeface="Helvetica" panose="020B0604020202020204" pitchFamily="34" charset="0"/>
                  </a:rPr>
                  <a:t>A questo punto si potrebbe pensare di inserire ciascun campione </a:t>
                </a:r>
                <a:r>
                  <a:rPr lang="it-IT" sz="1700" i="1" dirty="0">
                    <a:latin typeface="Helvetica" panose="020B0604020202020204" pitchFamily="34" charset="0"/>
                    <a:cs typeface="Helvetica" panose="020B0604020202020204" pitchFamily="34" charset="0"/>
                  </a:rPr>
                  <a:t>i</a:t>
                </a:r>
                <a:r>
                  <a:rPr lang="it-IT" sz="1700" dirty="0">
                    <a:latin typeface="Helvetica" panose="020B0604020202020204" pitchFamily="34" charset="0"/>
                    <a:cs typeface="Helvetica" panose="020B0604020202020204" pitchFamily="34" charset="0"/>
                  </a:rPr>
                  <a:t>, per </a:t>
                </a:r>
                <a:r>
                  <a:rPr lang="it-IT" sz="1700" i="1" dirty="0">
                    <a:latin typeface="Helvetica" panose="020B0604020202020204" pitchFamily="34" charset="0"/>
                    <a:cs typeface="Helvetica" panose="020B0604020202020204" pitchFamily="34" charset="0"/>
                  </a:rPr>
                  <a:t>i=2,...,N</a:t>
                </a:r>
                <a:r>
                  <a:rPr lang="it-IT" sz="1700" dirty="0">
                    <a:latin typeface="Helvetica" panose="020B0604020202020204" pitchFamily="34" charset="0"/>
                    <a:cs typeface="Helvetica" panose="020B0604020202020204" pitchFamily="34" charset="0"/>
                  </a:rPr>
                  <a:t>, ad una distanza </a:t>
                </a:r>
                <a14:m>
                  <m:oMath xmlns:m="http://schemas.openxmlformats.org/officeDocument/2006/math">
                    <m:f>
                      <m:fPr>
                        <m:ctrlPr>
                          <a:rPr lang="it-IT" sz="1700" i="1" smtClean="0">
                            <a:latin typeface="Cambria Math" panose="02040503050406030204" pitchFamily="18" charset="0"/>
                            <a:cs typeface="Helvetica" panose="020B0604020202020204" pitchFamily="34" charset="0"/>
                          </a:rPr>
                        </m:ctrlPr>
                      </m:fPr>
                      <m:num>
                        <m:r>
                          <a:rPr lang="it-IT" sz="1700" b="0" i="1" smtClean="0">
                            <a:latin typeface="Cambria Math" panose="02040503050406030204" pitchFamily="18" charset="0"/>
                            <a:cs typeface="Helvetica" panose="020B0604020202020204" pitchFamily="34" charset="0"/>
                          </a:rPr>
                          <m:t>𝑖𝐿</m:t>
                        </m:r>
                      </m:num>
                      <m:den>
                        <m:r>
                          <a:rPr lang="it-IT" sz="1700" b="0" i="1" smtClean="0">
                            <a:latin typeface="Cambria Math" panose="02040503050406030204" pitchFamily="18" charset="0"/>
                            <a:cs typeface="Helvetica" panose="020B0604020202020204" pitchFamily="34" charset="0"/>
                          </a:rPr>
                          <m:t>𝑁</m:t>
                        </m:r>
                      </m:den>
                    </m:f>
                  </m:oMath>
                </a14:m>
                <a:r>
                  <a:rPr lang="it-IT" sz="1700" dirty="0">
                    <a:latin typeface="Helvetica" panose="020B0604020202020204" pitchFamily="34" charset="0"/>
                    <a:cs typeface="Helvetica" panose="020B0604020202020204" pitchFamily="34" charset="0"/>
                  </a:rPr>
                  <a:t> dal campione 1.</a:t>
                </a:r>
              </a:p>
              <a:p>
                <a:pPr algn="just"/>
                <a:r>
                  <a:rPr lang="it-IT" sz="1700" dirty="0">
                    <a:latin typeface="Helvetica" panose="020B0604020202020204" pitchFamily="34" charset="0"/>
                    <a:cs typeface="Helvetica" panose="020B0604020202020204" pitchFamily="34" charset="0"/>
                  </a:rPr>
                  <a:t>Questo processo così definito è un </a:t>
                </a:r>
                <a:r>
                  <a:rPr lang="it-IT" sz="1700" b="1" dirty="0">
                    <a:latin typeface="Helvetica" panose="020B0604020202020204" pitchFamily="34" charset="0"/>
                    <a:cs typeface="Helvetica" panose="020B0604020202020204" pitchFamily="34" charset="0"/>
                  </a:rPr>
                  <a:t>processo globale </a:t>
                </a:r>
                <a:r>
                  <a:rPr lang="it-IT" sz="1700" dirty="0">
                    <a:latin typeface="Helvetica" panose="020B0604020202020204" pitchFamily="34" charset="0"/>
                    <a:cs typeface="Helvetica" panose="020B0604020202020204" pitchFamily="34" charset="0"/>
                  </a:rPr>
                  <a:t>di risoluzione del problema, nel senso che risolverebbe direttamente il problema e richiederebbe un alto grado di raffinatezza per l’esecuzione dei calcoli matematici delle distanze.</a:t>
                </a:r>
              </a:p>
              <a:p>
                <a:pPr algn="just"/>
                <a:r>
                  <a:rPr lang="it-IT" sz="1700" dirty="0">
                    <a:latin typeface="Helvetica" panose="020B0604020202020204" pitchFamily="34" charset="0"/>
                    <a:cs typeface="Helvetica" panose="020B0604020202020204" pitchFamily="34" charset="0"/>
                  </a:rPr>
                  <a:t>Una tecnica più efficiente potrebbe essere quella di inserire un terzo campione esattamente a metà della distanza dei primi due e proseguire poi in questo modo distribuendo ogni campione esattamente nel punto centrale tra i suoi due vicini.</a:t>
                </a:r>
              </a:p>
            </p:txBody>
          </p:sp>
        </mc:Choice>
        <mc:Fallback xmlns="">
          <p:sp>
            <p:nvSpPr>
              <p:cNvPr id="5" name="CasellaDiTesto 4">
                <a:extLst>
                  <a:ext uri="{FF2B5EF4-FFF2-40B4-BE49-F238E27FC236}">
                    <a16:creationId xmlns:a16="http://schemas.microsoft.com/office/drawing/2014/main" id="{60F26AB9-C516-4E5B-88C6-9116AD651B24}"/>
                  </a:ext>
                </a:extLst>
              </p:cNvPr>
              <p:cNvSpPr txBox="1">
                <a:spLocks noRot="1" noChangeAspect="1" noMove="1" noResize="1" noEditPoints="1" noAdjustHandles="1" noChangeArrowheads="1" noChangeShapeType="1" noTextEdit="1"/>
              </p:cNvSpPr>
              <p:nvPr/>
            </p:nvSpPr>
            <p:spPr>
              <a:xfrm>
                <a:off x="1013533" y="159798"/>
                <a:ext cx="10164933" cy="3349250"/>
              </a:xfrm>
              <a:prstGeom prst="rect">
                <a:avLst/>
              </a:prstGeom>
              <a:blipFill>
                <a:blip r:embed="rId2"/>
                <a:stretch>
                  <a:fillRect l="-360" t="-545" r="-360" b="-1455"/>
                </a:stretch>
              </a:blipFill>
            </p:spPr>
            <p:txBody>
              <a:bodyPr/>
              <a:lstStyle/>
              <a:p>
                <a:r>
                  <a:rPr lang="it-IT">
                    <a:noFill/>
                  </a:rPr>
                  <a:t> </a:t>
                </a:r>
              </a:p>
            </p:txBody>
          </p:sp>
        </mc:Fallback>
      </mc:AlternateContent>
      <p:pic>
        <p:nvPicPr>
          <p:cNvPr id="7" name="Immagine 6" descr="Immagine che contiene oggetto, orologio, metro&#10;&#10;Descrizione generata automaticamente">
            <a:extLst>
              <a:ext uri="{FF2B5EF4-FFF2-40B4-BE49-F238E27FC236}">
                <a16:creationId xmlns:a16="http://schemas.microsoft.com/office/drawing/2014/main" id="{275F07E6-F7A5-49C8-A7C4-1F47A2D25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101" y="3771528"/>
            <a:ext cx="4216400" cy="990600"/>
          </a:xfrm>
          <a:prstGeom prst="rect">
            <a:avLst/>
          </a:prstGeom>
        </p:spPr>
      </p:pic>
      <p:pic>
        <p:nvPicPr>
          <p:cNvPr id="11" name="Immagine 10" descr="Immagine che contiene oggetto, orologio&#10;&#10;Descrizione generata automaticamente">
            <a:extLst>
              <a:ext uri="{FF2B5EF4-FFF2-40B4-BE49-F238E27FC236}">
                <a16:creationId xmlns:a16="http://schemas.microsoft.com/office/drawing/2014/main" id="{4F8701A4-077C-4311-BBD0-7EE4584D7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430" y="3771528"/>
            <a:ext cx="2160270" cy="990599"/>
          </a:xfrm>
          <a:prstGeom prst="rect">
            <a:avLst/>
          </a:prstGeom>
        </p:spPr>
      </p:pic>
      <p:pic>
        <p:nvPicPr>
          <p:cNvPr id="13" name="Immagine 12" descr="Immagine che contiene disegnando&#10;&#10;Descrizione generata automaticamente">
            <a:extLst>
              <a:ext uri="{FF2B5EF4-FFF2-40B4-BE49-F238E27FC236}">
                <a16:creationId xmlns:a16="http://schemas.microsoft.com/office/drawing/2014/main" id="{59346BA0-FFB8-4AC7-B9FD-C5F03C060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700" y="3771529"/>
            <a:ext cx="1889760" cy="990598"/>
          </a:xfrm>
          <a:prstGeom prst="rect">
            <a:avLst/>
          </a:prstGeom>
        </p:spPr>
      </p:pic>
      <p:sp>
        <p:nvSpPr>
          <p:cNvPr id="16" name="CasellaDiTesto 15">
            <a:extLst>
              <a:ext uri="{FF2B5EF4-FFF2-40B4-BE49-F238E27FC236}">
                <a16:creationId xmlns:a16="http://schemas.microsoft.com/office/drawing/2014/main" id="{21CFF8CB-681E-4339-9FEA-F1794EEA146A}"/>
              </a:ext>
            </a:extLst>
          </p:cNvPr>
          <p:cNvSpPr txBox="1"/>
          <p:nvPr/>
        </p:nvSpPr>
        <p:spPr>
          <a:xfrm>
            <a:off x="1013533" y="5104660"/>
            <a:ext cx="10164933" cy="615553"/>
          </a:xfrm>
          <a:prstGeom prst="rect">
            <a:avLst/>
          </a:prstGeom>
          <a:noFill/>
        </p:spPr>
        <p:txBody>
          <a:bodyPr wrap="square" rtlCol="0">
            <a:spAutoFit/>
          </a:bodyPr>
          <a:lstStyle/>
          <a:p>
            <a:pPr algn="just"/>
            <a:r>
              <a:rPr lang="it-IT" sz="1700" dirty="0">
                <a:latin typeface="Helvetica" panose="020B0604020202020204" pitchFamily="34" charset="0"/>
                <a:cs typeface="Helvetica" panose="020B0604020202020204" pitchFamily="34" charset="0"/>
              </a:rPr>
              <a:t>Questo processo è un processo di </a:t>
            </a:r>
            <a:r>
              <a:rPr lang="it-IT" sz="1700" b="1" dirty="0">
                <a:latin typeface="Helvetica" panose="020B0604020202020204" pitchFamily="34" charset="0"/>
                <a:cs typeface="Helvetica" panose="020B0604020202020204" pitchFamily="34" charset="0"/>
              </a:rPr>
              <a:t>risoluzione locale </a:t>
            </a:r>
            <a:r>
              <a:rPr lang="it-IT" sz="1700" dirty="0">
                <a:latin typeface="Helvetica" panose="020B0604020202020204" pitchFamily="34" charset="0"/>
                <a:cs typeface="Helvetica" panose="020B0604020202020204" pitchFamily="34" charset="0"/>
              </a:rPr>
              <a:t>del problema ed è molto più efficiente rispetto ad un metodo globale perché riesce a risolvere il problema in un numero di passi </a:t>
            </a:r>
            <a:r>
              <a:rPr lang="it-IT" sz="1700" i="1" dirty="0">
                <a:latin typeface="Helvetica" panose="020B0604020202020204" pitchFamily="34" charset="0"/>
                <a:cs typeface="Helvetica" panose="020B0604020202020204" pitchFamily="34" charset="0"/>
              </a:rPr>
              <a:t>O(</a:t>
            </a:r>
            <a:r>
              <a:rPr lang="it-IT" sz="1700" i="1" dirty="0" err="1">
                <a:latin typeface="Helvetica" panose="020B0604020202020204" pitchFamily="34" charset="0"/>
                <a:cs typeface="Helvetica" panose="020B0604020202020204" pitchFamily="34" charset="0"/>
              </a:rPr>
              <a:t>logN</a:t>
            </a:r>
            <a:r>
              <a:rPr lang="it-IT" sz="1700" i="1" dirty="0">
                <a:latin typeface="Helvetica" panose="020B0604020202020204" pitchFamily="34" charset="0"/>
                <a:cs typeface="Helvetica" panose="020B0604020202020204" pitchFamily="34" charset="0"/>
              </a:rPr>
              <a:t>)</a:t>
            </a:r>
            <a:r>
              <a:rPr lang="it-IT" sz="1700" dirty="0">
                <a:latin typeface="Helvetica" panose="020B0604020202020204" pitchFamily="34" charset="0"/>
                <a:cs typeface="Helvetica" panose="020B0604020202020204" pitchFamily="34" charset="0"/>
              </a:rPr>
              <a:t>.</a:t>
            </a:r>
            <a:endParaRPr lang="it-IT" sz="1700" i="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857324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BC76A7E-DB0A-4769-950A-493FC5FB5441}"/>
              </a:ext>
            </a:extLst>
          </p:cNvPr>
          <p:cNvSpPr txBox="1"/>
          <p:nvPr/>
        </p:nvSpPr>
        <p:spPr>
          <a:xfrm>
            <a:off x="1013533" y="201162"/>
            <a:ext cx="10164933" cy="584775"/>
          </a:xfrm>
          <a:prstGeom prst="rect">
            <a:avLst/>
          </a:prstGeom>
          <a:noFill/>
        </p:spPr>
        <p:txBody>
          <a:bodyPr wrap="square" rtlCol="0">
            <a:spAutoFit/>
          </a:bodyPr>
          <a:lstStyle/>
          <a:p>
            <a:pPr algn="just"/>
            <a:r>
              <a:rPr lang="it-IT" sz="1600" i="1" dirty="0">
                <a:latin typeface="Helvetica" panose="020B0604020202020204" pitchFamily="34" charset="0"/>
                <a:cs typeface="Helvetica" panose="020B0604020202020204" pitchFamily="34" charset="0"/>
              </a:rPr>
              <a:t>In questa sezione ci occuperemo quindi di presentare un algoritmo che risolva il problema della generazione delle griglie </a:t>
            </a:r>
            <a:r>
              <a:rPr lang="it-IT" sz="1600" i="1" dirty="0" err="1">
                <a:latin typeface="Helvetica" panose="020B0604020202020204" pitchFamily="34" charset="0"/>
                <a:cs typeface="Helvetica" panose="020B0604020202020204" pitchFamily="34" charset="0"/>
              </a:rPr>
              <a:t>coarse</a:t>
            </a:r>
            <a:r>
              <a:rPr lang="it-IT" sz="1600" i="1" dirty="0">
                <a:latin typeface="Helvetica" panose="020B0604020202020204" pitchFamily="34" charset="0"/>
                <a:cs typeface="Helvetica" panose="020B0604020202020204" pitchFamily="34" charset="0"/>
              </a:rPr>
              <a:t>. </a:t>
            </a:r>
            <a:endParaRPr lang="it-IT" sz="1600" dirty="0">
              <a:latin typeface="Helvetica" panose="020B0604020202020204" pitchFamily="34" charset="0"/>
              <a:cs typeface="Helvetica" panose="020B0604020202020204" pitchFamily="34" charset="0"/>
            </a:endParaRPr>
          </a:p>
        </p:txBody>
      </p:sp>
      <p:sp>
        <p:nvSpPr>
          <p:cNvPr id="5" name="CasellaDiTesto 4">
            <a:extLst>
              <a:ext uri="{FF2B5EF4-FFF2-40B4-BE49-F238E27FC236}">
                <a16:creationId xmlns:a16="http://schemas.microsoft.com/office/drawing/2014/main" id="{43A39F1D-6E53-441A-B38D-84A506BFC84C}"/>
              </a:ext>
            </a:extLst>
          </p:cNvPr>
          <p:cNvSpPr txBox="1"/>
          <p:nvPr/>
        </p:nvSpPr>
        <p:spPr>
          <a:xfrm>
            <a:off x="1013533" y="923841"/>
            <a:ext cx="10164933" cy="830997"/>
          </a:xfrm>
          <a:prstGeom prst="rect">
            <a:avLst/>
          </a:prstGeom>
          <a:noFill/>
        </p:spPr>
        <p:txBody>
          <a:bodyPr wrap="square" rtlCol="0">
            <a:spAutoFit/>
          </a:bodyPr>
          <a:lstStyle/>
          <a:p>
            <a:pPr lvl="0" algn="just"/>
            <a:r>
              <a:rPr lang="it-IT" sz="1600" dirty="0">
                <a:solidFill>
                  <a:prstClr val="black"/>
                </a:solidFill>
                <a:latin typeface="Helvetica" panose="020B0604020202020204" pitchFamily="34" charset="0"/>
                <a:cs typeface="Helvetica" panose="020B0604020202020204" pitchFamily="34" charset="0"/>
              </a:rPr>
              <a:t>In particolare, questo problema viene affrontato come un </a:t>
            </a:r>
            <a:r>
              <a:rPr lang="it-IT" sz="1600" i="1" dirty="0">
                <a:solidFill>
                  <a:prstClr val="black"/>
                </a:solidFill>
                <a:latin typeface="Helvetica" panose="020B0604020202020204" pitchFamily="34" charset="0"/>
                <a:cs typeface="Helvetica" panose="020B0604020202020204" pitchFamily="34" charset="0"/>
              </a:rPr>
              <a:t>problema di ottimizzazione </a:t>
            </a:r>
            <a:r>
              <a:rPr lang="it-IT" sz="1600" dirty="0">
                <a:solidFill>
                  <a:prstClr val="black"/>
                </a:solidFill>
                <a:latin typeface="Helvetica" panose="020B0604020202020204" pitchFamily="34" charset="0"/>
                <a:cs typeface="Helvetica" panose="020B0604020202020204" pitchFamily="34" charset="0"/>
              </a:rPr>
              <a:t>che ha come obiettivo generare una griglia </a:t>
            </a:r>
            <a:r>
              <a:rPr lang="it-IT" sz="1600" dirty="0" err="1">
                <a:solidFill>
                  <a:prstClr val="black"/>
                </a:solidFill>
                <a:latin typeface="Helvetica" panose="020B0604020202020204" pitchFamily="34" charset="0"/>
                <a:cs typeface="Helvetica" panose="020B0604020202020204" pitchFamily="34" charset="0"/>
              </a:rPr>
              <a:t>coarse</a:t>
            </a:r>
            <a:r>
              <a:rPr lang="it-IT" sz="1600" dirty="0">
                <a:solidFill>
                  <a:prstClr val="black"/>
                </a:solidFill>
                <a:latin typeface="Helvetica" panose="020B0604020202020204" pitchFamily="34" charset="0"/>
                <a:cs typeface="Helvetica" panose="020B0604020202020204" pitchFamily="34" charset="0"/>
              </a:rPr>
              <a:t> che ottimizzi una particolare </a:t>
            </a:r>
            <a:r>
              <a:rPr lang="it-IT" sz="1600" i="1" dirty="0">
                <a:solidFill>
                  <a:prstClr val="black"/>
                </a:solidFill>
                <a:latin typeface="Helvetica" panose="020B0604020202020204" pitchFamily="34" charset="0"/>
                <a:cs typeface="Helvetica" panose="020B0604020202020204" pitchFamily="34" charset="0"/>
              </a:rPr>
              <a:t>funzione obiettivo </a:t>
            </a:r>
            <a:r>
              <a:rPr lang="it-IT" sz="1600" dirty="0">
                <a:solidFill>
                  <a:prstClr val="black"/>
                </a:solidFill>
                <a:latin typeface="Helvetica" panose="020B0604020202020204" pitchFamily="34" charset="0"/>
                <a:cs typeface="Helvetica" panose="020B0604020202020204" pitchFamily="34" charset="0"/>
              </a:rPr>
              <a:t>che colga la qualità complessiva di una griglia soggetta a vincoli di </a:t>
            </a:r>
            <a:r>
              <a:rPr lang="it-IT" sz="1600" i="1" dirty="0" err="1">
                <a:solidFill>
                  <a:prstClr val="black"/>
                </a:solidFill>
                <a:latin typeface="Helvetica" panose="020B0604020202020204" pitchFamily="34" charset="0"/>
                <a:cs typeface="Helvetica" panose="020B0604020202020204" pitchFamily="34" charset="0"/>
              </a:rPr>
              <a:t>upper</a:t>
            </a:r>
            <a:r>
              <a:rPr lang="it-IT" sz="1600" i="1" dirty="0">
                <a:solidFill>
                  <a:prstClr val="black"/>
                </a:solidFill>
                <a:latin typeface="Helvetica" panose="020B0604020202020204" pitchFamily="34" charset="0"/>
                <a:cs typeface="Helvetica" panose="020B0604020202020204" pitchFamily="34" charset="0"/>
              </a:rPr>
              <a:t> </a:t>
            </a:r>
            <a:r>
              <a:rPr lang="it-IT" sz="1600" i="1" dirty="0" err="1">
                <a:solidFill>
                  <a:prstClr val="black"/>
                </a:solidFill>
                <a:latin typeface="Helvetica" panose="020B0604020202020204" pitchFamily="34" charset="0"/>
                <a:cs typeface="Helvetica" panose="020B0604020202020204" pitchFamily="34" charset="0"/>
              </a:rPr>
              <a:t>bound</a:t>
            </a:r>
            <a:r>
              <a:rPr lang="it-IT" sz="1600" i="1" dirty="0">
                <a:solidFill>
                  <a:prstClr val="black"/>
                </a:solidFill>
                <a:latin typeface="Helvetica" panose="020B0604020202020204" pitchFamily="34" charset="0"/>
                <a:cs typeface="Helvetica" panose="020B0604020202020204" pitchFamily="34" charset="0"/>
              </a:rPr>
              <a:t> </a:t>
            </a:r>
            <a:r>
              <a:rPr lang="it-IT" sz="1600" dirty="0">
                <a:solidFill>
                  <a:prstClr val="black"/>
                </a:solidFill>
                <a:latin typeface="Helvetica" panose="020B0604020202020204" pitchFamily="34" charset="0"/>
                <a:cs typeface="Helvetica" panose="020B0604020202020204" pitchFamily="34" charset="0"/>
              </a:rPr>
              <a:t>e </a:t>
            </a:r>
            <a:r>
              <a:rPr lang="it-IT" sz="1600" i="1" dirty="0" err="1">
                <a:solidFill>
                  <a:prstClr val="black"/>
                </a:solidFill>
                <a:latin typeface="Helvetica" panose="020B0604020202020204" pitchFamily="34" charset="0"/>
                <a:cs typeface="Helvetica" panose="020B0604020202020204" pitchFamily="34" charset="0"/>
              </a:rPr>
              <a:t>lower</a:t>
            </a:r>
            <a:r>
              <a:rPr lang="it-IT" sz="1600" i="1" dirty="0">
                <a:solidFill>
                  <a:prstClr val="black"/>
                </a:solidFill>
                <a:latin typeface="Helvetica" panose="020B0604020202020204" pitchFamily="34" charset="0"/>
                <a:cs typeface="Helvetica" panose="020B0604020202020204" pitchFamily="34" charset="0"/>
              </a:rPr>
              <a:t> </a:t>
            </a:r>
            <a:r>
              <a:rPr lang="it-IT" sz="1600" i="1" dirty="0" err="1">
                <a:solidFill>
                  <a:prstClr val="black"/>
                </a:solidFill>
                <a:latin typeface="Helvetica" panose="020B0604020202020204" pitchFamily="34" charset="0"/>
                <a:cs typeface="Helvetica" panose="020B0604020202020204" pitchFamily="34" charset="0"/>
              </a:rPr>
              <a:t>bound</a:t>
            </a:r>
            <a:r>
              <a:rPr lang="it-IT" sz="1600" i="1" dirty="0">
                <a:solidFill>
                  <a:prstClr val="black"/>
                </a:solidFill>
                <a:latin typeface="Helvetica" panose="020B0604020202020204" pitchFamily="34" charset="0"/>
                <a:cs typeface="Helvetica" panose="020B0604020202020204" pitchFamily="34" charset="0"/>
              </a:rPr>
              <a:t> </a:t>
            </a:r>
            <a:r>
              <a:rPr lang="it-IT" sz="1600" dirty="0">
                <a:solidFill>
                  <a:prstClr val="black"/>
                </a:solidFill>
                <a:latin typeface="Helvetica" panose="020B0604020202020204" pitchFamily="34" charset="0"/>
                <a:cs typeface="Helvetica" panose="020B0604020202020204" pitchFamily="34" charset="0"/>
              </a:rPr>
              <a:t>riguardanti la dimensione della griglia stessa.</a:t>
            </a:r>
          </a:p>
        </p:txBody>
      </p:sp>
      <p:sp>
        <p:nvSpPr>
          <p:cNvPr id="6" name="CasellaDiTesto 5">
            <a:extLst>
              <a:ext uri="{FF2B5EF4-FFF2-40B4-BE49-F238E27FC236}">
                <a16:creationId xmlns:a16="http://schemas.microsoft.com/office/drawing/2014/main" id="{63D94FCC-DF0D-4795-B106-7E4D6C7D3A04}"/>
              </a:ext>
            </a:extLst>
          </p:cNvPr>
          <p:cNvSpPr txBox="1"/>
          <p:nvPr/>
        </p:nvSpPr>
        <p:spPr>
          <a:xfrm>
            <a:off x="1013534" y="1892742"/>
            <a:ext cx="10164932" cy="338554"/>
          </a:xfrm>
          <a:prstGeom prst="rect">
            <a:avLst/>
          </a:prstGeom>
          <a:noFill/>
        </p:spPr>
        <p:txBody>
          <a:bodyPr wrap="square" rtlCol="0">
            <a:spAutoFit/>
          </a:bodyPr>
          <a:lstStyle/>
          <a:p>
            <a:pPr lvl="0" algn="just"/>
            <a:r>
              <a:rPr lang="it-IT" sz="1600" b="1" i="1" dirty="0">
                <a:solidFill>
                  <a:prstClr val="black"/>
                </a:solidFill>
                <a:latin typeface="Helvetica" panose="020B0604020202020204" pitchFamily="34" charset="0"/>
                <a:cs typeface="Helvetica" panose="020B0604020202020204" pitchFamily="34" charset="0"/>
              </a:rPr>
              <a:t>DUE CONCETTI FONDAMENTALI:</a:t>
            </a:r>
            <a:endParaRPr lang="it-IT" dirty="0"/>
          </a:p>
        </p:txBody>
      </p:sp>
      <p:sp>
        <p:nvSpPr>
          <p:cNvPr id="7" name="CasellaDiTesto 6">
            <a:extLst>
              <a:ext uri="{FF2B5EF4-FFF2-40B4-BE49-F238E27FC236}">
                <a16:creationId xmlns:a16="http://schemas.microsoft.com/office/drawing/2014/main" id="{A7A93785-019B-4931-B493-64EAB5F558DB}"/>
              </a:ext>
            </a:extLst>
          </p:cNvPr>
          <p:cNvSpPr txBox="1"/>
          <p:nvPr/>
        </p:nvSpPr>
        <p:spPr>
          <a:xfrm>
            <a:off x="1013533" y="2369200"/>
            <a:ext cx="10164932" cy="584775"/>
          </a:xfrm>
          <a:prstGeom prst="rect">
            <a:avLst/>
          </a:prstGeom>
          <a:noFill/>
        </p:spPr>
        <p:txBody>
          <a:bodyPr wrap="square" rtlCol="0">
            <a:spAutoFit/>
          </a:bodyPr>
          <a:lstStyle/>
          <a:p>
            <a:pPr marL="342900" lvl="0" indent="-342900" algn="just">
              <a:buFont typeface="+mj-lt"/>
              <a:buAutoNum type="arabicPeriod"/>
            </a:pPr>
            <a:r>
              <a:rPr lang="it-IT" sz="1600" b="1" i="1" dirty="0">
                <a:solidFill>
                  <a:prstClr val="black"/>
                </a:solidFill>
                <a:latin typeface="Helvetica" panose="020B0604020202020204" pitchFamily="34" charset="0"/>
                <a:cs typeface="Helvetica" panose="020B0604020202020204" pitchFamily="34" charset="0"/>
              </a:rPr>
              <a:t>volume di controllo</a:t>
            </a:r>
            <a:r>
              <a:rPr lang="it-IT" sz="1600" dirty="0">
                <a:solidFill>
                  <a:prstClr val="black"/>
                </a:solidFill>
                <a:latin typeface="Helvetica" panose="020B0604020202020204" pitchFamily="34" charset="0"/>
                <a:cs typeface="Helvetica" panose="020B0604020202020204" pitchFamily="34" charset="0"/>
              </a:rPr>
              <a:t>, definito come una regione arbitraria delimitata da una superficie chiusa e fissa nello spazio, che può contenere quindi un fluido, ed è contenuto in una griglia; </a:t>
            </a:r>
            <a:endParaRPr lang="it-IT" dirty="0"/>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23C8F553-7681-4E88-995D-04DE7A1957A4}"/>
                  </a:ext>
                </a:extLst>
              </p:cNvPr>
              <p:cNvSpPr txBox="1"/>
              <p:nvPr/>
            </p:nvSpPr>
            <p:spPr>
              <a:xfrm>
                <a:off x="1013533" y="3091879"/>
                <a:ext cx="10164932" cy="1106778"/>
              </a:xfrm>
              <a:prstGeom prst="rect">
                <a:avLst/>
              </a:prstGeom>
              <a:noFill/>
            </p:spPr>
            <p:txBody>
              <a:bodyPr wrap="square" rtlCol="0">
                <a:spAutoFit/>
              </a:bodyPr>
              <a:lstStyle/>
              <a:p>
                <a:pPr marL="342900" lvl="0" indent="-342900">
                  <a:buFont typeface="+mj-lt"/>
                  <a:buAutoNum type="arabicPeriod" startAt="2"/>
                </a:pPr>
                <a:r>
                  <a:rPr lang="it-IT" sz="1600" b="1" i="1" dirty="0">
                    <a:solidFill>
                      <a:prstClr val="black"/>
                    </a:solidFill>
                    <a:latin typeface="Helvetica" panose="020B0604020202020204" pitchFamily="34" charset="0"/>
                    <a:cs typeface="Helvetica" panose="020B0604020202020204" pitchFamily="34" charset="0"/>
                  </a:rPr>
                  <a:t>un parametro A</a:t>
                </a:r>
                <a:r>
                  <a:rPr lang="it-IT" sz="1600" i="1" dirty="0">
                    <a:solidFill>
                      <a:prstClr val="black"/>
                    </a:solidFill>
                    <a:latin typeface="Helvetica" panose="020B0604020202020204" pitchFamily="34" charset="0"/>
                    <a:cs typeface="Helvetica" panose="020B0604020202020204" pitchFamily="34" charset="0"/>
                  </a:rPr>
                  <a:t>,</a:t>
                </a:r>
                <a:r>
                  <a:rPr lang="it-IT" sz="1600" b="1" i="1" dirty="0">
                    <a:solidFill>
                      <a:prstClr val="black"/>
                    </a:solidFill>
                    <a:latin typeface="Helvetica" panose="020B0604020202020204" pitchFamily="34" charset="0"/>
                    <a:cs typeface="Helvetica" panose="020B0604020202020204" pitchFamily="34" charset="0"/>
                  </a:rPr>
                  <a:t> </a:t>
                </a:r>
                <a:r>
                  <a:rPr lang="it-IT" sz="1600" dirty="0">
                    <a:solidFill>
                      <a:prstClr val="black"/>
                    </a:solidFill>
                    <a:latin typeface="Helvetica" panose="020B0604020202020204" pitchFamily="34" charset="0"/>
                    <a:cs typeface="Helvetica" panose="020B0604020202020204" pitchFamily="34" charset="0"/>
                  </a:rPr>
                  <a:t>che misura la qualità generale di un volume di controllo:</a:t>
                </a:r>
                <a:br>
                  <a:rPr lang="it-IT" sz="1600" dirty="0">
                    <a:solidFill>
                      <a:prstClr val="black"/>
                    </a:solidFill>
                    <a:latin typeface="Helvetica" panose="020B0604020202020204" pitchFamily="34" charset="0"/>
                    <a:cs typeface="Helvetica" panose="020B0604020202020204" pitchFamily="34" charset="0"/>
                  </a:rPr>
                </a:br>
                <a:r>
                  <a:rPr lang="it-IT" sz="1600" i="1" dirty="0">
                    <a:solidFill>
                      <a:prstClr val="black"/>
                    </a:solidFill>
                    <a:latin typeface="Helvetica" panose="020B0604020202020204" pitchFamily="34" charset="0"/>
                    <a:cs typeface="Helvetica" panose="020B0604020202020204" pitchFamily="34" charset="0"/>
                  </a:rPr>
                  <a:t>caso bidimensionale </a:t>
                </a:r>
                <a:r>
                  <a:rPr lang="it-IT" sz="1600" i="1" dirty="0">
                    <a:solidFill>
                      <a:prstClr val="black"/>
                    </a:solidFill>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600" b="0" i="1" smtClean="0">
                        <a:solidFill>
                          <a:prstClr val="black"/>
                        </a:solidFill>
                        <a:latin typeface="Cambria Math" panose="02040503050406030204" pitchFamily="18" charset="0"/>
                        <a:cs typeface="Helvetica" panose="020B0604020202020204" pitchFamily="34" charset="0"/>
                      </a:rPr>
                      <m:t>𝐴</m:t>
                    </m:r>
                    <m:r>
                      <a:rPr lang="it-IT" sz="1600" b="0" i="1" smtClean="0">
                        <a:solidFill>
                          <a:prstClr val="black"/>
                        </a:solidFill>
                        <a:latin typeface="Cambria Math" panose="02040503050406030204" pitchFamily="18" charset="0"/>
                        <a:cs typeface="Helvetica" panose="020B0604020202020204" pitchFamily="34" charset="0"/>
                      </a:rPr>
                      <m:t>=</m:t>
                    </m:r>
                    <m:f>
                      <m:fPr>
                        <m:ctrlPr>
                          <a:rPr lang="it-IT" sz="1600" b="0" i="1" smtClean="0">
                            <a:solidFill>
                              <a:prstClr val="black"/>
                            </a:solidFill>
                            <a:latin typeface="Cambria Math" panose="02040503050406030204" pitchFamily="18" charset="0"/>
                            <a:cs typeface="Helvetica" panose="020B0604020202020204" pitchFamily="34" charset="0"/>
                          </a:rPr>
                        </m:ctrlPr>
                      </m:fPr>
                      <m:num>
                        <m:sSup>
                          <m:sSupPr>
                            <m:ctrlPr>
                              <a:rPr lang="it-IT" sz="1600" b="0" i="1" smtClean="0">
                                <a:solidFill>
                                  <a:prstClr val="black"/>
                                </a:solidFill>
                                <a:latin typeface="Cambria Math" panose="02040503050406030204" pitchFamily="18" charset="0"/>
                                <a:cs typeface="Helvetica" panose="020B0604020202020204" pitchFamily="34" charset="0"/>
                              </a:rPr>
                            </m:ctrlPr>
                          </m:sSupPr>
                          <m:e>
                            <m:r>
                              <a:rPr lang="it-IT" sz="1600" b="0" i="1" smtClean="0">
                                <a:solidFill>
                                  <a:prstClr val="black"/>
                                </a:solidFill>
                                <a:latin typeface="Cambria Math" panose="02040503050406030204" pitchFamily="18" charset="0"/>
                                <a:cs typeface="Helvetica" panose="020B0604020202020204" pitchFamily="34" charset="0"/>
                              </a:rPr>
                              <m:t>𝑙</m:t>
                            </m:r>
                          </m:e>
                          <m:sup>
                            <m:r>
                              <a:rPr lang="it-IT" sz="1600" b="0" i="1" smtClean="0">
                                <a:solidFill>
                                  <a:prstClr val="black"/>
                                </a:solidFill>
                                <a:latin typeface="Cambria Math" panose="02040503050406030204" pitchFamily="18" charset="0"/>
                                <a:cs typeface="Helvetica" panose="020B0604020202020204" pitchFamily="34" charset="0"/>
                              </a:rPr>
                              <m:t>2</m:t>
                            </m:r>
                          </m:sup>
                        </m:sSup>
                      </m:num>
                      <m:den>
                        <m:r>
                          <a:rPr lang="it-IT" sz="1600" b="0" i="1" smtClean="0">
                            <a:solidFill>
                              <a:prstClr val="black"/>
                            </a:solidFill>
                            <a:latin typeface="Cambria Math" panose="02040503050406030204" pitchFamily="18" charset="0"/>
                            <a:cs typeface="Helvetica" panose="020B0604020202020204" pitchFamily="34" charset="0"/>
                          </a:rPr>
                          <m:t>𝑆</m:t>
                        </m:r>
                      </m:den>
                    </m:f>
                    <m:r>
                      <a:rPr lang="it-IT" sz="1600" b="0" i="1" smtClean="0">
                        <a:solidFill>
                          <a:prstClr val="black"/>
                        </a:solidFill>
                        <a:latin typeface="Cambria Math" panose="02040503050406030204" pitchFamily="18" charset="0"/>
                        <a:cs typeface="Helvetica" panose="020B0604020202020204" pitchFamily="34" charset="0"/>
                      </a:rPr>
                      <m:t>             </m:t>
                    </m:r>
                    <m:r>
                      <a:rPr lang="it-IT" sz="1600" b="0" i="1" smtClean="0">
                        <a:solidFill>
                          <a:prstClr val="black"/>
                        </a:solidFill>
                        <a:latin typeface="Cambria Math" panose="02040503050406030204" pitchFamily="18" charset="0"/>
                        <a:cs typeface="Helvetica" panose="020B0604020202020204" pitchFamily="34" charset="0"/>
                      </a:rPr>
                      <m:t>𝑙</m:t>
                    </m:r>
                    <m:r>
                      <a:rPr lang="it-IT" sz="1600" b="0" i="1" smtClean="0">
                        <a:solidFill>
                          <a:prstClr val="black"/>
                        </a:solidFill>
                        <a:latin typeface="Cambria Math" panose="02040503050406030204" pitchFamily="18" charset="0"/>
                        <a:cs typeface="Helvetica" panose="020B0604020202020204" pitchFamily="34" charset="0"/>
                      </a:rPr>
                      <m:t> </m:t>
                    </m:r>
                    <m:r>
                      <a:rPr lang="it-IT" sz="1600" b="0" i="1" smtClean="0">
                        <a:solidFill>
                          <a:prstClr val="black"/>
                        </a:solidFill>
                        <a:latin typeface="Cambria Math" panose="02040503050406030204" pitchFamily="18" charset="0"/>
                        <a:cs typeface="Helvetica" panose="020B0604020202020204" pitchFamily="34" charset="0"/>
                      </a:rPr>
                      <m:t>𝑙𝑢𝑛𝑔h𝑒𝑧𝑧𝑎</m:t>
                    </m:r>
                    <m:r>
                      <a:rPr lang="it-IT" sz="1600" b="0" i="1" smtClean="0">
                        <a:solidFill>
                          <a:prstClr val="black"/>
                        </a:solidFill>
                        <a:latin typeface="Cambria Math" panose="02040503050406030204" pitchFamily="18" charset="0"/>
                        <a:cs typeface="Helvetica" panose="020B0604020202020204" pitchFamily="34" charset="0"/>
                      </a:rPr>
                      <m:t>, </m:t>
                    </m:r>
                    <m:r>
                      <a:rPr lang="it-IT" sz="1600" b="0" i="1" smtClean="0">
                        <a:solidFill>
                          <a:prstClr val="black"/>
                        </a:solidFill>
                        <a:latin typeface="Cambria Math" panose="02040503050406030204" pitchFamily="18" charset="0"/>
                        <a:cs typeface="Helvetica" panose="020B0604020202020204" pitchFamily="34" charset="0"/>
                      </a:rPr>
                      <m:t>𝑆</m:t>
                    </m:r>
                    <m:r>
                      <a:rPr lang="it-IT" sz="1600" b="0" i="1" smtClean="0">
                        <a:solidFill>
                          <a:prstClr val="black"/>
                        </a:solidFill>
                        <a:latin typeface="Cambria Math" panose="02040503050406030204" pitchFamily="18" charset="0"/>
                        <a:cs typeface="Helvetica" panose="020B0604020202020204" pitchFamily="34" charset="0"/>
                      </a:rPr>
                      <m:t> </m:t>
                    </m:r>
                    <m:r>
                      <a:rPr lang="it-IT" sz="1600" b="0" i="1" smtClean="0">
                        <a:solidFill>
                          <a:prstClr val="black"/>
                        </a:solidFill>
                        <a:latin typeface="Cambria Math" panose="02040503050406030204" pitchFamily="18" charset="0"/>
                        <a:cs typeface="Helvetica" panose="020B0604020202020204" pitchFamily="34" charset="0"/>
                      </a:rPr>
                      <m:t>𝑎𝑟𝑒𝑎</m:t>
                    </m:r>
                    <m:r>
                      <a:rPr lang="it-IT" sz="1600" b="0" i="1" smtClean="0">
                        <a:solidFill>
                          <a:prstClr val="black"/>
                        </a:solidFill>
                        <a:latin typeface="Cambria Math" panose="02040503050406030204" pitchFamily="18" charset="0"/>
                        <a:cs typeface="Helvetica" panose="020B0604020202020204" pitchFamily="34" charset="0"/>
                      </a:rPr>
                      <m:t>; </m:t>
                    </m:r>
                  </m:oMath>
                </a14:m>
                <a:br>
                  <a:rPr lang="it-IT" sz="1600" dirty="0">
                    <a:solidFill>
                      <a:prstClr val="black"/>
                    </a:solidFill>
                    <a:latin typeface="Helvetica" panose="020B0604020202020204" pitchFamily="34" charset="0"/>
                    <a:cs typeface="Helvetica" panose="020B0604020202020204" pitchFamily="34" charset="0"/>
                  </a:rPr>
                </a:br>
                <a:r>
                  <a:rPr lang="it-IT" sz="1600" i="1" dirty="0">
                    <a:solidFill>
                      <a:prstClr val="black"/>
                    </a:solidFill>
                    <a:latin typeface="Helvetica" panose="020B0604020202020204" pitchFamily="34" charset="0"/>
                    <a:cs typeface="Helvetica" panose="020B0604020202020204" pitchFamily="34" charset="0"/>
                  </a:rPr>
                  <a:t>caso tridimensionale </a:t>
                </a:r>
                <a:r>
                  <a:rPr lang="it-IT" sz="1600" i="1" dirty="0">
                    <a:solidFill>
                      <a:prstClr val="black"/>
                    </a:solidFill>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𝐴</m:t>
                    </m:r>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 </m:t>
                    </m:r>
                    <m:f>
                      <m:fPr>
                        <m:ctrlP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ctrlPr>
                      </m:fPr>
                      <m:num>
                        <m:sSup>
                          <m:sSupPr>
                            <m:ctrlP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ctrlPr>
                          </m:sSupPr>
                          <m:e>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𝑆</m:t>
                            </m:r>
                          </m:e>
                          <m:sup>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3</m:t>
                            </m:r>
                          </m:sup>
                        </m:sSup>
                        <m:sSup>
                          <m:sSupPr>
                            <m:ctrlP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ctrlPr>
                          </m:sSupPr>
                          <m:e>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𝑙</m:t>
                            </m:r>
                          </m:e>
                          <m:sup>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2</m:t>
                            </m:r>
                          </m:sup>
                        </m:sSup>
                      </m:num>
                      <m:den>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𝑉</m:t>
                        </m:r>
                      </m:den>
                    </m:f>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       </m:t>
                    </m:r>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𝑉</m:t>
                    </m:r>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 </m:t>
                    </m:r>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𝑣𝑜𝑙𝑢𝑚𝑒</m:t>
                    </m:r>
                    <m:r>
                      <a:rPr lang="it-IT" sz="1600" b="0" i="1" smtClean="0">
                        <a:solidFill>
                          <a:prstClr val="black"/>
                        </a:solidFill>
                        <a:latin typeface="Cambria Math" panose="02040503050406030204" pitchFamily="18" charset="0"/>
                        <a:cs typeface="Helvetica" panose="020B0604020202020204" pitchFamily="34" charset="0"/>
                        <a:sym typeface="Wingdings" panose="05000000000000000000" pitchFamily="2" charset="2"/>
                      </a:rPr>
                      <m:t>.</m:t>
                    </m:r>
                  </m:oMath>
                </a14:m>
                <a:endParaRPr lang="it-IT" sz="1600" dirty="0">
                  <a:solidFill>
                    <a:prstClr val="black"/>
                  </a:solidFill>
                  <a:latin typeface="Helvetica" panose="020B0604020202020204" pitchFamily="34" charset="0"/>
                  <a:cs typeface="Helvetica" panose="020B0604020202020204" pitchFamily="34" charset="0"/>
                </a:endParaRPr>
              </a:p>
            </p:txBody>
          </p:sp>
        </mc:Choice>
        <mc:Fallback xmlns="">
          <p:sp>
            <p:nvSpPr>
              <p:cNvPr id="8" name="CasellaDiTesto 7">
                <a:extLst>
                  <a:ext uri="{FF2B5EF4-FFF2-40B4-BE49-F238E27FC236}">
                    <a16:creationId xmlns:a16="http://schemas.microsoft.com/office/drawing/2014/main" id="{23C8F553-7681-4E88-995D-04DE7A1957A4}"/>
                  </a:ext>
                </a:extLst>
              </p:cNvPr>
              <p:cNvSpPr txBox="1">
                <a:spLocks noRot="1" noChangeAspect="1" noMove="1" noResize="1" noEditPoints="1" noAdjustHandles="1" noChangeArrowheads="1" noChangeShapeType="1" noTextEdit="1"/>
              </p:cNvSpPr>
              <p:nvPr/>
            </p:nvSpPr>
            <p:spPr>
              <a:xfrm>
                <a:off x="1013533" y="3091879"/>
                <a:ext cx="10164932" cy="1106778"/>
              </a:xfrm>
              <a:prstGeom prst="rect">
                <a:avLst/>
              </a:prstGeom>
              <a:blipFill>
                <a:blip r:embed="rId2"/>
                <a:stretch>
                  <a:fillRect l="-240" t="-1648" b="-1099"/>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074046D9-3921-4625-B024-6BA2B34D049B}"/>
              </a:ext>
            </a:extLst>
          </p:cNvPr>
          <p:cNvSpPr txBox="1"/>
          <p:nvPr/>
        </p:nvSpPr>
        <p:spPr>
          <a:xfrm>
            <a:off x="1013535" y="4606326"/>
            <a:ext cx="5333999"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Un volume è </a:t>
            </a:r>
            <a:r>
              <a:rPr lang="it-IT" sz="1600" i="1" dirty="0">
                <a:latin typeface="Helvetica" panose="020B0604020202020204" pitchFamily="34" charset="0"/>
                <a:cs typeface="Helvetica" panose="020B0604020202020204" pitchFamily="34" charset="0"/>
              </a:rPr>
              <a:t>ben modellato </a:t>
            </a:r>
            <a:r>
              <a:rPr lang="it-IT" sz="1600" dirty="0">
                <a:latin typeface="Helvetica" panose="020B0604020202020204" pitchFamily="34" charset="0"/>
                <a:cs typeface="Helvetica" panose="020B0604020202020204" pitchFamily="34" charset="0"/>
              </a:rPr>
              <a:t>se è il più compatto possibile</a:t>
            </a:r>
          </a:p>
        </p:txBody>
      </p:sp>
      <p:sp>
        <p:nvSpPr>
          <p:cNvPr id="10" name="Freccia a destra 9">
            <a:extLst>
              <a:ext uri="{FF2B5EF4-FFF2-40B4-BE49-F238E27FC236}">
                <a16:creationId xmlns:a16="http://schemas.microsoft.com/office/drawing/2014/main" id="{4A617BB5-97DA-46B9-B496-8F8D16D6BE52}"/>
              </a:ext>
            </a:extLst>
          </p:cNvPr>
          <p:cNvSpPr/>
          <p:nvPr/>
        </p:nvSpPr>
        <p:spPr>
          <a:xfrm>
            <a:off x="6347534" y="4664623"/>
            <a:ext cx="1012054" cy="22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FE315EE9-3EB1-4B6F-94E2-EC68048BC2B1}"/>
              </a:ext>
            </a:extLst>
          </p:cNvPr>
          <p:cNvSpPr txBox="1"/>
          <p:nvPr/>
        </p:nvSpPr>
        <p:spPr>
          <a:xfrm>
            <a:off x="7492752" y="4606326"/>
            <a:ext cx="3685713"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il parametro A è il più piccolo possibile</a:t>
            </a:r>
            <a:endParaRPr lang="it-IT" sz="1600" dirty="0"/>
          </a:p>
        </p:txBody>
      </p:sp>
      <p:sp>
        <p:nvSpPr>
          <p:cNvPr id="12" name="CasellaDiTesto 11">
            <a:extLst>
              <a:ext uri="{FF2B5EF4-FFF2-40B4-BE49-F238E27FC236}">
                <a16:creationId xmlns:a16="http://schemas.microsoft.com/office/drawing/2014/main" id="{D24B6D49-C21F-46CB-B483-5BEA308B1A12}"/>
              </a:ext>
            </a:extLst>
          </p:cNvPr>
          <p:cNvSpPr txBox="1"/>
          <p:nvPr/>
        </p:nvSpPr>
        <p:spPr>
          <a:xfrm>
            <a:off x="1013533" y="5504156"/>
            <a:ext cx="10164932" cy="584775"/>
          </a:xfrm>
          <a:prstGeom prst="rect">
            <a:avLst/>
          </a:prstGeom>
          <a:noFill/>
        </p:spPr>
        <p:txBody>
          <a:bodyPr wrap="square" rtlCol="0">
            <a:spAutoFit/>
          </a:bodyPr>
          <a:lstStyle/>
          <a:p>
            <a:r>
              <a:rPr lang="it-IT" sz="1600" i="1" dirty="0">
                <a:solidFill>
                  <a:prstClr val="black"/>
                </a:solidFill>
                <a:latin typeface="Helvetica" panose="020B0604020202020204" pitchFamily="34" charset="0"/>
                <a:cs typeface="Helvetica" panose="020B0604020202020204" pitchFamily="34" charset="0"/>
              </a:rPr>
              <a:t>Nota: è bene che i volumi bidimensionali e tridimensionali siano quanto più simili rispettivamente ad una circonferenza e ad una sfera.</a:t>
            </a:r>
            <a:endParaRPr lang="it-IT" sz="1600" i="1" dirty="0"/>
          </a:p>
        </p:txBody>
      </p:sp>
    </p:spTree>
    <p:extLst>
      <p:ext uri="{BB962C8B-B14F-4D97-AF65-F5344CB8AC3E}">
        <p14:creationId xmlns:p14="http://schemas.microsoft.com/office/powerpoint/2010/main" val="244799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DFFE329-B2DC-4A29-9D83-E55576C34492}"/>
                  </a:ext>
                </a:extLst>
              </p:cNvPr>
              <p:cNvSpPr txBox="1"/>
              <p:nvPr/>
            </p:nvSpPr>
            <p:spPr>
              <a:xfrm>
                <a:off x="1013533" y="201162"/>
                <a:ext cx="10164933" cy="83099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In una griglia possono essere contenuti più volumi di controllo e quindi un buon modo per misurare la qualità generale di una griglia è </a:t>
                </a:r>
                <a:r>
                  <a:rPr lang="it-IT" sz="1600" i="1" dirty="0">
                    <a:latin typeface="Helvetica" panose="020B0604020202020204" pitchFamily="34" charset="0"/>
                    <a:cs typeface="Helvetica" panose="020B0604020202020204" pitchFamily="34" charset="0"/>
                  </a:rPr>
                  <a:t>sommare</a:t>
                </a:r>
                <a:r>
                  <a:rPr lang="it-IT" sz="1600" dirty="0">
                    <a:latin typeface="Helvetica" panose="020B0604020202020204" pitchFamily="34" charset="0"/>
                    <a:cs typeface="Helvetica" panose="020B0604020202020204" pitchFamily="34" charset="0"/>
                  </a:rPr>
                  <a:t> i singoli parametri </a:t>
                </a:r>
                <a:r>
                  <a:rPr lang="it-IT" sz="1600" b="1" i="1" dirty="0">
                    <a:latin typeface="Helvetica" panose="020B0604020202020204" pitchFamily="34" charset="0"/>
                    <a:cs typeface="Helvetica" panose="020B0604020202020204" pitchFamily="34" charset="0"/>
                  </a:rPr>
                  <a:t>A</a:t>
                </a:r>
                <a:r>
                  <a:rPr lang="it-IT" sz="1600" dirty="0">
                    <a:latin typeface="Helvetica" panose="020B0604020202020204" pitchFamily="34" charset="0"/>
                    <a:cs typeface="Helvetica" panose="020B0604020202020204" pitchFamily="34" charset="0"/>
                  </a:rPr>
                  <a:t> di ciascun volume di controllo; detto </a:t>
                </a:r>
                <a14:m>
                  <m:oMath xmlns:m="http://schemas.openxmlformats.org/officeDocument/2006/math">
                    <m:r>
                      <a:rPr lang="it-IT" sz="1600" i="1" dirty="0" smtClean="0">
                        <a:latin typeface="Cambria Math" panose="02040503050406030204" pitchFamily="18" charset="0"/>
                        <a:cs typeface="Helvetica" panose="020B0604020202020204" pitchFamily="34" charset="0"/>
                      </a:rPr>
                      <m:t>𝑁𝑐𝑜𝑎𝑟𝑠𝑒</m:t>
                    </m:r>
                  </m:oMath>
                </a14:m>
                <a:r>
                  <a:rPr lang="it-IT" sz="1600" dirty="0">
                    <a:latin typeface="Helvetica" panose="020B0604020202020204" pitchFamily="34" charset="0"/>
                    <a:cs typeface="Helvetica" panose="020B0604020202020204" pitchFamily="34" charset="0"/>
                  </a:rPr>
                  <a:t> il numero di tali volumi:</a:t>
                </a:r>
              </a:p>
            </p:txBody>
          </p:sp>
        </mc:Choice>
        <mc:Fallback xmlns="">
          <p:sp>
            <p:nvSpPr>
              <p:cNvPr id="4" name="CasellaDiTesto 3">
                <a:extLst>
                  <a:ext uri="{FF2B5EF4-FFF2-40B4-BE49-F238E27FC236}">
                    <a16:creationId xmlns:a16="http://schemas.microsoft.com/office/drawing/2014/main" id="{BDFFE329-B2DC-4A29-9D83-E55576C34492}"/>
                  </a:ext>
                </a:extLst>
              </p:cNvPr>
              <p:cNvSpPr txBox="1">
                <a:spLocks noRot="1" noChangeAspect="1" noMove="1" noResize="1" noEditPoints="1" noAdjustHandles="1" noChangeArrowheads="1" noChangeShapeType="1" noTextEdit="1"/>
              </p:cNvSpPr>
              <p:nvPr/>
            </p:nvSpPr>
            <p:spPr>
              <a:xfrm>
                <a:off x="1013533" y="201162"/>
                <a:ext cx="10164933" cy="830997"/>
              </a:xfrm>
              <a:prstGeom prst="rect">
                <a:avLst/>
              </a:prstGeom>
              <a:blipFill>
                <a:blip r:embed="rId2"/>
                <a:stretch>
                  <a:fillRect l="-300" t="-2206" r="-300" b="-882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1094F29A-E384-4D4B-8648-093362ADF665}"/>
                  </a:ext>
                </a:extLst>
              </p:cNvPr>
              <p:cNvSpPr txBox="1"/>
              <p:nvPr/>
            </p:nvSpPr>
            <p:spPr>
              <a:xfrm>
                <a:off x="1013533" y="1032159"/>
                <a:ext cx="10164933" cy="784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nary>
                        <m:naryPr>
                          <m:chr m:val="∑"/>
                          <m:ctrlPr>
                            <a:rPr lang="it-IT" sz="1600" b="0" i="1" smtClean="0">
                              <a:latin typeface="Cambria Math" panose="02040503050406030204" pitchFamily="18" charset="0"/>
                              <a:cs typeface="Helvetica" panose="020B0604020202020204" pitchFamily="34" charset="0"/>
                            </a:rPr>
                          </m:ctrlPr>
                        </m:naryPr>
                        <m:sub>
                          <m:r>
                            <m:rPr>
                              <m:brk m:alnAt="23"/>
                            </m:rPr>
                            <a:rPr lang="it-IT" sz="1600" b="0" i="1" smtClean="0">
                              <a:latin typeface="Cambria Math" panose="02040503050406030204" pitchFamily="18" charset="0"/>
                              <a:cs typeface="Helvetica" panose="020B0604020202020204" pitchFamily="34" charset="0"/>
                            </a:rPr>
                            <m:t>𝑖</m:t>
                          </m:r>
                          <m:r>
                            <a:rPr lang="it-IT" sz="1600" b="0" i="1" smtClean="0">
                              <a:latin typeface="Cambria Math" panose="02040503050406030204" pitchFamily="18" charset="0"/>
                              <a:cs typeface="Helvetica" panose="020B0604020202020204" pitchFamily="34" charset="0"/>
                            </a:rPr>
                            <m:t>=1</m:t>
                          </m:r>
                        </m:sub>
                        <m:sup>
                          <m:r>
                            <a:rPr lang="it-IT" sz="1600" b="0" i="1" smtClean="0">
                              <a:latin typeface="Cambria Math" panose="02040503050406030204" pitchFamily="18" charset="0"/>
                              <a:cs typeface="Helvetica" panose="020B0604020202020204" pitchFamily="34" charset="0"/>
                            </a:rPr>
                            <m:t>𝑁𝐶𝑜𝑎𝑟𝑠𝑒</m:t>
                          </m:r>
                        </m:sup>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𝐴</m:t>
                              </m:r>
                            </m:e>
                            <m:sub>
                              <m:r>
                                <a:rPr lang="it-IT" sz="1600" b="0" i="1" smtClean="0">
                                  <a:latin typeface="Cambria Math" panose="02040503050406030204" pitchFamily="18" charset="0"/>
                                  <a:cs typeface="Helvetica" panose="020B0604020202020204" pitchFamily="34" charset="0"/>
                                </a:rPr>
                                <m:t>𝑖</m:t>
                              </m:r>
                            </m:sub>
                          </m:sSub>
                        </m:e>
                      </m:nary>
                    </m:oMath>
                  </m:oMathPara>
                </a14:m>
                <a:endParaRPr lang="it-IT" sz="1600"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1094F29A-E384-4D4B-8648-093362ADF665}"/>
                  </a:ext>
                </a:extLst>
              </p:cNvPr>
              <p:cNvSpPr txBox="1">
                <a:spLocks noRot="1" noChangeAspect="1" noMove="1" noResize="1" noEditPoints="1" noAdjustHandles="1" noChangeArrowheads="1" noChangeShapeType="1" noTextEdit="1"/>
              </p:cNvSpPr>
              <p:nvPr/>
            </p:nvSpPr>
            <p:spPr>
              <a:xfrm>
                <a:off x="1013533" y="1032159"/>
                <a:ext cx="10164933" cy="784638"/>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E02B0387-B3F6-4A30-9CC5-5856E72D5BF2}"/>
                  </a:ext>
                </a:extLst>
              </p:cNvPr>
              <p:cNvSpPr txBox="1"/>
              <p:nvPr/>
            </p:nvSpPr>
            <p:spPr>
              <a:xfrm>
                <a:off x="1013533" y="1957087"/>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Poiché</a:t>
                </a:r>
                <a:r>
                  <a:rPr lang="it-IT" sz="1600" dirty="0">
                    <a:cs typeface="Helvetica" panose="020B0604020202020204" pitchFamily="34" charset="0"/>
                  </a:rPr>
                  <a:t>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r>
                      <a:rPr lang="it-IT" sz="1600" b="0" i="0" smtClean="0">
                        <a:latin typeface="Cambria Math" panose="02040503050406030204" pitchFamily="18" charset="0"/>
                        <a:cs typeface="Helvetica" panose="020B0604020202020204" pitchFamily="34" charset="0"/>
                      </a:rPr>
                      <m:t>  </m:t>
                    </m:r>
                  </m:oMath>
                </a14:m>
                <a:r>
                  <a:rPr lang="it-IT" sz="1600" dirty="0">
                    <a:latin typeface="Helvetica" panose="020B0604020202020204" pitchFamily="34" charset="0"/>
                    <a:cs typeface="Helvetica" panose="020B0604020202020204" pitchFamily="34" charset="0"/>
                  </a:rPr>
                  <a:t>è la somma di tutti i parametri </a:t>
                </a:r>
                <a:r>
                  <a:rPr lang="it-IT" sz="1600" b="1" i="1" dirty="0">
                    <a:latin typeface="Helvetica" panose="020B0604020202020204" pitchFamily="34" charset="0"/>
                    <a:cs typeface="Helvetica" panose="020B0604020202020204" pitchFamily="34" charset="0"/>
                  </a:rPr>
                  <a:t>A</a:t>
                </a:r>
                <a:r>
                  <a:rPr lang="it-IT" sz="1600" dirty="0">
                    <a:latin typeface="Helvetica" panose="020B0604020202020204" pitchFamily="34" charset="0"/>
                    <a:cs typeface="Helvetica" panose="020B0604020202020204" pitchFamily="34" charset="0"/>
                  </a:rPr>
                  <a:t>, sarebbe utile avere una griglia che </a:t>
                </a:r>
                <a:r>
                  <a:rPr lang="it-IT" sz="1600" i="1" dirty="0">
                    <a:latin typeface="Helvetica" panose="020B0604020202020204" pitchFamily="34" charset="0"/>
                    <a:cs typeface="Helvetica" panose="020B0604020202020204" pitchFamily="34" charset="0"/>
                  </a:rPr>
                  <a:t>minimizzi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i="1">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oMath>
                </a14:m>
                <a:r>
                  <a:rPr lang="it-IT" sz="1600"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cioè una griglia in cui i volumi di controllo siano tutti </a:t>
                </a:r>
                <a:r>
                  <a:rPr lang="it-IT" sz="1600" i="1" dirty="0">
                    <a:latin typeface="Helvetica" panose="020B0604020202020204" pitchFamily="34" charset="0"/>
                    <a:cs typeface="Helvetica" panose="020B0604020202020204" pitchFamily="34" charset="0"/>
                  </a:rPr>
                  <a:t>ben modellati</a:t>
                </a:r>
                <a:r>
                  <a:rPr lang="it-IT" sz="1600" dirty="0">
                    <a:latin typeface="Helvetica" panose="020B0604020202020204" pitchFamily="34" charset="0"/>
                    <a:cs typeface="Helvetica" panose="020B0604020202020204" pitchFamily="34" charset="0"/>
                  </a:rPr>
                  <a:t>.</a:t>
                </a:r>
                <a:r>
                  <a:rPr lang="it-IT" sz="1600" i="1" dirty="0">
                    <a:latin typeface="Helvetica" panose="020B0604020202020204" pitchFamily="34" charset="0"/>
                    <a:cs typeface="Helvetica" panose="020B0604020202020204" pitchFamily="34" charset="0"/>
                  </a:rPr>
                  <a:t> </a:t>
                </a:r>
                <a:endParaRPr lang="it-IT" sz="1600" dirty="0">
                  <a:latin typeface="Helvetica" panose="020B0604020202020204" pitchFamily="34" charset="0"/>
                  <a:cs typeface="Helvetica" panose="020B0604020202020204" pitchFamily="34" charset="0"/>
                </a:endParaRPr>
              </a:p>
            </p:txBody>
          </p:sp>
        </mc:Choice>
        <mc:Fallback xmlns="">
          <p:sp>
            <p:nvSpPr>
              <p:cNvPr id="6" name="CasellaDiTesto 5">
                <a:extLst>
                  <a:ext uri="{FF2B5EF4-FFF2-40B4-BE49-F238E27FC236}">
                    <a16:creationId xmlns:a16="http://schemas.microsoft.com/office/drawing/2014/main" id="{E02B0387-B3F6-4A30-9CC5-5856E72D5BF2}"/>
                  </a:ext>
                </a:extLst>
              </p:cNvPr>
              <p:cNvSpPr txBox="1">
                <a:spLocks noRot="1" noChangeAspect="1" noMove="1" noResize="1" noEditPoints="1" noAdjustHandles="1" noChangeArrowheads="1" noChangeShapeType="1" noTextEdit="1"/>
              </p:cNvSpPr>
              <p:nvPr/>
            </p:nvSpPr>
            <p:spPr>
              <a:xfrm>
                <a:off x="1013533" y="1957087"/>
                <a:ext cx="10164933" cy="584775"/>
              </a:xfrm>
              <a:prstGeom prst="rect">
                <a:avLst/>
              </a:prstGeom>
              <a:blipFill>
                <a:blip r:embed="rId4"/>
                <a:stretch>
                  <a:fillRect l="-300" t="-4167" r="-300" b="-12500"/>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1B471EAB-61B8-4A7C-AFA0-38F0F285D3B3}"/>
              </a:ext>
            </a:extLst>
          </p:cNvPr>
          <p:cNvSpPr txBox="1"/>
          <p:nvPr/>
        </p:nvSpPr>
        <p:spPr>
          <a:xfrm>
            <a:off x="1013533" y="2682152"/>
            <a:ext cx="10164933" cy="338554"/>
          </a:xfrm>
          <a:prstGeom prst="rect">
            <a:avLst/>
          </a:prstGeom>
          <a:noFill/>
        </p:spPr>
        <p:txBody>
          <a:bodyPr wrap="square" rtlCol="0">
            <a:spAutoFit/>
          </a:bodyPr>
          <a:lstStyle/>
          <a:p>
            <a:r>
              <a:rPr lang="it-IT" sz="1600" i="1" u="sng" dirty="0">
                <a:solidFill>
                  <a:srgbClr val="FF0000"/>
                </a:solidFill>
                <a:latin typeface="Helvetica" panose="020B0604020202020204" pitchFamily="34" charset="0"/>
                <a:cs typeface="Helvetica" panose="020B0604020202020204" pitchFamily="34" charset="0"/>
              </a:rPr>
              <a:t>Qual è il problema?</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B69DB689-5D71-4F14-8CD2-D40524BA0BB9}"/>
                  </a:ext>
                </a:extLst>
              </p:cNvPr>
              <p:cNvSpPr txBox="1"/>
              <p:nvPr/>
            </p:nvSpPr>
            <p:spPr>
              <a:xfrm>
                <a:off x="1013533" y="3020706"/>
                <a:ext cx="10164933" cy="1323439"/>
              </a:xfrm>
              <a:prstGeom prst="rect">
                <a:avLst/>
              </a:prstGeom>
              <a:noFill/>
            </p:spPr>
            <p:txBody>
              <a:bodyPr wrap="square" rtlCol="0">
                <a:spAutoFit/>
              </a:bodyPr>
              <a:lstStyle/>
              <a:p>
                <a:pPr algn="just"/>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non tiene conto della </a:t>
                </a:r>
                <a:r>
                  <a:rPr lang="it-IT" sz="1600" b="1" i="1" dirty="0">
                    <a:latin typeface="Helvetica" panose="020B0604020202020204" pitchFamily="34" charset="0"/>
                    <a:cs typeface="Helvetica" panose="020B0604020202020204" pitchFamily="34" charset="0"/>
                  </a:rPr>
                  <a:t>dimensione</a:t>
                </a:r>
                <a:r>
                  <a:rPr lang="it-IT" sz="1600" dirty="0">
                    <a:latin typeface="Helvetica" panose="020B0604020202020204" pitchFamily="34" charset="0"/>
                    <a:cs typeface="Helvetica" panose="020B0604020202020204" pitchFamily="34" charset="0"/>
                  </a:rPr>
                  <a:t> di ciascun volume di controllo!</a:t>
                </a:r>
              </a:p>
              <a:p>
                <a:pPr algn="just"/>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Introduciamo una funzione obiettivo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𝐹</m:t>
                        </m:r>
                      </m:e>
                      <m:sub>
                        <m:r>
                          <a:rPr lang="it-IT" sz="1600" b="0" i="1" dirty="0"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 che realizza la </a:t>
                </a:r>
                <a:r>
                  <a:rPr lang="it-IT" sz="1600" i="1" dirty="0">
                    <a:latin typeface="Helvetica" panose="020B0604020202020204" pitchFamily="34" charset="0"/>
                    <a:cs typeface="Helvetica" panose="020B0604020202020204" pitchFamily="34" charset="0"/>
                  </a:rPr>
                  <a:t>somma pesata </a:t>
                </a:r>
                <a:r>
                  <a:rPr lang="it-IT" sz="1600" dirty="0">
                    <a:latin typeface="Helvetica" panose="020B0604020202020204" pitchFamily="34" charset="0"/>
                    <a:cs typeface="Helvetica" panose="020B0604020202020204" pitchFamily="34" charset="0"/>
                  </a:rPr>
                  <a:t>dei vari parametri </a:t>
                </a:r>
                <a:r>
                  <a:rPr lang="it-IT" sz="1600" b="1" i="1" dirty="0">
                    <a:latin typeface="Helvetica" panose="020B0604020202020204" pitchFamily="34" charset="0"/>
                    <a:cs typeface="Helvetica" panose="020B0604020202020204" pitchFamily="34" charset="0"/>
                  </a:rPr>
                  <a:t>A</a:t>
                </a:r>
                <a:r>
                  <a:rPr lang="it-IT" sz="1600" dirty="0">
                    <a:latin typeface="Helvetica" panose="020B0604020202020204" pitchFamily="34" charset="0"/>
                    <a:cs typeface="Helvetica" panose="020B0604020202020204" pitchFamily="34" charset="0"/>
                  </a:rPr>
                  <a:t>, in modo da penalizzare quei volumi di controllo con un </a:t>
                </a:r>
                <a:r>
                  <a:rPr lang="it-IT" sz="1600" b="1" i="1" dirty="0">
                    <a:latin typeface="Helvetica" panose="020B0604020202020204" pitchFamily="34" charset="0"/>
                    <a:cs typeface="Helvetica" panose="020B0604020202020204" pitchFamily="34" charset="0"/>
                  </a:rPr>
                  <a:t>A</a:t>
                </a:r>
                <a:r>
                  <a:rPr lang="it-IT" sz="1600" dirty="0">
                    <a:latin typeface="Helvetica" panose="020B0604020202020204" pitchFamily="34" charset="0"/>
                    <a:cs typeface="Helvetica" panose="020B0604020202020204" pitchFamily="34" charset="0"/>
                  </a:rPr>
                  <a:t> maggiore; detto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𝑤</m:t>
                        </m:r>
                      </m:e>
                      <m:sub>
                        <m:r>
                          <a:rPr lang="it-IT" sz="1600" b="0" i="1" smtClean="0">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il numero di nodi fusi per ottenere l’</a:t>
                </a:r>
                <a:r>
                  <a:rPr lang="it-IT" sz="1600" i="1" dirty="0">
                    <a:latin typeface="Helvetica" panose="020B0604020202020204" pitchFamily="34" charset="0"/>
                    <a:cs typeface="Helvetica" panose="020B0604020202020204" pitchFamily="34" charset="0"/>
                  </a:rPr>
                  <a:t>i-esimo </a:t>
                </a:r>
                <a:r>
                  <a:rPr lang="it-IT" sz="1600" dirty="0">
                    <a:latin typeface="Helvetica" panose="020B0604020202020204" pitchFamily="34" charset="0"/>
                    <a:cs typeface="Helvetica" panose="020B0604020202020204" pitchFamily="34" charset="0"/>
                  </a:rPr>
                  <a:t>volume di controllo:</a:t>
                </a:r>
              </a:p>
            </p:txBody>
          </p:sp>
        </mc:Choice>
        <mc:Fallback xmlns="">
          <p:sp>
            <p:nvSpPr>
              <p:cNvPr id="8" name="CasellaDiTesto 7">
                <a:extLst>
                  <a:ext uri="{FF2B5EF4-FFF2-40B4-BE49-F238E27FC236}">
                    <a16:creationId xmlns:a16="http://schemas.microsoft.com/office/drawing/2014/main" id="{B69DB689-5D71-4F14-8CD2-D40524BA0BB9}"/>
                  </a:ext>
                </a:extLst>
              </p:cNvPr>
              <p:cNvSpPr txBox="1">
                <a:spLocks noRot="1" noChangeAspect="1" noMove="1" noResize="1" noEditPoints="1" noAdjustHandles="1" noChangeArrowheads="1" noChangeShapeType="1" noTextEdit="1"/>
              </p:cNvSpPr>
              <p:nvPr/>
            </p:nvSpPr>
            <p:spPr>
              <a:xfrm>
                <a:off x="1013533" y="3020706"/>
                <a:ext cx="10164933" cy="1323439"/>
              </a:xfrm>
              <a:prstGeom prst="rect">
                <a:avLst/>
              </a:prstGeom>
              <a:blipFill>
                <a:blip r:embed="rId5"/>
                <a:stretch>
                  <a:fillRect l="-300" t="-1382" r="-300" b="-5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E70BFB78-90C9-404F-B812-7C2B60533CE7}"/>
                  </a:ext>
                </a:extLst>
              </p:cNvPr>
              <p:cNvSpPr txBox="1"/>
              <p:nvPr/>
            </p:nvSpPr>
            <p:spPr>
              <a:xfrm>
                <a:off x="1013533" y="4242810"/>
                <a:ext cx="10164933" cy="784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2</m:t>
                          </m:r>
                        </m:sub>
                      </m:sSub>
                      <m:r>
                        <a:rPr lang="it-IT" sz="1600" b="0" i="1" smtClean="0">
                          <a:latin typeface="Cambria Math" panose="02040503050406030204" pitchFamily="18" charset="0"/>
                          <a:cs typeface="Helvetica" panose="020B0604020202020204" pitchFamily="34" charset="0"/>
                        </a:rPr>
                        <m:t>=</m:t>
                      </m:r>
                      <m:nary>
                        <m:naryPr>
                          <m:chr m:val="∑"/>
                          <m:ctrlPr>
                            <a:rPr lang="it-IT" sz="1600" b="0" i="1" smtClean="0">
                              <a:latin typeface="Cambria Math" panose="02040503050406030204" pitchFamily="18" charset="0"/>
                              <a:cs typeface="Helvetica" panose="020B0604020202020204" pitchFamily="34" charset="0"/>
                            </a:rPr>
                          </m:ctrlPr>
                        </m:naryPr>
                        <m:sub>
                          <m:r>
                            <m:rPr>
                              <m:brk m:alnAt="23"/>
                            </m:rPr>
                            <a:rPr lang="it-IT" sz="1600" b="0" i="1" smtClean="0">
                              <a:latin typeface="Cambria Math" panose="02040503050406030204" pitchFamily="18" charset="0"/>
                              <a:cs typeface="Helvetica" panose="020B0604020202020204" pitchFamily="34" charset="0"/>
                            </a:rPr>
                            <m:t>𝑖</m:t>
                          </m:r>
                          <m:r>
                            <a:rPr lang="it-IT" sz="1600" b="0" i="1" smtClean="0">
                              <a:latin typeface="Cambria Math" panose="02040503050406030204" pitchFamily="18" charset="0"/>
                              <a:cs typeface="Helvetica" panose="020B0604020202020204" pitchFamily="34" charset="0"/>
                            </a:rPr>
                            <m:t>=1</m:t>
                          </m:r>
                        </m:sub>
                        <m:sup>
                          <m:r>
                            <a:rPr lang="it-IT" sz="1600" b="0" i="1" smtClean="0">
                              <a:latin typeface="Cambria Math" panose="02040503050406030204" pitchFamily="18" charset="0"/>
                              <a:cs typeface="Helvetica" panose="020B0604020202020204" pitchFamily="34" charset="0"/>
                            </a:rPr>
                            <m:t>𝑁𝐶𝑜𝑎𝑟𝑠𝑒</m:t>
                          </m:r>
                        </m:sup>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𝑤</m:t>
                              </m:r>
                            </m:e>
                            <m:sub>
                              <m:r>
                                <a:rPr lang="it-IT" sz="1600" b="0" i="1" smtClean="0">
                                  <a:latin typeface="Cambria Math" panose="02040503050406030204" pitchFamily="18" charset="0"/>
                                  <a:cs typeface="Helvetica" panose="020B0604020202020204" pitchFamily="34" charset="0"/>
                                </a:rPr>
                                <m:t>𝑖</m:t>
                              </m:r>
                            </m:sub>
                          </m:sSub>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𝐴</m:t>
                              </m:r>
                            </m:e>
                            <m:sub>
                              <m:r>
                                <a:rPr lang="it-IT" sz="1600" b="0" i="1" smtClean="0">
                                  <a:latin typeface="Cambria Math" panose="02040503050406030204" pitchFamily="18" charset="0"/>
                                  <a:cs typeface="Helvetica" panose="020B0604020202020204" pitchFamily="34" charset="0"/>
                                </a:rPr>
                                <m:t>𝑖</m:t>
                              </m:r>
                            </m:sub>
                          </m:sSub>
                        </m:e>
                      </m:nary>
                    </m:oMath>
                  </m:oMathPara>
                </a14:m>
                <a:endParaRPr lang="it-IT" sz="1600" dirty="0">
                  <a:latin typeface="Helvetica" panose="020B0604020202020204" pitchFamily="34" charset="0"/>
                  <a:cs typeface="Helvetica" panose="020B0604020202020204" pitchFamily="34" charset="0"/>
                </a:endParaRPr>
              </a:p>
            </p:txBody>
          </p:sp>
        </mc:Choice>
        <mc:Fallback xmlns="">
          <p:sp>
            <p:nvSpPr>
              <p:cNvPr id="9" name="CasellaDiTesto 8">
                <a:extLst>
                  <a:ext uri="{FF2B5EF4-FFF2-40B4-BE49-F238E27FC236}">
                    <a16:creationId xmlns:a16="http://schemas.microsoft.com/office/drawing/2014/main" id="{E70BFB78-90C9-404F-B812-7C2B60533CE7}"/>
                  </a:ext>
                </a:extLst>
              </p:cNvPr>
              <p:cNvSpPr txBox="1">
                <a:spLocks noRot="1" noChangeAspect="1" noMove="1" noResize="1" noEditPoints="1" noAdjustHandles="1" noChangeArrowheads="1" noChangeShapeType="1" noTextEdit="1"/>
              </p:cNvSpPr>
              <p:nvPr/>
            </p:nvSpPr>
            <p:spPr>
              <a:xfrm>
                <a:off x="1013533" y="4242810"/>
                <a:ext cx="10164933" cy="784638"/>
              </a:xfrm>
              <a:prstGeom prst="rect">
                <a:avLst/>
              </a:prstGeom>
              <a:blipFill>
                <a:blip r:embed="rId6"/>
                <a:stretch>
                  <a:fillRect/>
                </a:stretch>
              </a:blipFill>
            </p:spPr>
            <p:txBody>
              <a:bodyPr/>
              <a:lstStyle/>
              <a:p>
                <a:r>
                  <a:rPr lang="it-IT">
                    <a:noFill/>
                  </a:rPr>
                  <a:t> </a:t>
                </a:r>
              </a:p>
            </p:txBody>
          </p:sp>
        </mc:Fallback>
      </mc:AlternateContent>
      <p:sp>
        <p:nvSpPr>
          <p:cNvPr id="10" name="CasellaDiTesto 9">
            <a:extLst>
              <a:ext uri="{FF2B5EF4-FFF2-40B4-BE49-F238E27FC236}">
                <a16:creationId xmlns:a16="http://schemas.microsoft.com/office/drawing/2014/main" id="{2C786284-2AEE-4C5B-BA00-6F15D850EB8F}"/>
              </a:ext>
            </a:extLst>
          </p:cNvPr>
          <p:cNvSpPr txBox="1"/>
          <p:nvPr/>
        </p:nvSpPr>
        <p:spPr>
          <a:xfrm>
            <a:off x="1013533" y="5027448"/>
            <a:ext cx="10164933" cy="338554"/>
          </a:xfrm>
          <a:prstGeom prst="rect">
            <a:avLst/>
          </a:prstGeom>
          <a:noFill/>
        </p:spPr>
        <p:txBody>
          <a:bodyPr wrap="square" rtlCol="0">
            <a:spAutoFit/>
          </a:bodyPr>
          <a:lstStyle/>
          <a:p>
            <a:r>
              <a:rPr lang="it-IT" sz="1600" i="1" u="sng" dirty="0">
                <a:solidFill>
                  <a:srgbClr val="FF0000"/>
                </a:solidFill>
                <a:latin typeface="Helvetica" panose="020B0604020202020204" pitchFamily="34" charset="0"/>
                <a:cs typeface="Helvetica" panose="020B0604020202020204" pitchFamily="34" charset="0"/>
              </a:rPr>
              <a:t>Qual è il problema?</a:t>
            </a:r>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62ADC987-4926-4BCE-A628-5414B81165E1}"/>
                  </a:ext>
                </a:extLst>
              </p:cNvPr>
              <p:cNvSpPr txBox="1"/>
              <p:nvPr/>
            </p:nvSpPr>
            <p:spPr>
              <a:xfrm>
                <a:off x="1013533" y="5366002"/>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Sia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che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 non tengono conto del fatto che anche se una griglia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ha una buona qualità complessiva potrebbe comunque avere molti volumi di controllo di scarsa qualità.</a:t>
                </a:r>
              </a:p>
            </p:txBody>
          </p:sp>
        </mc:Choice>
        <mc:Fallback xmlns="">
          <p:sp>
            <p:nvSpPr>
              <p:cNvPr id="11" name="CasellaDiTesto 10">
                <a:extLst>
                  <a:ext uri="{FF2B5EF4-FFF2-40B4-BE49-F238E27FC236}">
                    <a16:creationId xmlns:a16="http://schemas.microsoft.com/office/drawing/2014/main" id="{62ADC987-4926-4BCE-A628-5414B81165E1}"/>
                  </a:ext>
                </a:extLst>
              </p:cNvPr>
              <p:cNvSpPr txBox="1">
                <a:spLocks noRot="1" noChangeAspect="1" noMove="1" noResize="1" noEditPoints="1" noAdjustHandles="1" noChangeArrowheads="1" noChangeShapeType="1" noTextEdit="1"/>
              </p:cNvSpPr>
              <p:nvPr/>
            </p:nvSpPr>
            <p:spPr>
              <a:xfrm>
                <a:off x="1013533" y="5366002"/>
                <a:ext cx="10164933" cy="584775"/>
              </a:xfrm>
              <a:prstGeom prst="rect">
                <a:avLst/>
              </a:prstGeom>
              <a:blipFill>
                <a:blip r:embed="rId7"/>
                <a:stretch>
                  <a:fillRect l="-300" t="-3125" r="-300"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D04D746E-61C8-4BB5-8587-3490657A0B70}"/>
                  </a:ext>
                </a:extLst>
              </p:cNvPr>
              <p:cNvSpPr txBox="1"/>
              <p:nvPr/>
            </p:nvSpPr>
            <p:spPr>
              <a:xfrm>
                <a:off x="1013534" y="5950777"/>
                <a:ext cx="10164932" cy="338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3</m:t>
                          </m:r>
                        </m:sub>
                      </m:sSub>
                      <m:r>
                        <a:rPr lang="it-IT" sz="1600" b="0" i="1" smtClean="0">
                          <a:latin typeface="Cambria Math" panose="02040503050406030204" pitchFamily="18" charset="0"/>
                          <a:cs typeface="Helvetica" panose="020B0604020202020204" pitchFamily="34" charset="0"/>
                        </a:rPr>
                        <m:t>=</m:t>
                      </m:r>
                      <m:func>
                        <m:funcPr>
                          <m:ctrlPr>
                            <a:rPr lang="it-IT" sz="1600" b="0" i="1" smtClean="0">
                              <a:latin typeface="Cambria Math" panose="02040503050406030204" pitchFamily="18" charset="0"/>
                              <a:cs typeface="Helvetica" panose="020B0604020202020204" pitchFamily="34" charset="0"/>
                            </a:rPr>
                          </m:ctrlPr>
                        </m:funcPr>
                        <m:fName>
                          <m:r>
                            <m:rPr>
                              <m:sty m:val="p"/>
                            </m:rPr>
                            <a:rPr lang="it-IT" sz="1600" b="0" i="0" smtClean="0">
                              <a:latin typeface="Cambria Math" panose="02040503050406030204" pitchFamily="18" charset="0"/>
                              <a:cs typeface="Helvetica" panose="020B0604020202020204" pitchFamily="34" charset="0"/>
                            </a:rPr>
                            <m:t>max</m:t>
                          </m:r>
                        </m:fName>
                        <m:e>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𝐴</m:t>
                              </m:r>
                            </m:e>
                            <m:sub>
                              <m:r>
                                <a:rPr lang="it-IT" sz="1600" b="0" i="1" smtClean="0">
                                  <a:latin typeface="Cambria Math" panose="02040503050406030204" pitchFamily="18" charset="0"/>
                                  <a:cs typeface="Helvetica" panose="020B0604020202020204" pitchFamily="34" charset="0"/>
                                </a:rPr>
                                <m:t>𝑖</m:t>
                              </m:r>
                            </m:sub>
                          </m:sSub>
                        </m:e>
                      </m:func>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𝑖</m:t>
                      </m:r>
                      <m:r>
                        <a:rPr lang="it-IT" sz="1600" b="0" i="1" smtClean="0">
                          <a:latin typeface="Cambria Math" panose="02040503050406030204" pitchFamily="18" charset="0"/>
                          <a:cs typeface="Helvetica" panose="020B0604020202020204" pitchFamily="34" charset="0"/>
                        </a:rPr>
                        <m:t>=1,…, </m:t>
                      </m:r>
                      <m:r>
                        <a:rPr lang="it-IT" sz="1600" b="0" i="1" smtClean="0">
                          <a:latin typeface="Cambria Math" panose="02040503050406030204" pitchFamily="18" charset="0"/>
                          <a:cs typeface="Helvetica" panose="020B0604020202020204" pitchFamily="34" charset="0"/>
                        </a:rPr>
                        <m:t>𝑁𝐶𝑜𝑎𝑟𝑠𝑒</m:t>
                      </m:r>
                      <m:r>
                        <a:rPr lang="it-IT" sz="1600" b="0" i="0" smtClean="0">
                          <a:latin typeface="Cambria Math" panose="02040503050406030204" pitchFamily="18" charset="0"/>
                          <a:cs typeface="Helvetica" panose="020B0604020202020204" pitchFamily="34" charset="0"/>
                        </a:rPr>
                        <m:t>      (</m:t>
                      </m:r>
                      <m:r>
                        <m:rPr>
                          <m:sty m:val="p"/>
                        </m:rPr>
                        <a:rPr lang="it-IT" sz="1600" b="0" i="0" smtClean="0">
                          <a:latin typeface="Cambria Math" panose="02040503050406030204" pitchFamily="18" charset="0"/>
                          <a:cs typeface="Helvetica" panose="020B0604020202020204" pitchFamily="34" charset="0"/>
                        </a:rPr>
                        <m:t>minimizzare</m:t>
                      </m:r>
                      <m:r>
                        <a:rPr lang="it-IT" sz="1600" b="0" i="0" smtClean="0">
                          <a:latin typeface="Cambria Math" panose="02040503050406030204" pitchFamily="18" charset="0"/>
                          <a:cs typeface="Helvetica" panose="020B0604020202020204" pitchFamily="34" charset="0"/>
                        </a:rPr>
                        <m:t>)</m:t>
                      </m:r>
                    </m:oMath>
                  </m:oMathPara>
                </a14:m>
                <a:endParaRPr lang="it-IT" sz="1600" dirty="0">
                  <a:latin typeface="Helvetica" panose="020B0604020202020204" pitchFamily="34" charset="0"/>
                  <a:cs typeface="Helvetica" panose="020B0604020202020204" pitchFamily="34" charset="0"/>
                </a:endParaRPr>
              </a:p>
            </p:txBody>
          </p:sp>
        </mc:Choice>
        <mc:Fallback xmlns="">
          <p:sp>
            <p:nvSpPr>
              <p:cNvPr id="12" name="CasellaDiTesto 11">
                <a:extLst>
                  <a:ext uri="{FF2B5EF4-FFF2-40B4-BE49-F238E27FC236}">
                    <a16:creationId xmlns:a16="http://schemas.microsoft.com/office/drawing/2014/main" id="{D04D746E-61C8-4BB5-8587-3490657A0B70}"/>
                  </a:ext>
                </a:extLst>
              </p:cNvPr>
              <p:cNvSpPr txBox="1">
                <a:spLocks noRot="1" noChangeAspect="1" noMove="1" noResize="1" noEditPoints="1" noAdjustHandles="1" noChangeArrowheads="1" noChangeShapeType="1" noTextEdit="1"/>
              </p:cNvSpPr>
              <p:nvPr/>
            </p:nvSpPr>
            <p:spPr>
              <a:xfrm>
                <a:off x="1013534" y="5950777"/>
                <a:ext cx="10164932" cy="338619"/>
              </a:xfrm>
              <a:prstGeom prst="rect">
                <a:avLst/>
              </a:prstGeom>
              <a:blipFill>
                <a:blip r:embed="rId8"/>
                <a:stretch>
                  <a:fillRect b="-10714"/>
                </a:stretch>
              </a:blipFill>
            </p:spPr>
            <p:txBody>
              <a:bodyPr/>
              <a:lstStyle/>
              <a:p>
                <a:r>
                  <a:rPr lang="it-IT">
                    <a:noFill/>
                  </a:rPr>
                  <a:t> </a:t>
                </a:r>
              </a:p>
            </p:txBody>
          </p:sp>
        </mc:Fallback>
      </mc:AlternateContent>
    </p:spTree>
    <p:extLst>
      <p:ext uri="{BB962C8B-B14F-4D97-AF65-F5344CB8AC3E}">
        <p14:creationId xmlns:p14="http://schemas.microsoft.com/office/powerpoint/2010/main" val="1767233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640FE26-97F8-4337-B4F5-2182BC96F883}"/>
                  </a:ext>
                </a:extLst>
              </p:cNvPr>
              <p:cNvSpPr txBox="1"/>
              <p:nvPr/>
            </p:nvSpPr>
            <p:spPr>
              <a:xfrm>
                <a:off x="1013533" y="201162"/>
                <a:ext cx="10164933" cy="584775"/>
              </a:xfrm>
              <a:prstGeom prst="rect">
                <a:avLst/>
              </a:prstGeom>
              <a:noFill/>
            </p:spPr>
            <p:txBody>
              <a:bodyPr wrap="square" rtlCol="0">
                <a:spAutoFit/>
              </a:bodyPr>
              <a:lstStyle/>
              <a:p>
                <a:pPr algn="just"/>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2</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𝑒</m:t>
                    </m:r>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3</m:t>
                        </m:r>
                      </m:sub>
                    </m:sSub>
                  </m:oMath>
                </a14:m>
                <a:r>
                  <a:rPr lang="it-IT" sz="1600" dirty="0">
                    <a:latin typeface="Helvetica" panose="020B0604020202020204" pitchFamily="34" charset="0"/>
                    <a:cs typeface="Helvetica" panose="020B0604020202020204" pitchFamily="34" charset="0"/>
                  </a:rPr>
                  <a:t> sono funzioni obiettivo da ottimizzare quando si genera la griglia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di livello successivo.</a:t>
                </a:r>
              </a:p>
              <a:p>
                <a:pPr algn="just"/>
                <a:r>
                  <a:rPr lang="it-IT" sz="1600" dirty="0">
                    <a:latin typeface="Helvetica" panose="020B0604020202020204" pitchFamily="34" charset="0"/>
                    <a:cs typeface="Helvetica" panose="020B0604020202020204" pitchFamily="34" charset="0"/>
                  </a:rPr>
                  <a:t>Si può quindi formulare il problema di costruzione di una griglia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come un problema di ottimizzazione:</a:t>
                </a:r>
              </a:p>
            </p:txBody>
          </p:sp>
        </mc:Choice>
        <mc:Fallback xmlns="">
          <p:sp>
            <p:nvSpPr>
              <p:cNvPr id="4" name="CasellaDiTesto 3">
                <a:extLst>
                  <a:ext uri="{FF2B5EF4-FFF2-40B4-BE49-F238E27FC236}">
                    <a16:creationId xmlns:a16="http://schemas.microsoft.com/office/drawing/2014/main" id="{E640FE26-97F8-4337-B4F5-2182BC96F883}"/>
                  </a:ext>
                </a:extLst>
              </p:cNvPr>
              <p:cNvSpPr txBox="1">
                <a:spLocks noRot="1" noChangeAspect="1" noMove="1" noResize="1" noEditPoints="1" noAdjustHandles="1" noChangeArrowheads="1" noChangeShapeType="1" noTextEdit="1"/>
              </p:cNvSpPr>
              <p:nvPr/>
            </p:nvSpPr>
            <p:spPr>
              <a:xfrm>
                <a:off x="1013533" y="201162"/>
                <a:ext cx="10164933" cy="584775"/>
              </a:xfrm>
              <a:prstGeom prst="rect">
                <a:avLst/>
              </a:prstGeom>
              <a:blipFill>
                <a:blip r:embed="rId2"/>
                <a:stretch>
                  <a:fillRect l="-300" t="-3125"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3DA3806B-0A95-490B-9B9F-761CF1BCD9D8}"/>
                  </a:ext>
                </a:extLst>
              </p:cNvPr>
              <p:cNvSpPr txBox="1"/>
              <p:nvPr/>
            </p:nvSpPr>
            <p:spPr>
              <a:xfrm>
                <a:off x="1497365" y="785937"/>
                <a:ext cx="9197267" cy="1077218"/>
              </a:xfrm>
              <a:prstGeom prst="rect">
                <a:avLst/>
              </a:prstGeom>
              <a:noFill/>
            </p:spPr>
            <p:txBody>
              <a:bodyPr wrap="square" rtlCol="0">
                <a:spAutoFit/>
              </a:bodyPr>
              <a:lstStyle/>
              <a:p>
                <a:pPr algn="just"/>
                <a:r>
                  <a:rPr lang="it-IT" sz="1600" i="1" dirty="0">
                    <a:latin typeface="Helvetica" panose="020B0604020202020204" pitchFamily="34" charset="0"/>
                    <a:cs typeface="Helvetica" panose="020B0604020202020204" pitchFamily="34" charset="0"/>
                  </a:rPr>
                  <a:t>Data una griglia iniziale, generare una griglia </a:t>
                </a:r>
                <a:r>
                  <a:rPr lang="it-IT" sz="1600" i="1" dirty="0" err="1">
                    <a:latin typeface="Helvetica" panose="020B0604020202020204" pitchFamily="34" charset="0"/>
                    <a:cs typeface="Helvetica" panose="020B0604020202020204" pitchFamily="34" charset="0"/>
                  </a:rPr>
                  <a:t>coarse</a:t>
                </a:r>
                <a:r>
                  <a:rPr lang="it-IT" sz="1600" i="1" dirty="0">
                    <a:latin typeface="Helvetica" panose="020B0604020202020204" pitchFamily="34" charset="0"/>
                    <a:cs typeface="Helvetica" panose="020B0604020202020204" pitchFamily="34" charset="0"/>
                  </a:rPr>
                  <a:t> in modo tale che:</a:t>
                </a:r>
              </a:p>
              <a:p>
                <a:pPr marL="285750" indent="-285750" algn="just">
                  <a:buFont typeface="Arial" panose="020B0604020202020204" pitchFamily="34" charset="0"/>
                  <a:buChar char="•"/>
                </a:pPr>
                <a:r>
                  <a:rPr lang="it-IT" sz="1600" i="1" dirty="0">
                    <a:latin typeface="Helvetica" panose="020B0604020202020204" pitchFamily="34" charset="0"/>
                    <a:cs typeface="Helvetica" panose="020B0604020202020204" pitchFamily="34" charset="0"/>
                  </a:rPr>
                  <a:t>ciascuno dei suoi volumi di controllo contenga almeno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𝐿</m:t>
                        </m:r>
                      </m:e>
                      <m:sub>
                        <m:r>
                          <a:rPr lang="it-IT" sz="1600" b="0" i="1" dirty="0" smtClean="0">
                            <a:latin typeface="Cambria Math" panose="02040503050406030204" pitchFamily="18" charset="0"/>
                            <a:cs typeface="Helvetica" panose="020B0604020202020204" pitchFamily="34" charset="0"/>
                          </a:rPr>
                          <m:t>𝑚𝑖𝑛</m:t>
                        </m:r>
                      </m:sub>
                    </m:sSub>
                  </m:oMath>
                </a14:m>
                <a:r>
                  <a:rPr lang="it-IT" sz="1600" i="1" dirty="0">
                    <a:latin typeface="Helvetica" panose="020B0604020202020204" pitchFamily="34" charset="0"/>
                    <a:cs typeface="Helvetica" panose="020B0604020202020204" pitchFamily="34" charset="0"/>
                  </a:rPr>
                  <a:t> e al più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𝐿</m:t>
                        </m:r>
                      </m:e>
                      <m:sub>
                        <m:r>
                          <a:rPr lang="it-IT" sz="1600" b="0" i="1" dirty="0" smtClean="0">
                            <a:latin typeface="Cambria Math" panose="02040503050406030204" pitchFamily="18" charset="0"/>
                            <a:cs typeface="Helvetica" panose="020B0604020202020204" pitchFamily="34" charset="0"/>
                          </a:rPr>
                          <m:t>𝑚𝑎𝑥</m:t>
                        </m:r>
                      </m:sub>
                    </m:sSub>
                  </m:oMath>
                </a14:m>
                <a:r>
                  <a:rPr lang="it-IT" sz="1600" i="1" dirty="0">
                    <a:latin typeface="Helvetica" panose="020B0604020202020204" pitchFamily="34" charset="0"/>
                    <a:cs typeface="Helvetica" panose="020B0604020202020204" pitchFamily="34" charset="0"/>
                  </a:rPr>
                  <a:t> elementi della griglia iniziale;</a:t>
                </a:r>
              </a:p>
              <a:p>
                <a:pPr marL="285750" indent="-285750" algn="just">
                  <a:buFont typeface="Arial" panose="020B0604020202020204" pitchFamily="34" charset="0"/>
                  <a:buChar char="•"/>
                </a:pPr>
                <a:r>
                  <a:rPr lang="it-IT" sz="1600" i="1" dirty="0">
                    <a:latin typeface="Helvetica" panose="020B0604020202020204" pitchFamily="34" charset="0"/>
                    <a:cs typeface="Helvetica" panose="020B0604020202020204" pitchFamily="34" charset="0"/>
                  </a:rPr>
                  <a:t>la griglia </a:t>
                </a:r>
                <a:r>
                  <a:rPr lang="it-IT" sz="1600" i="1" dirty="0" err="1">
                    <a:latin typeface="Helvetica" panose="020B0604020202020204" pitchFamily="34" charset="0"/>
                    <a:cs typeface="Helvetica" panose="020B0604020202020204" pitchFamily="34" charset="0"/>
                  </a:rPr>
                  <a:t>coarse</a:t>
                </a:r>
                <a:r>
                  <a:rPr lang="it-IT" sz="1600" i="1" dirty="0">
                    <a:latin typeface="Helvetica" panose="020B0604020202020204" pitchFamily="34" charset="0"/>
                    <a:cs typeface="Helvetica" panose="020B0604020202020204" pitchFamily="34" charset="0"/>
                  </a:rPr>
                  <a:t> minimizzi una delle tre misure di qualità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2</m:t>
                        </m:r>
                      </m:sub>
                    </m:sSub>
                    <m:r>
                      <a:rPr lang="it-IT" sz="1600" b="0" i="1" smtClean="0">
                        <a:latin typeface="Cambria Math" panose="02040503050406030204" pitchFamily="18" charset="0"/>
                        <a:cs typeface="Helvetica" panose="020B0604020202020204" pitchFamily="34" charset="0"/>
                      </a:rPr>
                      <m:t>,  </m:t>
                    </m:r>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3</m:t>
                        </m:r>
                      </m:sub>
                    </m:sSub>
                  </m:oMath>
                </a14:m>
                <a:r>
                  <a:rPr lang="it-IT" sz="1600" i="1" dirty="0">
                    <a:latin typeface="Helvetica" panose="020B0604020202020204" pitchFamily="34" charset="0"/>
                    <a:cs typeface="Helvetica" panose="020B0604020202020204" pitchFamily="34" charset="0"/>
                  </a:rPr>
                  <a:t>.</a:t>
                </a:r>
                <a:endParaRPr lang="it-IT" sz="1400" i="1"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3DA3806B-0A95-490B-9B9F-761CF1BCD9D8}"/>
                  </a:ext>
                </a:extLst>
              </p:cNvPr>
              <p:cNvSpPr txBox="1">
                <a:spLocks noRot="1" noChangeAspect="1" noMove="1" noResize="1" noEditPoints="1" noAdjustHandles="1" noChangeArrowheads="1" noChangeShapeType="1" noTextEdit="1"/>
              </p:cNvSpPr>
              <p:nvPr/>
            </p:nvSpPr>
            <p:spPr>
              <a:xfrm>
                <a:off x="1497365" y="785937"/>
                <a:ext cx="9197267" cy="1077218"/>
              </a:xfrm>
              <a:prstGeom prst="rect">
                <a:avLst/>
              </a:prstGeom>
              <a:blipFill>
                <a:blip r:embed="rId3"/>
                <a:stretch>
                  <a:fillRect l="-398" t="-1695" r="-398" b="-62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238B540-8017-4C16-A277-A9F51C1C9448}"/>
                  </a:ext>
                </a:extLst>
              </p:cNvPr>
              <p:cNvSpPr txBox="1"/>
              <p:nvPr/>
            </p:nvSpPr>
            <p:spPr>
              <a:xfrm>
                <a:off x="1013531" y="1997475"/>
                <a:ext cx="10164933" cy="1569660"/>
              </a:xfrm>
              <a:prstGeom prst="rect">
                <a:avLst/>
              </a:prstGeom>
              <a:noFill/>
            </p:spPr>
            <p:txBody>
              <a:bodyPr wrap="square" rtlCol="0">
                <a:spAutoFit/>
              </a:bodyPr>
              <a:lstStyle/>
              <a:p>
                <a:pPr algn="just"/>
                <a:r>
                  <a:rPr lang="it-IT" sz="1600" i="1" dirty="0">
                    <a:latin typeface="Helvetica" panose="020B0604020202020204" pitchFamily="34" charset="0"/>
                    <a:cs typeface="Helvetica" panose="020B0604020202020204" pitchFamily="34" charset="0"/>
                  </a:rPr>
                  <a:t>Le varie misure di qualità possono essere combinate per realizzare un problema multi-obiettivo;</a:t>
                </a:r>
              </a:p>
              <a:p>
                <a:pPr algn="just"/>
                <a:endParaRPr lang="it-IT" sz="1600" dirty="0">
                  <a:latin typeface="Helvetica" panose="020B0604020202020204" pitchFamily="34" charset="0"/>
                  <a:cs typeface="Helvetica" panose="020B0604020202020204" pitchFamily="34" charset="0"/>
                </a:endParaRPr>
              </a:p>
              <a:p>
                <a:pPr algn="just"/>
                <a:r>
                  <a:rPr lang="it-IT" sz="1600" i="1" dirty="0">
                    <a:latin typeface="Helvetica" panose="020B0604020202020204" pitchFamily="34" charset="0"/>
                    <a:cs typeface="Helvetica" panose="020B0604020202020204" pitchFamily="34" charset="0"/>
                  </a:rPr>
                  <a:t>ESEMPIO:</a:t>
                </a:r>
              </a:p>
              <a:p>
                <a:pPr algn="just"/>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i="1">
                            <a:latin typeface="Cambria Math" panose="02040503050406030204" pitchFamily="18" charset="0"/>
                            <a:cs typeface="Helvetica" panose="020B0604020202020204" pitchFamily="34" charset="0"/>
                          </a:rPr>
                          <m:t>3</m:t>
                        </m:r>
                      </m:sub>
                    </m:sSub>
                  </m:oMath>
                </a14:m>
                <a:r>
                  <a:rPr lang="it-IT" sz="1600" dirty="0">
                    <a:latin typeface="Helvetica" panose="020B0604020202020204" pitchFamily="34" charset="0"/>
                    <a:cs typeface="Helvetica" panose="020B0604020202020204" pitchFamily="34" charset="0"/>
                  </a:rPr>
                  <a:t> può essere facilmente combinata con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𝑜</m:t>
                    </m:r>
                    <m:r>
                      <a:rPr lang="it-IT" sz="1600" b="0" i="1" smtClean="0">
                        <a:latin typeface="Cambria Math" panose="02040503050406030204" pitchFamily="18" charset="0"/>
                        <a:cs typeface="Helvetica" panose="020B0604020202020204" pitchFamily="34" charset="0"/>
                      </a:rPr>
                      <m:t> </m:t>
                    </m:r>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 in tal caso l’algoritmo genera prima una griglia che minimizza</a:t>
                </a:r>
                <a:r>
                  <a:rPr lang="it-IT" sz="1600" dirty="0">
                    <a:cs typeface="Helvetica" panose="020B0604020202020204" pitchFamily="34" charset="0"/>
                  </a:rPr>
                  <a:t>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i="1">
                            <a:latin typeface="Cambria Math" panose="02040503050406030204" pitchFamily="18" charset="0"/>
                            <a:cs typeface="Helvetica" panose="020B0604020202020204" pitchFamily="34" charset="0"/>
                          </a:rPr>
                          <m:t>3</m:t>
                        </m:r>
                      </m:sub>
                    </m:sSub>
                  </m:oMath>
                </a14:m>
                <a:r>
                  <a:rPr lang="it-IT" sz="1600" dirty="0">
                    <a:latin typeface="Helvetica" panose="020B0604020202020204" pitchFamily="34" charset="0"/>
                    <a:cs typeface="Helvetica" panose="020B0604020202020204" pitchFamily="34" charset="0"/>
                  </a:rPr>
                  <a:t> e poi, tra le diverse soluzioni che danno lo stesso valore di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i="1">
                            <a:latin typeface="Cambria Math" panose="02040503050406030204" pitchFamily="18" charset="0"/>
                            <a:cs typeface="Helvetica" panose="020B0604020202020204" pitchFamily="34" charset="0"/>
                          </a:rPr>
                          <m:t>3</m:t>
                        </m:r>
                      </m:sub>
                    </m:sSub>
                  </m:oMath>
                </a14:m>
                <a:r>
                  <a:rPr lang="it-IT" sz="1600" dirty="0">
                    <a:latin typeface="Helvetica" panose="020B0604020202020204" pitchFamily="34" charset="0"/>
                    <a:cs typeface="Helvetica" panose="020B0604020202020204" pitchFamily="34" charset="0"/>
                  </a:rPr>
                  <a:t>, cerca la particolare soluzione che minimizza anche </a:t>
                </a:r>
                <a14:m>
                  <m:oMath xmlns:m="http://schemas.openxmlformats.org/officeDocument/2006/math">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𝑜</m:t>
                    </m:r>
                    <m:r>
                      <a:rPr lang="it-IT" sz="1600" b="0" i="1" smtClean="0">
                        <a:latin typeface="Cambria Math" panose="02040503050406030204" pitchFamily="18" charset="0"/>
                        <a:cs typeface="Helvetica" panose="020B0604020202020204" pitchFamily="34" charset="0"/>
                      </a:rPr>
                      <m:t> </m:t>
                    </m:r>
                    <m:sSub>
                      <m:sSubPr>
                        <m:ctrlPr>
                          <a:rPr lang="it-IT" sz="1600" i="1">
                            <a:latin typeface="Cambria Math" panose="02040503050406030204" pitchFamily="18" charset="0"/>
                            <a:cs typeface="Helvetica" panose="020B0604020202020204" pitchFamily="34" charset="0"/>
                          </a:rPr>
                        </m:ctrlPr>
                      </m:sSubPr>
                      <m:e>
                        <m:r>
                          <a:rPr lang="it-IT" sz="1600" i="1">
                            <a:latin typeface="Cambria Math" panose="02040503050406030204" pitchFamily="18" charset="0"/>
                            <a:cs typeface="Helvetica" panose="020B0604020202020204" pitchFamily="34" charset="0"/>
                          </a:rPr>
                          <m:t>𝐹</m:t>
                        </m:r>
                      </m:e>
                      <m:sub>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a:t>
                </a:r>
              </a:p>
            </p:txBody>
          </p:sp>
        </mc:Choice>
        <mc:Fallback xmlns="">
          <p:sp>
            <p:nvSpPr>
              <p:cNvPr id="6" name="CasellaDiTesto 5">
                <a:extLst>
                  <a:ext uri="{FF2B5EF4-FFF2-40B4-BE49-F238E27FC236}">
                    <a16:creationId xmlns:a16="http://schemas.microsoft.com/office/drawing/2014/main" id="{A238B540-8017-4C16-A277-A9F51C1C9448}"/>
                  </a:ext>
                </a:extLst>
              </p:cNvPr>
              <p:cNvSpPr txBox="1">
                <a:spLocks noRot="1" noChangeAspect="1" noMove="1" noResize="1" noEditPoints="1" noAdjustHandles="1" noChangeArrowheads="1" noChangeShapeType="1" noTextEdit="1"/>
              </p:cNvSpPr>
              <p:nvPr/>
            </p:nvSpPr>
            <p:spPr>
              <a:xfrm>
                <a:off x="1013531" y="1997475"/>
                <a:ext cx="10164933" cy="1569660"/>
              </a:xfrm>
              <a:prstGeom prst="rect">
                <a:avLst/>
              </a:prstGeom>
              <a:blipFill>
                <a:blip r:embed="rId4"/>
                <a:stretch>
                  <a:fillRect l="-300" t="-1167" r="-300" b="-428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E511786-EC86-4713-8BD1-E29EE850100A}"/>
                  </a:ext>
                </a:extLst>
              </p:cNvPr>
              <p:cNvSpPr txBox="1"/>
              <p:nvPr/>
            </p:nvSpPr>
            <p:spPr>
              <a:xfrm>
                <a:off x="1013531" y="3773010"/>
                <a:ext cx="10164932" cy="2308324"/>
              </a:xfrm>
              <a:prstGeom prst="rect">
                <a:avLst/>
              </a:prstGeom>
              <a:noFill/>
            </p:spPr>
            <p:txBody>
              <a:bodyPr wrap="square" rtlCol="0">
                <a:spAutoFit/>
              </a:bodyPr>
              <a:lstStyle/>
              <a:p>
                <a:pPr algn="just"/>
                <a:r>
                  <a:rPr lang="it-IT" sz="1600" i="1" dirty="0">
                    <a:solidFill>
                      <a:prstClr val="black"/>
                    </a:solidFill>
                    <a:latin typeface="Helvetica" panose="020B0604020202020204" pitchFamily="34" charset="0"/>
                    <a:cs typeface="Helvetica" panose="020B0604020202020204" pitchFamily="34" charset="0"/>
                  </a:rPr>
                  <a:t>Vedremo ora un algoritmo multilivello che risolve tale problema di ottimizzazione. </a:t>
                </a:r>
              </a:p>
              <a:p>
                <a:pPr algn="just"/>
                <a:endParaRPr lang="it-IT" sz="1600" i="1" dirty="0">
                  <a:solidFill>
                    <a:prstClr val="black"/>
                  </a:solidFill>
                  <a:latin typeface="Helvetica" panose="020B0604020202020204" pitchFamily="34" charset="0"/>
                  <a:cs typeface="Helvetica" panose="020B0604020202020204" pitchFamily="34" charset="0"/>
                </a:endParaRPr>
              </a:p>
              <a:p>
                <a:pPr algn="just"/>
                <a:r>
                  <a:rPr lang="it-IT" sz="1600" dirty="0">
                    <a:solidFill>
                      <a:prstClr val="black"/>
                    </a:solidFill>
                    <a:latin typeface="Helvetica" panose="020B0604020202020204" pitchFamily="34" charset="0"/>
                    <a:cs typeface="Helvetica" panose="020B0604020202020204" pitchFamily="34" charset="0"/>
                  </a:rPr>
                  <a:t>L’idea di base è che, dato un </a:t>
                </a:r>
                <a:r>
                  <a:rPr lang="it-IT" sz="1600" i="1" dirty="0">
                    <a:solidFill>
                      <a:prstClr val="black"/>
                    </a:solidFill>
                    <a:latin typeface="Helvetica" panose="020B0604020202020204" pitchFamily="34" charset="0"/>
                    <a:cs typeface="Helvetica" panose="020B0604020202020204" pitchFamily="34" charset="0"/>
                  </a:rPr>
                  <a:t>problema iniziale </a:t>
                </a:r>
                <a14:m>
                  <m:oMath xmlns:m="http://schemas.openxmlformats.org/officeDocument/2006/math">
                    <m:r>
                      <a:rPr lang="it-IT" sz="1600" i="1" dirty="0" smtClean="0">
                        <a:solidFill>
                          <a:prstClr val="black"/>
                        </a:solidFill>
                        <a:latin typeface="Cambria Math" panose="02040503050406030204" pitchFamily="18" charset="0"/>
                        <a:cs typeface="Helvetica" panose="020B0604020202020204" pitchFamily="34" charset="0"/>
                      </a:rPr>
                      <m:t>𝑀</m:t>
                    </m:r>
                  </m:oMath>
                </a14:m>
                <a:r>
                  <a:rPr lang="it-IT" sz="1600" dirty="0">
                    <a:solidFill>
                      <a:prstClr val="black"/>
                    </a:solidFill>
                    <a:latin typeface="Helvetica" panose="020B0604020202020204" pitchFamily="34" charset="0"/>
                    <a:cs typeface="Helvetica" panose="020B0604020202020204" pitchFamily="34" charset="0"/>
                  </a:rPr>
                  <a:t>, </a:t>
                </a:r>
                <a:r>
                  <a:rPr lang="it-IT" sz="1600" i="1" dirty="0">
                    <a:solidFill>
                      <a:prstClr val="black"/>
                    </a:solidFill>
                    <a:latin typeface="Helvetica" panose="020B0604020202020204" pitchFamily="34" charset="0"/>
                    <a:cs typeface="Helvetica" panose="020B0604020202020204" pitchFamily="34" charset="0"/>
                  </a:rPr>
                  <a:t>l’algoritmo multilivello </a:t>
                </a:r>
                <a:r>
                  <a:rPr lang="it-IT" sz="1600" dirty="0">
                    <a:solidFill>
                      <a:prstClr val="black"/>
                    </a:solidFill>
                    <a:latin typeface="Helvetica" panose="020B0604020202020204" pitchFamily="34" charset="0"/>
                    <a:cs typeface="Helvetica" panose="020B0604020202020204" pitchFamily="34" charset="0"/>
                  </a:rPr>
                  <a:t>costruisce una sequenza di approssimazioni di </a:t>
                </a:r>
                <a14:m>
                  <m:oMath xmlns:m="http://schemas.openxmlformats.org/officeDocument/2006/math">
                    <m:r>
                      <a:rPr lang="it-IT" sz="1600" i="1" dirty="0" smtClean="0">
                        <a:solidFill>
                          <a:prstClr val="black"/>
                        </a:solidFill>
                        <a:latin typeface="Cambria Math" panose="02040503050406030204" pitchFamily="18" charset="0"/>
                        <a:cs typeface="Helvetica" panose="020B0604020202020204" pitchFamily="34" charset="0"/>
                      </a:rPr>
                      <m:t>𝑀</m:t>
                    </m:r>
                    <m:r>
                      <a:rPr lang="it-IT" sz="1600" b="0" i="1" dirty="0" smtClean="0">
                        <a:solidFill>
                          <a:prstClr val="black"/>
                        </a:solidFill>
                        <a:latin typeface="Cambria Math" panose="02040503050406030204" pitchFamily="18" charset="0"/>
                        <a:cs typeface="Helvetica" panose="020B0604020202020204" pitchFamily="34" charset="0"/>
                      </a:rPr>
                      <m:t> </m:t>
                    </m:r>
                    <m:r>
                      <a:rPr lang="it-IT" sz="1600" i="1" dirty="0" smtClean="0">
                        <a:solidFill>
                          <a:prstClr val="black"/>
                        </a:solidFill>
                        <a:latin typeface="Cambria Math" panose="02040503050406030204" pitchFamily="18" charset="0"/>
                        <a:cs typeface="Helvetica" panose="020B0604020202020204" pitchFamily="34" charset="0"/>
                      </a:rPr>
                      <m:t>(</m:t>
                    </m:r>
                    <m:sSub>
                      <m:sSubPr>
                        <m:ctrlPr>
                          <a:rPr lang="it-IT" sz="1600" i="1" dirty="0" smtClean="0">
                            <a:solidFill>
                              <a:prstClr val="black"/>
                            </a:solidFill>
                            <a:latin typeface="Cambria Math" panose="02040503050406030204" pitchFamily="18" charset="0"/>
                            <a:cs typeface="Helvetica" panose="020B0604020202020204" pitchFamily="34" charset="0"/>
                          </a:rPr>
                        </m:ctrlPr>
                      </m:sSubPr>
                      <m:e>
                        <m:r>
                          <a:rPr lang="it-IT" sz="1600" b="0" i="1" dirty="0" smtClean="0">
                            <a:solidFill>
                              <a:prstClr val="black"/>
                            </a:solidFill>
                            <a:latin typeface="Cambria Math" panose="02040503050406030204" pitchFamily="18" charset="0"/>
                            <a:cs typeface="Helvetica" panose="020B0604020202020204" pitchFamily="34" charset="0"/>
                          </a:rPr>
                          <m:t>𝑀</m:t>
                        </m:r>
                      </m:e>
                      <m:sub>
                        <m:r>
                          <a:rPr lang="it-IT" sz="1600" b="0" i="1" dirty="0" smtClean="0">
                            <a:solidFill>
                              <a:prstClr val="black"/>
                            </a:solidFill>
                            <a:latin typeface="Cambria Math" panose="02040503050406030204" pitchFamily="18" charset="0"/>
                            <a:cs typeface="Helvetica" panose="020B0604020202020204" pitchFamily="34" charset="0"/>
                          </a:rPr>
                          <m:t>1</m:t>
                        </m:r>
                      </m:sub>
                    </m:sSub>
                    <m:r>
                      <a:rPr lang="it-IT" sz="1600" b="0" i="1" dirty="0" smtClean="0">
                        <a:solidFill>
                          <a:prstClr val="black"/>
                        </a:solidFill>
                        <a:latin typeface="Cambria Math" panose="02040503050406030204" pitchFamily="18" charset="0"/>
                        <a:cs typeface="Helvetica" panose="020B0604020202020204" pitchFamily="34" charset="0"/>
                      </a:rPr>
                      <m:t>,  </m:t>
                    </m:r>
                    <m:sSub>
                      <m:sSubPr>
                        <m:ctrlPr>
                          <a:rPr lang="it-IT" sz="1600" i="1" dirty="0" smtClean="0">
                            <a:solidFill>
                              <a:prstClr val="black"/>
                            </a:solidFill>
                            <a:latin typeface="Cambria Math" panose="02040503050406030204" pitchFamily="18" charset="0"/>
                            <a:cs typeface="Helvetica" panose="020B0604020202020204" pitchFamily="34" charset="0"/>
                          </a:rPr>
                        </m:ctrlPr>
                      </m:sSubPr>
                      <m:e>
                        <m:r>
                          <a:rPr lang="it-IT" sz="1600" b="0" i="1" dirty="0" smtClean="0">
                            <a:solidFill>
                              <a:prstClr val="black"/>
                            </a:solidFill>
                            <a:latin typeface="Cambria Math" panose="02040503050406030204" pitchFamily="18" charset="0"/>
                            <a:cs typeface="Helvetica" panose="020B0604020202020204" pitchFamily="34" charset="0"/>
                          </a:rPr>
                          <m:t>𝑀</m:t>
                        </m:r>
                      </m:e>
                      <m:sub>
                        <m:r>
                          <a:rPr lang="it-IT" sz="1600" b="0" i="1" dirty="0" smtClean="0">
                            <a:solidFill>
                              <a:prstClr val="black"/>
                            </a:solidFill>
                            <a:latin typeface="Cambria Math" panose="02040503050406030204" pitchFamily="18" charset="0"/>
                            <a:cs typeface="Helvetica" panose="020B0604020202020204" pitchFamily="34" charset="0"/>
                          </a:rPr>
                          <m:t>2</m:t>
                        </m:r>
                      </m:sub>
                    </m:sSub>
                    <m:r>
                      <a:rPr lang="it-IT" sz="1600" b="0" i="1" dirty="0" smtClean="0">
                        <a:solidFill>
                          <a:prstClr val="black"/>
                        </a:solidFill>
                        <a:latin typeface="Cambria Math" panose="02040503050406030204" pitchFamily="18" charset="0"/>
                        <a:cs typeface="Helvetica" panose="020B0604020202020204" pitchFamily="34" charset="0"/>
                      </a:rPr>
                      <m:t>,  </m:t>
                    </m:r>
                    <m:r>
                      <a:rPr lang="it-IT" sz="1600" b="0" i="1" dirty="0" smtClean="0">
                        <a:solidFill>
                          <a:prstClr val="black"/>
                        </a:solidFill>
                        <a:latin typeface="Cambria Math" panose="02040503050406030204" pitchFamily="18" charset="0"/>
                        <a:ea typeface="Cambria Math" panose="02040503050406030204" pitchFamily="18" charset="0"/>
                        <a:cs typeface="Helvetica" panose="020B0604020202020204" pitchFamily="34" charset="0"/>
                      </a:rPr>
                      <m:t>⋯,  </m:t>
                    </m:r>
                    <m:sSub>
                      <m:sSubPr>
                        <m:ctrlPr>
                          <a:rPr lang="it-IT" sz="1600" i="1" dirty="0" smtClean="0">
                            <a:solidFill>
                              <a:prstClr val="black"/>
                            </a:solidFill>
                            <a:latin typeface="Cambria Math" panose="02040503050406030204" pitchFamily="18" charset="0"/>
                            <a:cs typeface="Helvetica" panose="020B0604020202020204" pitchFamily="34" charset="0"/>
                          </a:rPr>
                        </m:ctrlPr>
                      </m:sSubPr>
                      <m:e>
                        <m:r>
                          <a:rPr lang="it-IT" sz="1600" b="0" i="1" dirty="0" smtClean="0">
                            <a:solidFill>
                              <a:prstClr val="black"/>
                            </a:solidFill>
                            <a:latin typeface="Cambria Math" panose="02040503050406030204" pitchFamily="18" charset="0"/>
                            <a:cs typeface="Helvetica" panose="020B0604020202020204" pitchFamily="34" charset="0"/>
                          </a:rPr>
                          <m:t>𝑀</m:t>
                        </m:r>
                      </m:e>
                      <m:sub>
                        <m:r>
                          <a:rPr lang="it-IT" sz="1600" b="0" i="1" dirty="0" smtClean="0">
                            <a:solidFill>
                              <a:prstClr val="black"/>
                            </a:solidFill>
                            <a:latin typeface="Cambria Math" panose="02040503050406030204" pitchFamily="18" charset="0"/>
                            <a:cs typeface="Helvetica" panose="020B0604020202020204" pitchFamily="34" charset="0"/>
                          </a:rPr>
                          <m:t>𝑛</m:t>
                        </m:r>
                      </m:sub>
                    </m:sSub>
                    <m:r>
                      <a:rPr lang="it-IT" sz="1600" i="1" dirty="0" smtClean="0">
                        <a:solidFill>
                          <a:prstClr val="black"/>
                        </a:solidFill>
                        <a:latin typeface="Cambria Math" panose="02040503050406030204" pitchFamily="18" charset="0"/>
                        <a:cs typeface="Helvetica" panose="020B0604020202020204" pitchFamily="34" charset="0"/>
                      </a:rPr>
                      <m:t>) </m:t>
                    </m:r>
                  </m:oMath>
                </a14:m>
                <a:r>
                  <a:rPr lang="it-IT" sz="1600" dirty="0">
                    <a:solidFill>
                      <a:prstClr val="black"/>
                    </a:solidFill>
                    <a:latin typeface="Helvetica" panose="020B0604020202020204" pitchFamily="34" charset="0"/>
                    <a:cs typeface="Helvetica" panose="020B0604020202020204" pitchFamily="34" charset="0"/>
                  </a:rPr>
                  <a:t>tali che il problema </a:t>
                </a:r>
                <a14:m>
                  <m:oMath xmlns:m="http://schemas.openxmlformats.org/officeDocument/2006/math">
                    <m:sSub>
                      <m:sSubPr>
                        <m:ctrlPr>
                          <a:rPr lang="it-IT" sz="1600" i="1" smtClean="0">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𝑀</m:t>
                        </m:r>
                      </m:e>
                      <m:sub>
                        <m:r>
                          <a:rPr lang="it-IT" sz="1600" b="0" i="1" smtClean="0">
                            <a:solidFill>
                              <a:prstClr val="black"/>
                            </a:solidFill>
                            <a:latin typeface="Cambria Math" panose="02040503050406030204" pitchFamily="18" charset="0"/>
                            <a:cs typeface="Helvetica" panose="020B0604020202020204" pitchFamily="34" charset="0"/>
                          </a:rPr>
                          <m:t>𝑖</m:t>
                        </m:r>
                        <m:r>
                          <a:rPr lang="it-IT" sz="1600" b="0" i="1" smtClean="0">
                            <a:solidFill>
                              <a:prstClr val="black"/>
                            </a:solidFill>
                            <a:latin typeface="Cambria Math" panose="02040503050406030204" pitchFamily="18" charset="0"/>
                            <a:cs typeface="Helvetica" panose="020B0604020202020204" pitchFamily="34" charset="0"/>
                          </a:rPr>
                          <m:t>+1</m:t>
                        </m:r>
                      </m:sub>
                    </m:sSub>
                  </m:oMath>
                </a14:m>
                <a:r>
                  <a:rPr lang="it-IT" sz="1600" dirty="0">
                    <a:solidFill>
                      <a:prstClr val="black"/>
                    </a:solidFill>
                    <a:latin typeface="Helvetica" panose="020B0604020202020204" pitchFamily="34" charset="0"/>
                    <a:cs typeface="Helvetica" panose="020B0604020202020204" pitchFamily="34" charset="0"/>
                  </a:rPr>
                  <a:t> sia più piccolo del problema </a:t>
                </a:r>
                <a14:m>
                  <m:oMath xmlns:m="http://schemas.openxmlformats.org/officeDocument/2006/math">
                    <m:sSub>
                      <m:sSubPr>
                        <m:ctrlPr>
                          <a:rPr lang="it-IT" sz="1600" i="1" dirty="0" smtClean="0">
                            <a:solidFill>
                              <a:prstClr val="black"/>
                            </a:solidFill>
                            <a:latin typeface="Cambria Math" panose="02040503050406030204" pitchFamily="18" charset="0"/>
                            <a:cs typeface="Helvetica" panose="020B0604020202020204" pitchFamily="34" charset="0"/>
                          </a:rPr>
                        </m:ctrlPr>
                      </m:sSubPr>
                      <m:e>
                        <m:r>
                          <a:rPr lang="it-IT" sz="1600" b="0" i="1" dirty="0" smtClean="0">
                            <a:solidFill>
                              <a:prstClr val="black"/>
                            </a:solidFill>
                            <a:latin typeface="Cambria Math" panose="02040503050406030204" pitchFamily="18" charset="0"/>
                            <a:cs typeface="Helvetica" panose="020B0604020202020204" pitchFamily="34" charset="0"/>
                          </a:rPr>
                          <m:t>𝑀</m:t>
                        </m:r>
                      </m:e>
                      <m:sub>
                        <m:r>
                          <a:rPr lang="it-IT" sz="1600" b="0" i="1" dirty="0" smtClean="0">
                            <a:solidFill>
                              <a:prstClr val="black"/>
                            </a:solidFill>
                            <a:latin typeface="Cambria Math" panose="02040503050406030204" pitchFamily="18" charset="0"/>
                            <a:cs typeface="Helvetica" panose="020B0604020202020204" pitchFamily="34" charset="0"/>
                          </a:rPr>
                          <m:t>𝑖</m:t>
                        </m:r>
                      </m:sub>
                    </m:sSub>
                  </m:oMath>
                </a14:m>
                <a:r>
                  <a:rPr lang="it-IT" sz="1600" dirty="0">
                    <a:solidFill>
                      <a:prstClr val="black"/>
                    </a:solidFill>
                    <a:latin typeface="Helvetica" panose="020B0604020202020204" pitchFamily="34" charset="0"/>
                    <a:cs typeface="Helvetica" panose="020B0604020202020204" pitchFamily="34" charset="0"/>
                  </a:rPr>
                  <a:t>.</a:t>
                </a:r>
              </a:p>
              <a:p>
                <a:pPr algn="just"/>
                <a:endParaRPr lang="it-IT" sz="1600" dirty="0">
                  <a:solidFill>
                    <a:prstClr val="black"/>
                  </a:solidFill>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Una volta ottenute tale sequenza, la </a:t>
                </a:r>
                <a:r>
                  <a:rPr lang="it-IT" sz="1600" i="1" dirty="0">
                    <a:latin typeface="Helvetica" panose="020B0604020202020204" pitchFamily="34" charset="0"/>
                    <a:cs typeface="Helvetica" panose="020B0604020202020204" pitchFamily="34" charset="0"/>
                  </a:rPr>
                  <a:t>soluzione del problema originale </a:t>
                </a:r>
                <a:r>
                  <a:rPr lang="it-IT" sz="1600" dirty="0">
                    <a:latin typeface="Helvetica" panose="020B0604020202020204" pitchFamily="34" charset="0"/>
                    <a:cs typeface="Helvetica" panose="020B0604020202020204" pitchFamily="34" charset="0"/>
                  </a:rPr>
                  <a:t>si ottiene partire dalla soluzione del </a:t>
                </a:r>
                <a:r>
                  <a:rPr lang="it-IT" sz="1600" dirty="0" err="1">
                    <a:latin typeface="Helvetica" panose="020B0604020202020204" pitchFamily="34" charset="0"/>
                    <a:cs typeface="Helvetica" panose="020B0604020202020204" pitchFamily="34" charset="0"/>
                  </a:rPr>
                  <a:t>sottoproblema</a:t>
                </a:r>
                <a:r>
                  <a:rPr lang="it-IT" sz="1600" dirty="0">
                    <a:latin typeface="Helvetica" panose="020B0604020202020204" pitchFamily="34" charset="0"/>
                    <a:cs typeface="Helvetica" panose="020B0604020202020204" pitchFamily="34" charset="0"/>
                  </a:rPr>
                  <a:t>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𝑀</m:t>
                        </m:r>
                      </m:e>
                      <m:sub>
                        <m:r>
                          <a:rPr lang="it-IT" sz="1600" b="0" i="1" smtClean="0">
                            <a:latin typeface="Cambria Math" panose="02040503050406030204" pitchFamily="18" charset="0"/>
                            <a:cs typeface="Helvetica" panose="020B0604020202020204" pitchFamily="34" charset="0"/>
                          </a:rPr>
                          <m:t>𝑛</m:t>
                        </m:r>
                      </m:sub>
                    </m:sSub>
                    <m:r>
                      <a:rPr lang="it-IT" sz="1600" b="0" i="0" smtClean="0">
                        <a:latin typeface="Cambria Math" panose="02040503050406030204" pitchFamily="18" charset="0"/>
                        <a:cs typeface="Helvetica" panose="020B0604020202020204" pitchFamily="34" charset="0"/>
                      </a:rPr>
                      <m:t>, </m:t>
                    </m:r>
                  </m:oMath>
                </a14:m>
                <a:r>
                  <a:rPr lang="it-IT" sz="1600" dirty="0">
                    <a:latin typeface="Helvetica" panose="020B0604020202020204" pitchFamily="34" charset="0"/>
                    <a:cs typeface="Helvetica" panose="020B0604020202020204" pitchFamily="34" charset="0"/>
                  </a:rPr>
                  <a:t> che viene utilizzata per calcolare la soluzione del </a:t>
                </a:r>
                <a:r>
                  <a:rPr lang="it-IT" sz="1600" dirty="0" err="1">
                    <a:latin typeface="Helvetica" panose="020B0604020202020204" pitchFamily="34" charset="0"/>
                    <a:cs typeface="Helvetica" panose="020B0604020202020204" pitchFamily="34" charset="0"/>
                  </a:rPr>
                  <a:t>sottoproblema</a:t>
                </a: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𝑀</m:t>
                        </m:r>
                      </m:e>
                      <m:sub>
                        <m:r>
                          <a:rPr lang="it-IT" sz="1600" b="0" i="1" smtClean="0">
                            <a:latin typeface="Cambria Math" panose="02040503050406030204" pitchFamily="18" charset="0"/>
                            <a:cs typeface="Helvetica" panose="020B0604020202020204" pitchFamily="34" charset="0"/>
                          </a:rPr>
                          <m:t>𝑛</m:t>
                        </m:r>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che a sua volta viene poi ottimizzata e usata per trovare la soluzione di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𝑀</m:t>
                        </m:r>
                      </m:e>
                      <m:sub>
                        <m:r>
                          <a:rPr lang="it-IT" sz="1600" b="0" i="1" smtClean="0">
                            <a:latin typeface="Cambria Math" panose="02040503050406030204" pitchFamily="18" charset="0"/>
                            <a:cs typeface="Helvetica" panose="020B0604020202020204" pitchFamily="34" charset="0"/>
                          </a:rPr>
                          <m:t>𝑛</m:t>
                        </m:r>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 e così via fino a trovare la  soluzione del problema iniziale </a:t>
                </a:r>
                <a14:m>
                  <m:oMath xmlns:m="http://schemas.openxmlformats.org/officeDocument/2006/math">
                    <m:r>
                      <a:rPr lang="it-IT" sz="1600" i="1" dirty="0" smtClean="0">
                        <a:latin typeface="Cambria Math" panose="02040503050406030204" pitchFamily="18" charset="0"/>
                        <a:cs typeface="Helvetica" panose="020B0604020202020204" pitchFamily="34" charset="0"/>
                      </a:rPr>
                      <m:t>𝑀</m:t>
                    </m:r>
                  </m:oMath>
                </a14:m>
                <a:r>
                  <a:rPr lang="it-IT" sz="1600" dirty="0">
                    <a:latin typeface="Helvetica" panose="020B0604020202020204" pitchFamily="34" charset="0"/>
                    <a:cs typeface="Helvetica" panose="020B0604020202020204" pitchFamily="34" charset="0"/>
                  </a:rPr>
                  <a:t>.</a:t>
                </a:r>
              </a:p>
            </p:txBody>
          </p:sp>
        </mc:Choice>
        <mc:Fallback xmlns="">
          <p:sp>
            <p:nvSpPr>
              <p:cNvPr id="7" name="CasellaDiTesto 6">
                <a:extLst>
                  <a:ext uri="{FF2B5EF4-FFF2-40B4-BE49-F238E27FC236}">
                    <a16:creationId xmlns:a16="http://schemas.microsoft.com/office/drawing/2014/main" id="{AE511786-EC86-4713-8BD1-E29EE850100A}"/>
                  </a:ext>
                </a:extLst>
              </p:cNvPr>
              <p:cNvSpPr txBox="1">
                <a:spLocks noRot="1" noChangeAspect="1" noMove="1" noResize="1" noEditPoints="1" noAdjustHandles="1" noChangeArrowheads="1" noChangeShapeType="1" noTextEdit="1"/>
              </p:cNvSpPr>
              <p:nvPr/>
            </p:nvSpPr>
            <p:spPr>
              <a:xfrm>
                <a:off x="1013531" y="3773010"/>
                <a:ext cx="10164932" cy="2308324"/>
              </a:xfrm>
              <a:prstGeom prst="rect">
                <a:avLst/>
              </a:prstGeom>
              <a:blipFill>
                <a:blip r:embed="rId5"/>
                <a:stretch>
                  <a:fillRect l="-300" t="-792" r="-300" b="-2375"/>
                </a:stretch>
              </a:blipFill>
            </p:spPr>
            <p:txBody>
              <a:bodyPr/>
              <a:lstStyle/>
              <a:p>
                <a:r>
                  <a:rPr lang="it-IT">
                    <a:noFill/>
                  </a:rPr>
                  <a:t> </a:t>
                </a:r>
              </a:p>
            </p:txBody>
          </p:sp>
        </mc:Fallback>
      </mc:AlternateContent>
    </p:spTree>
    <p:extLst>
      <p:ext uri="{BB962C8B-B14F-4D97-AF65-F5344CB8AC3E}">
        <p14:creationId xmlns:p14="http://schemas.microsoft.com/office/powerpoint/2010/main" val="22883659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2DCB927-BC17-49EE-AA14-0D8A8AEE8CB7}"/>
              </a:ext>
            </a:extLst>
          </p:cNvPr>
          <p:cNvSpPr txBox="1"/>
          <p:nvPr/>
        </p:nvSpPr>
        <p:spPr>
          <a:xfrm>
            <a:off x="1013533" y="201162"/>
            <a:ext cx="10164933" cy="1569660"/>
          </a:xfrm>
          <a:prstGeom prst="rect">
            <a:avLst/>
          </a:prstGeom>
          <a:noFill/>
        </p:spPr>
        <p:txBody>
          <a:bodyPr wrap="square" rtlCol="0">
            <a:spAutoFit/>
          </a:bodyPr>
          <a:lstStyle/>
          <a:p>
            <a:pPr algn="just"/>
            <a:r>
              <a:rPr lang="it-IT" sz="1600" b="1" i="1" dirty="0">
                <a:latin typeface="Helvetica" panose="020B0604020202020204" pitchFamily="34" charset="0"/>
                <a:cs typeface="Helvetica" panose="020B0604020202020204" pitchFamily="34" charset="0"/>
              </a:rPr>
              <a:t>3 FASI DI UN ALGORITMO MULTILIVELLO:</a:t>
            </a:r>
          </a:p>
          <a:p>
            <a:pPr marL="285750" indent="-285750" algn="just">
              <a:buFont typeface="Arial" panose="020B0604020202020204" pitchFamily="34" charset="0"/>
              <a:buChar char="•"/>
            </a:pPr>
            <a:r>
              <a:rPr lang="it-IT" sz="1600" i="1" dirty="0" err="1">
                <a:latin typeface="Helvetica" panose="020B0604020202020204" pitchFamily="34" charset="0"/>
                <a:cs typeface="Helvetica" panose="020B0604020202020204" pitchFamily="34" charset="0"/>
              </a:rPr>
              <a:t>Coarsening</a:t>
            </a:r>
            <a:r>
              <a:rPr lang="it-IT" sz="1600" i="1"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r>
              <a:rPr lang="it-IT" sz="1600" i="1" dirty="0">
                <a:latin typeface="Helvetica" panose="020B0604020202020204" pitchFamily="34" charset="0"/>
                <a:cs typeface="Helvetica" panose="020B0604020202020204" pitchFamily="34" charset="0"/>
              </a:rPr>
              <a:t>Soluzione iniziale;</a:t>
            </a:r>
          </a:p>
          <a:p>
            <a:pPr marL="285750" indent="-285750" algn="just">
              <a:buFont typeface="Arial" panose="020B0604020202020204" pitchFamily="34" charset="0"/>
              <a:buChar char="•"/>
            </a:pPr>
            <a:r>
              <a:rPr lang="it-IT" sz="1600" i="1" dirty="0" err="1">
                <a:latin typeface="Helvetica" panose="020B0604020202020204" pitchFamily="34" charset="0"/>
                <a:cs typeface="Helvetica" panose="020B0604020202020204" pitchFamily="34" charset="0"/>
              </a:rPr>
              <a:t>Uncoarsening</a:t>
            </a:r>
            <a:r>
              <a:rPr lang="it-IT" sz="1600" i="1"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endParaRPr lang="it-IT" sz="1600" i="1" dirty="0">
              <a:latin typeface="Helvetica" panose="020B0604020202020204" pitchFamily="34" charset="0"/>
              <a:cs typeface="Helvetica" panose="020B0604020202020204" pitchFamily="34" charset="0"/>
            </a:endParaRPr>
          </a:p>
          <a:p>
            <a:pPr algn="just"/>
            <a:r>
              <a:rPr lang="it-IT" sz="1600" i="1" dirty="0">
                <a:latin typeface="Helvetica" panose="020B0604020202020204" pitchFamily="34" charset="0"/>
                <a:cs typeface="Helvetica" panose="020B0604020202020204" pitchFamily="34" charset="0"/>
              </a:rPr>
              <a:t>L’idea alla base del paradigma multilivello è molto simile a quella di un algoritmo </a:t>
            </a:r>
            <a:r>
              <a:rPr lang="it-IT" sz="1600" i="1" dirty="0" err="1">
                <a:latin typeface="Helvetica" panose="020B0604020202020204" pitchFamily="34" charset="0"/>
                <a:cs typeface="Helvetica" panose="020B0604020202020204" pitchFamily="34" charset="0"/>
              </a:rPr>
              <a:t>multigrid</a:t>
            </a:r>
            <a:r>
              <a:rPr lang="it-IT" sz="1600" i="1" dirty="0">
                <a:latin typeface="Helvetica" panose="020B0604020202020204" pitchFamily="34" charset="0"/>
                <a:cs typeface="Helvetica" panose="020B0604020202020204" pitchFamily="34" charset="0"/>
              </a:rPr>
              <a:t>.</a:t>
            </a:r>
          </a:p>
        </p:txBody>
      </p:sp>
      <p:sp>
        <p:nvSpPr>
          <p:cNvPr id="5" name="CasellaDiTesto 4">
            <a:extLst>
              <a:ext uri="{FF2B5EF4-FFF2-40B4-BE49-F238E27FC236}">
                <a16:creationId xmlns:a16="http://schemas.microsoft.com/office/drawing/2014/main" id="{55B7928C-8F82-44D6-A25E-02E3ADBBA3B2}"/>
              </a:ext>
            </a:extLst>
          </p:cNvPr>
          <p:cNvSpPr txBox="1"/>
          <p:nvPr/>
        </p:nvSpPr>
        <p:spPr>
          <a:xfrm>
            <a:off x="1013533" y="1791711"/>
            <a:ext cx="10164933" cy="83099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Un problema approssimato deve far si che la qualità della soluzione calcolata a tale livello sia </a:t>
            </a:r>
            <a:r>
              <a:rPr lang="it-IT" sz="1600" i="1" dirty="0">
                <a:latin typeface="Helvetica" panose="020B0604020202020204" pitchFamily="34" charset="0"/>
                <a:cs typeface="Helvetica" panose="020B0604020202020204" pitchFamily="34" charset="0"/>
              </a:rPr>
              <a:t>simile</a:t>
            </a:r>
            <a:r>
              <a:rPr lang="it-IT" sz="1600" dirty="0">
                <a:latin typeface="Helvetica" panose="020B0604020202020204" pitchFamily="34" charset="0"/>
                <a:cs typeface="Helvetica" panose="020B0604020202020204" pitchFamily="34" charset="0"/>
              </a:rPr>
              <a:t> (se non uguale) alla qualità della stessa soluzione se vista nel problema originale: ciò assicura che l’ottimizzazione fatta ad un livello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ottimizzi la soluzione del problema originale.</a:t>
            </a:r>
          </a:p>
        </p:txBody>
      </p:sp>
      <p:sp>
        <p:nvSpPr>
          <p:cNvPr id="6" name="CasellaDiTesto 5">
            <a:extLst>
              <a:ext uri="{FF2B5EF4-FFF2-40B4-BE49-F238E27FC236}">
                <a16:creationId xmlns:a16="http://schemas.microsoft.com/office/drawing/2014/main" id="{4C5D1FDE-0285-4F8C-ABFD-CC1FB44E0CA3}"/>
              </a:ext>
            </a:extLst>
          </p:cNvPr>
          <p:cNvSpPr txBox="1"/>
          <p:nvPr/>
        </p:nvSpPr>
        <p:spPr>
          <a:xfrm>
            <a:off x="1013533" y="2718786"/>
            <a:ext cx="10164933" cy="1077218"/>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L’algoritmo che vedremo modella la griglia usando un </a:t>
            </a:r>
            <a:r>
              <a:rPr lang="it-IT" sz="1600" b="1" i="1" dirty="0">
                <a:latin typeface="Helvetica" panose="020B0604020202020204" pitchFamily="34" charset="0"/>
                <a:cs typeface="Helvetica" panose="020B0604020202020204" pitchFamily="34" charset="0"/>
              </a:rPr>
              <a:t>grafo G(V, E)</a:t>
            </a:r>
            <a:r>
              <a:rPr lang="it-IT" sz="1600" dirty="0">
                <a:latin typeface="Helvetica" panose="020B0604020202020204" pitchFamily="34" charset="0"/>
                <a:cs typeface="Helvetica" panose="020B0604020202020204" pitchFamily="34" charset="0"/>
              </a:rPr>
              <a:t>: </a:t>
            </a:r>
          </a:p>
          <a:p>
            <a:pPr marL="285750" indent="-285750" algn="just">
              <a:buFont typeface="Wingdings" panose="05000000000000000000" pitchFamily="2" charset="2"/>
              <a:buChar char="Ø"/>
            </a:pPr>
            <a:r>
              <a:rPr lang="it-IT" sz="1600" dirty="0">
                <a:latin typeface="Helvetica" panose="020B0604020202020204" pitchFamily="34" charset="0"/>
                <a:cs typeface="Helvetica" panose="020B0604020202020204" pitchFamily="34" charset="0"/>
              </a:rPr>
              <a:t>ad ogni nodo del grafo corrisponde un elemento della griglia;</a:t>
            </a:r>
          </a:p>
          <a:p>
            <a:pPr marL="285750" indent="-285750" algn="just">
              <a:buFont typeface="Wingdings" panose="05000000000000000000" pitchFamily="2" charset="2"/>
              <a:buChar char="Ø"/>
            </a:pPr>
            <a:r>
              <a:rPr lang="it-IT" sz="1600" dirty="0">
                <a:latin typeface="Helvetica" panose="020B0604020202020204" pitchFamily="34" charset="0"/>
                <a:cs typeface="Helvetica" panose="020B0604020202020204" pitchFamily="34" charset="0"/>
              </a:rPr>
              <a:t>tra due nodi c’è un arco solo se i corrispettivi elementi della griglia sono legati da un segmento, o una faccia nel caso di griglia tridimensionale.</a:t>
            </a:r>
          </a:p>
        </p:txBody>
      </p:sp>
      <p:pic>
        <p:nvPicPr>
          <p:cNvPr id="8" name="Immagine 7" descr="Immagine che contiene testo, mappa&#10;&#10;Descrizione generata automaticamente">
            <a:extLst>
              <a:ext uri="{FF2B5EF4-FFF2-40B4-BE49-F238E27FC236}">
                <a16:creationId xmlns:a16="http://schemas.microsoft.com/office/drawing/2014/main" id="{0453FD19-2730-4822-9190-E256C2CAF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421" y="3892082"/>
            <a:ext cx="4697158" cy="2455681"/>
          </a:xfrm>
          <a:prstGeom prst="rect">
            <a:avLst/>
          </a:prstGeom>
        </p:spPr>
      </p:pic>
      <p:sp>
        <p:nvSpPr>
          <p:cNvPr id="9" name="CasellaDiTesto 8">
            <a:extLst>
              <a:ext uri="{FF2B5EF4-FFF2-40B4-BE49-F238E27FC236}">
                <a16:creationId xmlns:a16="http://schemas.microsoft.com/office/drawing/2014/main" id="{080AC746-B97B-47D5-97B4-B0283A6C7F25}"/>
              </a:ext>
            </a:extLst>
          </p:cNvPr>
          <p:cNvSpPr txBox="1"/>
          <p:nvPr/>
        </p:nvSpPr>
        <p:spPr>
          <a:xfrm>
            <a:off x="3747421" y="6347763"/>
            <a:ext cx="4697158" cy="246221"/>
          </a:xfrm>
          <a:prstGeom prst="rect">
            <a:avLst/>
          </a:prstGeom>
          <a:solidFill>
            <a:schemeClr val="bg1"/>
          </a:solidFill>
        </p:spPr>
        <p:txBody>
          <a:bodyPr wrap="square" rtlCol="0">
            <a:spAutoFit/>
          </a:bodyPr>
          <a:lstStyle/>
          <a:p>
            <a:pPr algn="ctr"/>
            <a:r>
              <a:rPr lang="it-IT" sz="1000" dirty="0">
                <a:latin typeface="Helvetica" panose="020B0604020202020204" pitchFamily="34" charset="0"/>
                <a:cs typeface="Helvetica" panose="020B0604020202020204" pitchFamily="34" charset="0"/>
              </a:rPr>
              <a:t>Griglia triangolare e relativo grafo</a:t>
            </a:r>
          </a:p>
        </p:txBody>
      </p:sp>
    </p:spTree>
    <p:extLst>
      <p:ext uri="{BB962C8B-B14F-4D97-AF65-F5344CB8AC3E}">
        <p14:creationId xmlns:p14="http://schemas.microsoft.com/office/powerpoint/2010/main" val="27439910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2F7311D4-8EB5-43E3-A3C6-6FEABF285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567" y="201162"/>
            <a:ext cx="3219899" cy="3093154"/>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4BF936AD-63E2-42B9-B2FC-FB5695CF50EA}"/>
                  </a:ext>
                </a:extLst>
              </p:cNvPr>
              <p:cNvSpPr txBox="1"/>
              <p:nvPr/>
            </p:nvSpPr>
            <p:spPr>
              <a:xfrm>
                <a:off x="1013533" y="201162"/>
                <a:ext cx="6612385" cy="3093154"/>
              </a:xfrm>
              <a:prstGeom prst="rect">
                <a:avLst/>
              </a:prstGeom>
              <a:noFill/>
            </p:spPr>
            <p:txBody>
              <a:bodyPr wrap="square" rtlCol="0">
                <a:spAutoFit/>
              </a:bodyPr>
              <a:lstStyle/>
              <a:p>
                <a:pPr algn="just"/>
                <a:r>
                  <a:rPr lang="it-IT" sz="1500" dirty="0">
                    <a:latin typeface="Helvetica" panose="020B0604020202020204" pitchFamily="34" charset="0"/>
                    <a:cs typeface="Helvetica" panose="020B0604020202020204" pitchFamily="34" charset="0"/>
                  </a:rPr>
                  <a:t>Ad ogni nodo </a:t>
                </a:r>
                <a14:m>
                  <m:oMath xmlns:m="http://schemas.openxmlformats.org/officeDocument/2006/math">
                    <m:r>
                      <a:rPr lang="it-IT" sz="1500" b="0" i="1" smtClean="0">
                        <a:latin typeface="Cambria Math" panose="02040503050406030204" pitchFamily="18" charset="0"/>
                        <a:cs typeface="Helvetica" panose="020B0604020202020204" pitchFamily="34" charset="0"/>
                      </a:rPr>
                      <m:t>𝑣</m:t>
                    </m:r>
                    <m:r>
                      <a:rPr lang="it-IT" sz="1500" b="0" i="1" smtClean="0">
                        <a:latin typeface="Cambria Math" panose="02040503050406030204" pitchFamily="18" charset="0"/>
                        <a:cs typeface="Helvetica" panose="020B0604020202020204" pitchFamily="34" charset="0"/>
                      </a:rPr>
                      <m:t> </m:t>
                    </m:r>
                  </m:oMath>
                </a14:m>
                <a:r>
                  <a:rPr lang="it-IT" sz="1500" dirty="0">
                    <a:latin typeface="Helvetica" panose="020B0604020202020204" pitchFamily="34" charset="0"/>
                    <a:cs typeface="Helvetica" panose="020B0604020202020204" pitchFamily="34" charset="0"/>
                  </a:rPr>
                  <a:t>del grafo sono associati 3 valori:</a:t>
                </a:r>
              </a:p>
              <a:p>
                <a:pPr algn="just"/>
                <a:endParaRPr lang="it-IT" sz="1500" dirty="0">
                  <a:latin typeface="Helvetica" panose="020B0604020202020204" pitchFamily="34" charset="0"/>
                  <a:cs typeface="Helvetica" panose="020B0604020202020204" pitchFamily="34" charset="0"/>
                </a:endParaRPr>
              </a:p>
              <a:p>
                <a:pPr marL="342900" indent="-342900" algn="just">
                  <a:buFont typeface="Arial" panose="020B0604020202020204" pitchFamily="34" charset="0"/>
                  <a:buChar char="•"/>
                </a:pPr>
                <a:r>
                  <a:rPr lang="it-IT" sz="1500" i="1" dirty="0">
                    <a:latin typeface="Helvetica" panose="020B0604020202020204" pitchFamily="34" charset="0"/>
                    <a:cs typeface="Helvetica" panose="020B0604020202020204" pitchFamily="34" charset="0"/>
                  </a:rPr>
                  <a:t>Peso </a:t>
                </a:r>
                <a14:m>
                  <m:oMath xmlns:m="http://schemas.openxmlformats.org/officeDocument/2006/math">
                    <m:sSup>
                      <m:sSupPr>
                        <m:ctrlPr>
                          <a:rPr lang="it-IT" sz="1500" i="1" smtClean="0">
                            <a:latin typeface="Cambria Math" panose="02040503050406030204" pitchFamily="18" charset="0"/>
                            <a:cs typeface="Helvetica" panose="020B0604020202020204" pitchFamily="34" charset="0"/>
                          </a:rPr>
                        </m:ctrlPr>
                      </m:sSupPr>
                      <m:e>
                        <m:r>
                          <a:rPr lang="it-IT" sz="1500" b="0" i="1" smtClean="0">
                            <a:latin typeface="Cambria Math" panose="02040503050406030204" pitchFamily="18" charset="0"/>
                            <a:cs typeface="Helvetica" panose="020B0604020202020204" pitchFamily="34" charset="0"/>
                          </a:rPr>
                          <m:t>𝑣</m:t>
                        </m:r>
                      </m:e>
                      <m:sup>
                        <m:r>
                          <a:rPr lang="it-IT" sz="1500" b="0" i="1" smtClean="0">
                            <a:latin typeface="Cambria Math" panose="02040503050406030204" pitchFamily="18" charset="0"/>
                            <a:cs typeface="Helvetica" panose="020B0604020202020204" pitchFamily="34" charset="0"/>
                          </a:rPr>
                          <m:t>𝑤</m:t>
                        </m:r>
                      </m:sup>
                    </m:sSup>
                  </m:oMath>
                </a14:m>
                <a:r>
                  <a:rPr lang="it-IT" sz="1500" i="1" dirty="0">
                    <a:latin typeface="Helvetica" panose="020B0604020202020204" pitchFamily="34" charset="0"/>
                    <a:cs typeface="Helvetica" panose="020B0604020202020204" pitchFamily="34" charset="0"/>
                  </a:rPr>
                  <a:t>, </a:t>
                </a:r>
                <a:r>
                  <a:rPr lang="it-IT" sz="1500" dirty="0">
                    <a:latin typeface="Helvetica" panose="020B0604020202020204" pitchFamily="34" charset="0"/>
                    <a:cs typeface="Helvetica" panose="020B0604020202020204" pitchFamily="34" charset="0"/>
                  </a:rPr>
                  <a:t>che indica il numero di elementi della griglia che quel nodo rappresenta; inizialmente sono tutti pari a 1 e vengono aggiornati quando si passa ad una griglia più </a:t>
                </a:r>
                <a:r>
                  <a:rPr lang="it-IT" sz="1500" dirty="0" err="1">
                    <a:latin typeface="Helvetica" panose="020B0604020202020204" pitchFamily="34" charset="0"/>
                    <a:cs typeface="Helvetica" panose="020B0604020202020204" pitchFamily="34" charset="0"/>
                  </a:rPr>
                  <a:t>coarse</a:t>
                </a:r>
                <a:r>
                  <a:rPr lang="it-IT" sz="1500" dirty="0">
                    <a:latin typeface="Helvetica" panose="020B0604020202020204" pitchFamily="34" charset="0"/>
                    <a:cs typeface="Helvetica" panose="020B0604020202020204" pitchFamily="34" charset="0"/>
                  </a:rPr>
                  <a:t>;</a:t>
                </a:r>
              </a:p>
              <a:p>
                <a:pPr marL="342900" indent="-342900" algn="just">
                  <a:buFont typeface="Arial" panose="020B0604020202020204" pitchFamily="34" charset="0"/>
                  <a:buChar char="•"/>
                </a:pPr>
                <a:endParaRPr lang="it-IT" sz="1500" i="1" dirty="0">
                  <a:latin typeface="Helvetica" panose="020B0604020202020204" pitchFamily="34" charset="0"/>
                  <a:cs typeface="Helvetica" panose="020B0604020202020204" pitchFamily="34" charset="0"/>
                </a:endParaRPr>
              </a:p>
              <a:p>
                <a:pPr marL="342900" indent="-342900" algn="just">
                  <a:buFont typeface="Arial" panose="020B0604020202020204" pitchFamily="34" charset="0"/>
                  <a:buChar char="•"/>
                </a:pPr>
                <a:r>
                  <a:rPr lang="it-IT" sz="1500" i="1" dirty="0">
                    <a:latin typeface="Helvetica" panose="020B0604020202020204" pitchFamily="34" charset="0"/>
                    <a:cs typeface="Helvetica" panose="020B0604020202020204" pitchFamily="34" charset="0"/>
                  </a:rPr>
                  <a:t>Confine-superficie </a:t>
                </a:r>
                <a14:m>
                  <m:oMath xmlns:m="http://schemas.openxmlformats.org/officeDocument/2006/math">
                    <m:sSup>
                      <m:sSupPr>
                        <m:ctrlPr>
                          <a:rPr lang="it-IT" sz="1500" i="1" smtClean="0">
                            <a:latin typeface="Cambria Math" panose="02040503050406030204" pitchFamily="18" charset="0"/>
                            <a:cs typeface="Helvetica" panose="020B0604020202020204" pitchFamily="34" charset="0"/>
                          </a:rPr>
                        </m:ctrlPr>
                      </m:sSupPr>
                      <m:e>
                        <m:r>
                          <a:rPr lang="it-IT" sz="1500" b="0" i="1" smtClean="0">
                            <a:latin typeface="Cambria Math" panose="02040503050406030204" pitchFamily="18" charset="0"/>
                            <a:cs typeface="Helvetica" panose="020B0604020202020204" pitchFamily="34" charset="0"/>
                          </a:rPr>
                          <m:t>𝑣</m:t>
                        </m:r>
                      </m:e>
                      <m:sup>
                        <m:r>
                          <a:rPr lang="it-IT" sz="1500" b="0" i="1" smtClean="0">
                            <a:latin typeface="Cambria Math" panose="02040503050406030204" pitchFamily="18" charset="0"/>
                            <a:cs typeface="Helvetica" panose="020B0604020202020204" pitchFamily="34" charset="0"/>
                          </a:rPr>
                          <m:t>𝑠</m:t>
                        </m:r>
                      </m:sup>
                    </m:sSup>
                  </m:oMath>
                </a14:m>
                <a:r>
                  <a:rPr lang="it-IT" sz="1500" i="1" dirty="0">
                    <a:latin typeface="Helvetica" panose="020B0604020202020204" pitchFamily="34" charset="0"/>
                    <a:cs typeface="Helvetica" panose="020B0604020202020204" pitchFamily="34" charset="0"/>
                  </a:rPr>
                  <a:t>, </a:t>
                </a:r>
                <a:r>
                  <a:rPr lang="it-IT" sz="1500" dirty="0">
                    <a:latin typeface="Helvetica" panose="020B0604020202020204" pitchFamily="34" charset="0"/>
                    <a:cs typeface="Helvetica" panose="020B0604020202020204" pitchFamily="34" charset="0"/>
                  </a:rPr>
                  <a:t>che indica la lunghezza del segmento </a:t>
                </a:r>
                <a:r>
                  <a:rPr lang="it-IT" sz="1500" i="1" dirty="0">
                    <a:latin typeface="Helvetica" panose="020B0604020202020204" pitchFamily="34" charset="0"/>
                    <a:cs typeface="Helvetica" panose="020B0604020202020204" pitchFamily="34" charset="0"/>
                  </a:rPr>
                  <a:t>(o l’area della faccia) </a:t>
                </a:r>
                <a:r>
                  <a:rPr lang="it-IT" sz="1500" dirty="0">
                    <a:latin typeface="Helvetica" panose="020B0604020202020204" pitchFamily="34" charset="0"/>
                    <a:cs typeface="Helvetica" panose="020B0604020202020204" pitchFamily="34" charset="0"/>
                  </a:rPr>
                  <a:t>dell’elemento della griglia che non è condiviso da nessun altro elemento, cioè che si trovano ai confini della griglia; tutti gli elementi interni hanno </a:t>
                </a:r>
                <a14:m>
                  <m:oMath xmlns:m="http://schemas.openxmlformats.org/officeDocument/2006/math">
                    <m:sSup>
                      <m:sSupPr>
                        <m:ctrlPr>
                          <a:rPr lang="it-IT" sz="1500" i="1">
                            <a:latin typeface="Cambria Math" panose="02040503050406030204" pitchFamily="18" charset="0"/>
                            <a:cs typeface="Helvetica" panose="020B0604020202020204" pitchFamily="34" charset="0"/>
                          </a:rPr>
                        </m:ctrlPr>
                      </m:sSupPr>
                      <m:e>
                        <m:r>
                          <a:rPr lang="it-IT" sz="1500" i="1">
                            <a:latin typeface="Cambria Math" panose="02040503050406030204" pitchFamily="18" charset="0"/>
                            <a:cs typeface="Helvetica" panose="020B0604020202020204" pitchFamily="34" charset="0"/>
                          </a:rPr>
                          <m:t>𝑣</m:t>
                        </m:r>
                      </m:e>
                      <m:sup>
                        <m:r>
                          <a:rPr lang="it-IT" sz="1500" i="1">
                            <a:latin typeface="Cambria Math" panose="02040503050406030204" pitchFamily="18" charset="0"/>
                            <a:cs typeface="Helvetica" panose="020B0604020202020204" pitchFamily="34" charset="0"/>
                          </a:rPr>
                          <m:t>𝑠</m:t>
                        </m:r>
                      </m:sup>
                    </m:sSup>
                    <m:r>
                      <a:rPr lang="it-IT" sz="1500" b="0" i="1" smtClean="0">
                        <a:latin typeface="Cambria Math" panose="02040503050406030204" pitchFamily="18" charset="0"/>
                        <a:cs typeface="Helvetica" panose="020B0604020202020204" pitchFamily="34" charset="0"/>
                      </a:rPr>
                      <m:t>=0</m:t>
                    </m:r>
                  </m:oMath>
                </a14:m>
                <a:r>
                  <a:rPr lang="it-IT" sz="1500" i="1" dirty="0">
                    <a:latin typeface="Helvetica" panose="020B0604020202020204" pitchFamily="34" charset="0"/>
                    <a:cs typeface="Helvetica" panose="020B0604020202020204" pitchFamily="34" charset="0"/>
                  </a:rPr>
                  <a:t>;</a:t>
                </a:r>
              </a:p>
              <a:p>
                <a:pPr marL="342900" indent="-342900" algn="just">
                  <a:buFont typeface="Arial" panose="020B0604020202020204" pitchFamily="34" charset="0"/>
                  <a:buChar char="•"/>
                </a:pPr>
                <a:endParaRPr lang="it-IT" sz="1500" i="1" dirty="0">
                  <a:latin typeface="Helvetica" panose="020B0604020202020204" pitchFamily="34" charset="0"/>
                  <a:cs typeface="Helvetica" panose="020B0604020202020204" pitchFamily="34" charset="0"/>
                </a:endParaRPr>
              </a:p>
              <a:p>
                <a:pPr marL="342900" indent="-342900" algn="just">
                  <a:buFont typeface="Arial" panose="020B0604020202020204" pitchFamily="34" charset="0"/>
                  <a:buChar char="•"/>
                </a:pPr>
                <a:r>
                  <a:rPr lang="it-IT" sz="1500" i="1" dirty="0">
                    <a:latin typeface="Helvetica" panose="020B0604020202020204" pitchFamily="34" charset="0"/>
                    <a:cs typeface="Helvetica" panose="020B0604020202020204" pitchFamily="34" charset="0"/>
                  </a:rPr>
                  <a:t>Volume </a:t>
                </a:r>
                <a14:m>
                  <m:oMath xmlns:m="http://schemas.openxmlformats.org/officeDocument/2006/math">
                    <m:sSup>
                      <m:sSupPr>
                        <m:ctrlPr>
                          <a:rPr lang="it-IT" sz="1500" i="1">
                            <a:latin typeface="Cambria Math" panose="02040503050406030204" pitchFamily="18" charset="0"/>
                            <a:cs typeface="Helvetica" panose="020B0604020202020204" pitchFamily="34" charset="0"/>
                          </a:rPr>
                        </m:ctrlPr>
                      </m:sSupPr>
                      <m:e>
                        <m:r>
                          <a:rPr lang="it-IT" sz="1500" i="1">
                            <a:latin typeface="Cambria Math" panose="02040503050406030204" pitchFamily="18" charset="0"/>
                            <a:cs typeface="Helvetica" panose="020B0604020202020204" pitchFamily="34" charset="0"/>
                          </a:rPr>
                          <m:t>𝑣</m:t>
                        </m:r>
                      </m:e>
                      <m:sup>
                        <m:r>
                          <a:rPr lang="it-IT" sz="1500" b="0" i="1" smtClean="0">
                            <a:latin typeface="Cambria Math" panose="02040503050406030204" pitchFamily="18" charset="0"/>
                            <a:cs typeface="Helvetica" panose="020B0604020202020204" pitchFamily="34" charset="0"/>
                          </a:rPr>
                          <m:t>𝑣</m:t>
                        </m:r>
                      </m:sup>
                    </m:sSup>
                    <m:r>
                      <a:rPr lang="it-IT" sz="1500" b="0" i="0" smtClean="0">
                        <a:latin typeface="Cambria Math" panose="02040503050406030204" pitchFamily="18" charset="0"/>
                        <a:cs typeface="Helvetica" panose="020B0604020202020204" pitchFamily="34" charset="0"/>
                      </a:rPr>
                      <m:t>,</m:t>
                    </m:r>
                  </m:oMath>
                </a14:m>
                <a:r>
                  <a:rPr lang="it-IT" sz="1500" i="1" dirty="0">
                    <a:latin typeface="Helvetica" panose="020B0604020202020204" pitchFamily="34" charset="0"/>
                    <a:cs typeface="Helvetica" panose="020B0604020202020204" pitchFamily="34" charset="0"/>
                  </a:rPr>
                  <a:t> </a:t>
                </a:r>
                <a:r>
                  <a:rPr lang="it-IT" sz="1500" dirty="0">
                    <a:latin typeface="Helvetica" panose="020B0604020202020204" pitchFamily="34" charset="0"/>
                    <a:cs typeface="Helvetica" panose="020B0604020202020204" pitchFamily="34" charset="0"/>
                  </a:rPr>
                  <a:t>che indica l’area di un elemento in una griglia bidimensionale o il volume nel caso di una griglia tridimensionale.</a:t>
                </a:r>
                <a:endParaRPr lang="it-IT" sz="1500" i="1" dirty="0">
                  <a:latin typeface="Helvetica" panose="020B0604020202020204" pitchFamily="34" charset="0"/>
                  <a:cs typeface="Helvetica" panose="020B0604020202020204" pitchFamily="34" charset="0"/>
                </a:endParaRPr>
              </a:p>
            </p:txBody>
          </p:sp>
        </mc:Choice>
        <mc:Fallback xmlns="">
          <p:sp>
            <p:nvSpPr>
              <p:cNvPr id="7" name="CasellaDiTesto 6">
                <a:extLst>
                  <a:ext uri="{FF2B5EF4-FFF2-40B4-BE49-F238E27FC236}">
                    <a16:creationId xmlns:a16="http://schemas.microsoft.com/office/drawing/2014/main" id="{4BF936AD-63E2-42B9-B2FC-FB5695CF50EA}"/>
                  </a:ext>
                </a:extLst>
              </p:cNvPr>
              <p:cNvSpPr txBox="1">
                <a:spLocks noRot="1" noChangeAspect="1" noMove="1" noResize="1" noEditPoints="1" noAdjustHandles="1" noChangeArrowheads="1" noChangeShapeType="1" noTextEdit="1"/>
              </p:cNvSpPr>
              <p:nvPr/>
            </p:nvSpPr>
            <p:spPr>
              <a:xfrm>
                <a:off x="1013533" y="201162"/>
                <a:ext cx="6612385" cy="3093154"/>
              </a:xfrm>
              <a:prstGeom prst="rect">
                <a:avLst/>
              </a:prstGeom>
              <a:blipFill>
                <a:blip r:embed="rId3"/>
                <a:stretch>
                  <a:fillRect l="-369" t="-394" r="-369" b="-118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2D88EB76-AAAF-496A-9A4D-DB0E4F97807B}"/>
                  </a:ext>
                </a:extLst>
              </p:cNvPr>
              <p:cNvSpPr txBox="1"/>
              <p:nvPr/>
            </p:nvSpPr>
            <p:spPr>
              <a:xfrm>
                <a:off x="1013533" y="3563685"/>
                <a:ext cx="10164933" cy="2400657"/>
              </a:xfrm>
              <a:prstGeom prst="rect">
                <a:avLst/>
              </a:prstGeom>
              <a:noFill/>
            </p:spPr>
            <p:txBody>
              <a:bodyPr wrap="square" rtlCol="0">
                <a:spAutoFit/>
              </a:bodyPr>
              <a:lstStyle/>
              <a:p>
                <a:pPr algn="just"/>
                <a:r>
                  <a:rPr lang="it-IT" sz="1500" dirty="0">
                    <a:latin typeface="Helvetica" panose="020B0604020202020204" pitchFamily="34" charset="0"/>
                    <a:cs typeface="Helvetica" panose="020B0604020202020204" pitchFamily="34" charset="0"/>
                  </a:rPr>
                  <a:t>Ad ogni arco è poi associato un peso che indica la </a:t>
                </a:r>
                <a:r>
                  <a:rPr lang="it-IT" sz="1500" b="1" i="1" dirty="0">
                    <a:latin typeface="Helvetica" panose="020B0604020202020204" pitchFamily="34" charset="0"/>
                    <a:cs typeface="Helvetica" panose="020B0604020202020204" pitchFamily="34" charset="0"/>
                  </a:rPr>
                  <a:t>lunghezza del segmento</a:t>
                </a:r>
                <a:r>
                  <a:rPr lang="it-IT" sz="1500" dirty="0">
                    <a:latin typeface="Helvetica" panose="020B0604020202020204" pitchFamily="34" charset="0"/>
                    <a:cs typeface="Helvetica" panose="020B0604020202020204" pitchFamily="34" charset="0"/>
                  </a:rPr>
                  <a:t> (o della faccia) che unisce gli elementi a cui corrispondono i nodi estremi di quell’arco.</a:t>
                </a:r>
              </a:p>
              <a:p>
                <a:pPr algn="just"/>
                <a:endParaRPr lang="it-IT" sz="1500" dirty="0">
                  <a:latin typeface="Helvetica" panose="020B0604020202020204" pitchFamily="34" charset="0"/>
                  <a:cs typeface="Helvetica" panose="020B0604020202020204" pitchFamily="34" charset="0"/>
                </a:endParaRPr>
              </a:p>
              <a:p>
                <a:pPr algn="just"/>
                <a:r>
                  <a:rPr lang="it-IT" sz="1500" dirty="0">
                    <a:latin typeface="Helvetica" panose="020B0604020202020204" pitchFamily="34" charset="0"/>
                    <a:cs typeface="Helvetica" panose="020B0604020202020204" pitchFamily="34" charset="0"/>
                  </a:rPr>
                  <a:t>Data tale rappresentazione per la griglia, una griglia </a:t>
                </a:r>
                <a:r>
                  <a:rPr lang="it-IT" sz="1500" dirty="0" err="1">
                    <a:latin typeface="Helvetica" panose="020B0604020202020204" pitchFamily="34" charset="0"/>
                    <a:cs typeface="Helvetica" panose="020B0604020202020204" pitchFamily="34" charset="0"/>
                  </a:rPr>
                  <a:t>coarse</a:t>
                </a:r>
                <a:r>
                  <a:rPr lang="it-IT" sz="1500" dirty="0">
                    <a:latin typeface="Helvetica" panose="020B0604020202020204" pitchFamily="34" charset="0"/>
                    <a:cs typeface="Helvetica" panose="020B0604020202020204" pitchFamily="34" charset="0"/>
                  </a:rPr>
                  <a:t> può essere vista come un partizionamento in </a:t>
                </a:r>
                <a:r>
                  <a:rPr lang="it-IT" sz="1500" b="1" i="1" dirty="0">
                    <a:latin typeface="Helvetica" panose="020B0604020202020204" pitchFamily="34" charset="0"/>
                    <a:cs typeface="Helvetica" panose="020B0604020202020204" pitchFamily="34" charset="0"/>
                  </a:rPr>
                  <a:t>K</a:t>
                </a:r>
                <a:r>
                  <a:rPr lang="it-IT" sz="1500" dirty="0">
                    <a:latin typeface="Helvetica" panose="020B0604020202020204" pitchFamily="34" charset="0"/>
                    <a:cs typeface="Helvetica" panose="020B0604020202020204" pitchFamily="34" charset="0"/>
                  </a:rPr>
                  <a:t> sottoinsiemi del grafo originale.</a:t>
                </a:r>
              </a:p>
              <a:p>
                <a:pPr algn="just"/>
                <a:r>
                  <a:rPr lang="it-IT" sz="1500" dirty="0">
                    <a:latin typeface="Helvetica" panose="020B0604020202020204" pitchFamily="34" charset="0"/>
                    <a:cs typeface="Helvetica" panose="020B0604020202020204" pitchFamily="34" charset="0"/>
                  </a:rPr>
                  <a:t>Ogni partizione conterrà un numero di nodi compreso tra </a:t>
                </a:r>
                <a14:m>
                  <m:oMath xmlns:m="http://schemas.openxmlformats.org/officeDocument/2006/math">
                    <m:sSub>
                      <m:sSubPr>
                        <m:ctrlPr>
                          <a:rPr lang="it-IT" sz="1500" i="1" dirty="0" smtClean="0">
                            <a:latin typeface="Cambria Math" panose="02040503050406030204" pitchFamily="18" charset="0"/>
                            <a:cs typeface="Helvetica" panose="020B0604020202020204" pitchFamily="34" charset="0"/>
                          </a:rPr>
                        </m:ctrlPr>
                      </m:sSubPr>
                      <m:e>
                        <m:r>
                          <a:rPr lang="it-IT" sz="1500" b="0" i="1" dirty="0" smtClean="0">
                            <a:latin typeface="Cambria Math" panose="02040503050406030204" pitchFamily="18" charset="0"/>
                            <a:cs typeface="Helvetica" panose="020B0604020202020204" pitchFamily="34" charset="0"/>
                          </a:rPr>
                          <m:t>𝐿</m:t>
                        </m:r>
                      </m:e>
                      <m:sub>
                        <m:r>
                          <a:rPr lang="it-IT" sz="1500" b="0" i="1" dirty="0" smtClean="0">
                            <a:latin typeface="Cambria Math" panose="02040503050406030204" pitchFamily="18" charset="0"/>
                            <a:cs typeface="Helvetica" panose="020B0604020202020204" pitchFamily="34" charset="0"/>
                          </a:rPr>
                          <m:t>𝑚𝑖𝑛</m:t>
                        </m:r>
                      </m:sub>
                    </m:sSub>
                  </m:oMath>
                </a14:m>
                <a:r>
                  <a:rPr lang="it-IT" sz="1500" dirty="0">
                    <a:latin typeface="Helvetica" panose="020B0604020202020204" pitchFamily="34" charset="0"/>
                    <a:cs typeface="Helvetica" panose="020B0604020202020204" pitchFamily="34" charset="0"/>
                  </a:rPr>
                  <a:t> e </a:t>
                </a:r>
                <a14:m>
                  <m:oMath xmlns:m="http://schemas.openxmlformats.org/officeDocument/2006/math">
                    <m:sSub>
                      <m:sSubPr>
                        <m:ctrlPr>
                          <a:rPr lang="it-IT" sz="1500" i="1" smtClean="0">
                            <a:latin typeface="Cambria Math" panose="02040503050406030204" pitchFamily="18" charset="0"/>
                            <a:cs typeface="Helvetica" panose="020B0604020202020204" pitchFamily="34" charset="0"/>
                          </a:rPr>
                        </m:ctrlPr>
                      </m:sSubPr>
                      <m:e>
                        <m:r>
                          <a:rPr lang="it-IT" sz="1500" b="0" i="1" smtClean="0">
                            <a:latin typeface="Cambria Math" panose="02040503050406030204" pitchFamily="18" charset="0"/>
                            <a:cs typeface="Helvetica" panose="020B0604020202020204" pitchFamily="34" charset="0"/>
                          </a:rPr>
                          <m:t>𝐿</m:t>
                        </m:r>
                      </m:e>
                      <m:sub>
                        <m:r>
                          <a:rPr lang="it-IT" sz="1500" b="0" i="1" smtClean="0">
                            <a:latin typeface="Cambria Math" panose="02040503050406030204" pitchFamily="18" charset="0"/>
                            <a:cs typeface="Helvetica" panose="020B0604020202020204" pitchFamily="34" charset="0"/>
                          </a:rPr>
                          <m:t>𝑚𝑎𝑥</m:t>
                        </m:r>
                      </m:sub>
                    </m:sSub>
                  </m:oMath>
                </a14:m>
                <a:r>
                  <a:rPr lang="it-IT" sz="1500" dirty="0">
                    <a:latin typeface="Helvetica" panose="020B0604020202020204" pitchFamily="34" charset="0"/>
                    <a:cs typeface="Helvetica" panose="020B0604020202020204" pitchFamily="34" charset="0"/>
                  </a:rPr>
                  <a:t>, e ottimizzerà una delle tre funzioni obiettivo viste prima.</a:t>
                </a:r>
              </a:p>
              <a:p>
                <a:pPr algn="just"/>
                <a:endParaRPr lang="it-IT" sz="1500" dirty="0">
                  <a:latin typeface="Helvetica" panose="020B0604020202020204" pitchFamily="34" charset="0"/>
                  <a:cs typeface="Helvetica" panose="020B0604020202020204" pitchFamily="34" charset="0"/>
                </a:endParaRPr>
              </a:p>
              <a:p>
                <a:pPr algn="just"/>
                <a:r>
                  <a:rPr lang="it-IT" sz="1500" dirty="0">
                    <a:latin typeface="Helvetica" panose="020B0604020202020204" pitchFamily="34" charset="0"/>
                    <a:cs typeface="Helvetica" panose="020B0604020202020204" pitchFamily="34" charset="0"/>
                  </a:rPr>
                  <a:t>In pratica, i nodi in ogni partizione rappresenteranno gli elementi che verranno combinati per formare il volume di controllo della griglia più </a:t>
                </a:r>
                <a:r>
                  <a:rPr lang="it-IT" sz="1500" dirty="0" err="1">
                    <a:latin typeface="Helvetica" panose="020B0604020202020204" pitchFamily="34" charset="0"/>
                    <a:cs typeface="Helvetica" panose="020B0604020202020204" pitchFamily="34" charset="0"/>
                  </a:rPr>
                  <a:t>coarse</a:t>
                </a:r>
                <a:r>
                  <a:rPr lang="it-IT" sz="1500" dirty="0">
                    <a:latin typeface="Helvetica" panose="020B0604020202020204" pitchFamily="34" charset="0"/>
                    <a:cs typeface="Helvetica" panose="020B0604020202020204" pitchFamily="34" charset="0"/>
                  </a:rPr>
                  <a:t>.</a:t>
                </a:r>
              </a:p>
            </p:txBody>
          </p:sp>
        </mc:Choice>
        <mc:Fallback xmlns="">
          <p:sp>
            <p:nvSpPr>
              <p:cNvPr id="8" name="CasellaDiTesto 7">
                <a:extLst>
                  <a:ext uri="{FF2B5EF4-FFF2-40B4-BE49-F238E27FC236}">
                    <a16:creationId xmlns:a16="http://schemas.microsoft.com/office/drawing/2014/main" id="{2D88EB76-AAAF-496A-9A4D-DB0E4F97807B}"/>
                  </a:ext>
                </a:extLst>
              </p:cNvPr>
              <p:cNvSpPr txBox="1">
                <a:spLocks noRot="1" noChangeAspect="1" noMove="1" noResize="1" noEditPoints="1" noAdjustHandles="1" noChangeArrowheads="1" noChangeShapeType="1" noTextEdit="1"/>
              </p:cNvSpPr>
              <p:nvPr/>
            </p:nvSpPr>
            <p:spPr>
              <a:xfrm>
                <a:off x="1013533" y="3563685"/>
                <a:ext cx="10164933" cy="2400657"/>
              </a:xfrm>
              <a:prstGeom prst="rect">
                <a:avLst/>
              </a:prstGeom>
              <a:blipFill>
                <a:blip r:embed="rId4"/>
                <a:stretch>
                  <a:fillRect l="-240" t="-763" r="-180" b="-2036"/>
                </a:stretch>
              </a:blipFill>
            </p:spPr>
            <p:txBody>
              <a:bodyPr/>
              <a:lstStyle/>
              <a:p>
                <a:r>
                  <a:rPr lang="it-IT">
                    <a:noFill/>
                  </a:rPr>
                  <a:t> </a:t>
                </a:r>
              </a:p>
            </p:txBody>
          </p:sp>
        </mc:Fallback>
      </mc:AlternateContent>
    </p:spTree>
    <p:extLst>
      <p:ext uri="{BB962C8B-B14F-4D97-AF65-F5344CB8AC3E}">
        <p14:creationId xmlns:p14="http://schemas.microsoft.com/office/powerpoint/2010/main" val="30302399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2060963-58C2-48FA-8C0D-616529B38C6C}"/>
              </a:ext>
            </a:extLst>
          </p:cNvPr>
          <p:cNvSpPr txBox="1"/>
          <p:nvPr/>
        </p:nvSpPr>
        <p:spPr>
          <a:xfrm>
            <a:off x="1013533" y="201162"/>
            <a:ext cx="7207189" cy="400110"/>
          </a:xfrm>
          <a:prstGeom prst="rect">
            <a:avLst/>
          </a:prstGeom>
          <a:noFill/>
        </p:spPr>
        <p:txBody>
          <a:bodyPr wrap="square" rtlCol="0">
            <a:spAutoFit/>
          </a:bodyPr>
          <a:lstStyle/>
          <a:p>
            <a:pPr algn="just"/>
            <a:r>
              <a:rPr lang="it-IT" sz="2000" b="1" i="1" dirty="0">
                <a:solidFill>
                  <a:srgbClr val="FF0000"/>
                </a:solidFill>
                <a:latin typeface="Helvetica" panose="020B0604020202020204" pitchFamily="34" charset="0"/>
                <a:cs typeface="Helvetica" panose="020B0604020202020204" pitchFamily="34" charset="0"/>
              </a:rPr>
              <a:t>Fase di COARSENING</a:t>
            </a: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30AB099C-EB02-44D6-AF3F-19BE4FA7FE6F}"/>
                  </a:ext>
                </a:extLst>
              </p:cNvPr>
              <p:cNvSpPr txBox="1"/>
              <p:nvPr/>
            </p:nvSpPr>
            <p:spPr>
              <a:xfrm>
                <a:off x="1013533" y="601272"/>
                <a:ext cx="10164933" cy="83099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Dato il grafo iniziale </a:t>
                </a:r>
                <a14:m>
                  <m:oMath xmlns:m="http://schemas.openxmlformats.org/officeDocument/2006/math">
                    <m:r>
                      <a:rPr lang="it-IT" sz="1600" i="1" dirty="0" smtClean="0">
                        <a:latin typeface="Cambria Math" panose="02040503050406030204" pitchFamily="18" charset="0"/>
                        <a:cs typeface="Helvetica" panose="020B0604020202020204" pitchFamily="34" charset="0"/>
                      </a:rPr>
                      <m:t>𝐺</m:t>
                    </m:r>
                  </m:oMath>
                </a14:m>
                <a:r>
                  <a:rPr lang="it-IT" sz="1600" dirty="0">
                    <a:latin typeface="Helvetica" panose="020B0604020202020204" pitchFamily="34" charset="0"/>
                    <a:cs typeface="Helvetica" panose="020B0604020202020204" pitchFamily="34" charset="0"/>
                  </a:rPr>
                  <a:t>, che rappresenta la griglia inziale, si costruisce una sequenza di </a:t>
                </a:r>
                <a14:m>
                  <m:oMath xmlns:m="http://schemas.openxmlformats.org/officeDocument/2006/math">
                    <m:r>
                      <a:rPr lang="it-IT" sz="1600" i="1" dirty="0" smtClean="0">
                        <a:latin typeface="Cambria Math" panose="02040503050406030204" pitchFamily="18" charset="0"/>
                        <a:cs typeface="Helvetica" panose="020B0604020202020204" pitchFamily="34" charset="0"/>
                      </a:rPr>
                      <m:t>𝑛</m:t>
                    </m:r>
                  </m:oMath>
                </a14:m>
                <a:r>
                  <a:rPr lang="it-IT" sz="1600" dirty="0">
                    <a:latin typeface="Helvetica" panose="020B0604020202020204" pitchFamily="34" charset="0"/>
                    <a:cs typeface="Helvetica" panose="020B0604020202020204" pitchFamily="34" charset="0"/>
                  </a:rPr>
                  <a:t> grafi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1</m:t>
                        </m:r>
                      </m:sub>
                    </m:sSub>
                    <m:r>
                      <a:rPr lang="it-IT" sz="1600" i="1" dirty="0">
                        <a:latin typeface="Cambria Math" panose="02040503050406030204" pitchFamily="18" charset="0"/>
                        <a:cs typeface="Helvetica" panose="020B0604020202020204" pitchFamily="34" charset="0"/>
                      </a:rPr>
                      <m:t>,…,</m:t>
                    </m:r>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𝑛</m:t>
                        </m:r>
                      </m:sub>
                    </m:sSub>
                  </m:oMath>
                </a14:m>
                <a:r>
                  <a:rPr lang="it-IT" sz="1600" dirty="0">
                    <a:latin typeface="Helvetica" panose="020B0604020202020204" pitchFamily="34" charset="0"/>
                    <a:cs typeface="Helvetica" panose="020B0604020202020204" pitchFamily="34" charset="0"/>
                  </a:rPr>
                  <a:t>.</a:t>
                </a:r>
              </a:p>
              <a:p>
                <a:pPr algn="just"/>
                <a:r>
                  <a:rPr lang="it-IT" sz="1600" dirty="0">
                    <a:latin typeface="Helvetica" panose="020B0604020202020204" pitchFamily="34" charset="0"/>
                    <a:cs typeface="Helvetica" panose="020B0604020202020204" pitchFamily="34" charset="0"/>
                  </a:rPr>
                  <a:t>Ogni grafo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è ottenuto dal precedente grafo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𝑖</m:t>
                        </m:r>
                        <m:r>
                          <a:rPr lang="it-IT" sz="1600" b="0" i="1" dirty="0"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trovando un </a:t>
                </a:r>
                <a:r>
                  <a:rPr lang="it-IT" sz="1600" b="1" i="1" dirty="0">
                    <a:latin typeface="Helvetica" panose="020B0604020202020204" pitchFamily="34" charset="0"/>
                    <a:cs typeface="Helvetica" panose="020B0604020202020204" pitchFamily="34" charset="0"/>
                  </a:rPr>
                  <a:t>insieme massimale indipendente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𝐼</m:t>
                        </m:r>
                      </m:e>
                      <m:sub>
                        <m:r>
                          <a:rPr lang="it-IT" sz="1600" b="0" i="1" smtClean="0">
                            <a:latin typeface="Cambria Math" panose="02040503050406030204" pitchFamily="18" charset="0"/>
                            <a:cs typeface="Helvetica" panose="020B0604020202020204" pitchFamily="34" charset="0"/>
                          </a:rPr>
                          <m:t>𝑖</m:t>
                        </m:r>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di archi e fondendo tutti i nodi che si trovano agli estremi di tali archi.</a:t>
                </a:r>
              </a:p>
            </p:txBody>
          </p:sp>
        </mc:Choice>
        <mc:Fallback>
          <p:sp>
            <p:nvSpPr>
              <p:cNvPr id="6" name="CasellaDiTesto 5">
                <a:extLst>
                  <a:ext uri="{FF2B5EF4-FFF2-40B4-BE49-F238E27FC236}">
                    <a16:creationId xmlns:a16="http://schemas.microsoft.com/office/drawing/2014/main" id="{30AB099C-EB02-44D6-AF3F-19BE4FA7FE6F}"/>
                  </a:ext>
                </a:extLst>
              </p:cNvPr>
              <p:cNvSpPr txBox="1">
                <a:spLocks noRot="1" noChangeAspect="1" noMove="1" noResize="1" noEditPoints="1" noAdjustHandles="1" noChangeArrowheads="1" noChangeShapeType="1" noTextEdit="1"/>
              </p:cNvSpPr>
              <p:nvPr/>
            </p:nvSpPr>
            <p:spPr>
              <a:xfrm>
                <a:off x="1013533" y="601272"/>
                <a:ext cx="10164933" cy="830997"/>
              </a:xfrm>
              <a:prstGeom prst="rect">
                <a:avLst/>
              </a:prstGeom>
              <a:blipFill>
                <a:blip r:embed="rId2"/>
                <a:stretch>
                  <a:fillRect l="-300" t="-2206" r="-300" b="-8824"/>
                </a:stretch>
              </a:blipFill>
            </p:spPr>
            <p:txBody>
              <a:bodyPr/>
              <a:lstStyle/>
              <a:p>
                <a:r>
                  <a:rPr lang="it-IT">
                    <a:noFill/>
                  </a:rPr>
                  <a:t> </a:t>
                </a:r>
              </a:p>
            </p:txBody>
          </p:sp>
        </mc:Fallback>
      </mc:AlternateContent>
      <p:sp>
        <p:nvSpPr>
          <p:cNvPr id="7" name="Freccia in giù 6">
            <a:extLst>
              <a:ext uri="{FF2B5EF4-FFF2-40B4-BE49-F238E27FC236}">
                <a16:creationId xmlns:a16="http://schemas.microsoft.com/office/drawing/2014/main" id="{E82B1D97-ABA7-4F37-8F04-05F9316D94BD}"/>
              </a:ext>
            </a:extLst>
          </p:cNvPr>
          <p:cNvSpPr/>
          <p:nvPr/>
        </p:nvSpPr>
        <p:spPr>
          <a:xfrm>
            <a:off x="5758647" y="1432269"/>
            <a:ext cx="674703"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E54FC14F-DD5B-402B-AA71-2C3F85A2E7FE}"/>
                  </a:ext>
                </a:extLst>
              </p:cNvPr>
              <p:cNvSpPr txBox="1"/>
              <p:nvPr/>
            </p:nvSpPr>
            <p:spPr>
              <a:xfrm>
                <a:off x="1013533" y="2346669"/>
                <a:ext cx="10164933" cy="338554"/>
              </a:xfrm>
              <a:prstGeom prst="rect">
                <a:avLst/>
              </a:prstGeom>
              <a:noFill/>
            </p:spPr>
            <p:txBody>
              <a:bodyPr wrap="square" rtlCol="0">
                <a:spAutoFit/>
              </a:bodyPr>
              <a:lstStyle/>
              <a:p>
                <a:pPr algn="ct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𝑖</m:t>
                        </m:r>
                      </m:sub>
                    </m:sSub>
                  </m:oMath>
                </a14:m>
                <a:r>
                  <a:rPr lang="it-IT" sz="1600" dirty="0">
                    <a:latin typeface="Helvetica" panose="020B0604020202020204" pitchFamily="34" charset="0"/>
                    <a:cs typeface="Helvetica" panose="020B0604020202020204" pitchFamily="34" charset="0"/>
                  </a:rPr>
                  <a:t> conterrà un numero di nodi pari a quello di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𝑖</m:t>
                        </m:r>
                        <m:r>
                          <a:rPr lang="it-IT" sz="1600" b="0" i="1" dirty="0"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meno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𝐼</m:t>
                        </m:r>
                      </m:e>
                      <m:sub>
                        <m:r>
                          <a:rPr lang="it-IT" sz="1600" b="0" i="1" smtClean="0">
                            <a:latin typeface="Cambria Math" panose="02040503050406030204" pitchFamily="18" charset="0"/>
                            <a:cs typeface="Helvetica" panose="020B0604020202020204" pitchFamily="34" charset="0"/>
                          </a:rPr>
                          <m:t>𝑖</m:t>
                        </m:r>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a:t>
                </a:r>
                <a:endParaRPr lang="it-IT" sz="1600" dirty="0"/>
              </a:p>
            </p:txBody>
          </p:sp>
        </mc:Choice>
        <mc:Fallback>
          <p:sp>
            <p:nvSpPr>
              <p:cNvPr id="8" name="CasellaDiTesto 7">
                <a:extLst>
                  <a:ext uri="{FF2B5EF4-FFF2-40B4-BE49-F238E27FC236}">
                    <a16:creationId xmlns:a16="http://schemas.microsoft.com/office/drawing/2014/main" id="{E54FC14F-DD5B-402B-AA71-2C3F85A2E7FE}"/>
                  </a:ext>
                </a:extLst>
              </p:cNvPr>
              <p:cNvSpPr txBox="1">
                <a:spLocks noRot="1" noChangeAspect="1" noMove="1" noResize="1" noEditPoints="1" noAdjustHandles="1" noChangeArrowheads="1" noChangeShapeType="1" noTextEdit="1"/>
              </p:cNvSpPr>
              <p:nvPr/>
            </p:nvSpPr>
            <p:spPr>
              <a:xfrm>
                <a:off x="1013533" y="2346669"/>
                <a:ext cx="10164933" cy="338554"/>
              </a:xfrm>
              <a:prstGeom prst="rect">
                <a:avLst/>
              </a:prstGeom>
              <a:blipFill>
                <a:blip r:embed="rId3"/>
                <a:stretch>
                  <a:fillRect t="-7273" b="-2181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3CA54FB3-DEB0-41BF-B068-A0857D79444C}"/>
                  </a:ext>
                </a:extLst>
              </p:cNvPr>
              <p:cNvSpPr txBox="1"/>
              <p:nvPr/>
            </p:nvSpPr>
            <p:spPr>
              <a:xfrm>
                <a:off x="1013533" y="2981422"/>
                <a:ext cx="10164933" cy="2062103"/>
              </a:xfrm>
              <a:prstGeom prst="rect">
                <a:avLst/>
              </a:prstGeom>
              <a:noFill/>
            </p:spPr>
            <p:txBody>
              <a:bodyPr wrap="square" rtlCol="0">
                <a:spAutoFit/>
              </a:bodyPr>
              <a:lstStyle/>
              <a:p>
                <a:pPr marL="285750" indent="-285750" algn="just">
                  <a:buFont typeface="Wingdings" panose="05000000000000000000" pitchFamily="2" charset="2"/>
                  <a:buChar char="Ø"/>
                </a:pPr>
                <a:r>
                  <a:rPr lang="it-IT" sz="1600" dirty="0">
                    <a:latin typeface="Helvetica" panose="020B0604020202020204" pitchFamily="34" charset="0"/>
                    <a:cs typeface="Helvetica" panose="020B0604020202020204" pitchFamily="34" charset="0"/>
                  </a:rPr>
                  <a:t>Un insieme di archi è </a:t>
                </a:r>
                <a:r>
                  <a:rPr lang="it-IT" sz="1600" b="1" i="1" dirty="0">
                    <a:latin typeface="Helvetica" panose="020B0604020202020204" pitchFamily="34" charset="0"/>
                    <a:cs typeface="Helvetica" panose="020B0604020202020204" pitchFamily="34" charset="0"/>
                  </a:rPr>
                  <a:t>indipendente</a:t>
                </a:r>
                <a:r>
                  <a:rPr lang="it-IT" sz="1600" dirty="0">
                    <a:latin typeface="Helvetica" panose="020B0604020202020204" pitchFamily="34" charset="0"/>
                    <a:cs typeface="Helvetica" panose="020B0604020202020204" pitchFamily="34" charset="0"/>
                  </a:rPr>
                  <a:t> quando esistono due o più archi di quell’insieme che incidono sullo stesso nodo; </a:t>
                </a:r>
              </a:p>
              <a:p>
                <a:pPr marL="285750" indent="-285750" algn="just">
                  <a:buFont typeface="Wingdings" panose="05000000000000000000" pitchFamily="2" charset="2"/>
                  <a:buChar char="Ø"/>
                </a:pPr>
                <a:endParaRPr lang="it-IT" sz="1600" dirty="0">
                  <a:latin typeface="Helvetica" panose="020B0604020202020204" pitchFamily="34" charset="0"/>
                  <a:cs typeface="Helvetica" panose="020B0604020202020204" pitchFamily="34" charset="0"/>
                </a:endParaRPr>
              </a:p>
              <a:p>
                <a:pPr marL="285750" indent="-285750" algn="just">
                  <a:buFont typeface="Wingdings" panose="05000000000000000000" pitchFamily="2" charset="2"/>
                  <a:buChar char="Ø"/>
                </a:pPr>
                <a:r>
                  <a:rPr lang="it-IT" sz="1600" dirty="0">
                    <a:latin typeface="Helvetica" panose="020B0604020202020204" pitchFamily="34" charset="0"/>
                    <a:cs typeface="Helvetica" panose="020B0604020202020204" pitchFamily="34" charset="0"/>
                  </a:rPr>
                  <a:t>Un insieme indipendente è </a:t>
                </a:r>
                <a:r>
                  <a:rPr lang="it-IT" sz="1600" b="1" i="1" dirty="0">
                    <a:latin typeface="Helvetica" panose="020B0604020202020204" pitchFamily="34" charset="0"/>
                    <a:cs typeface="Helvetica" panose="020B0604020202020204" pitchFamily="34" charset="0"/>
                  </a:rPr>
                  <a:t>massimale</a:t>
                </a:r>
                <a:r>
                  <a:rPr lang="it-IT" sz="1600" dirty="0">
                    <a:latin typeface="Helvetica" panose="020B0604020202020204" pitchFamily="34" charset="0"/>
                    <a:cs typeface="Helvetica" panose="020B0604020202020204" pitchFamily="34" charset="0"/>
                  </a:rPr>
                  <a:t> quando non è possibile aggiungere altri archi senza violare l’indipendenza. </a:t>
                </a:r>
              </a:p>
              <a:p>
                <a:pPr marL="285750" indent="-285750" algn="just">
                  <a:buFont typeface="Wingdings" panose="05000000000000000000" pitchFamily="2" charset="2"/>
                  <a:buChar char="Ø"/>
                </a:pPr>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Per mantenere le proprietà geometriche della griglia originale, i pesi degli archi e dei nodi del grafo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vengono aggiornati per tener conto degli archi e nodi fusi:</a:t>
                </a:r>
                <a:endParaRPr lang="it-IT" sz="1600" dirty="0"/>
              </a:p>
            </p:txBody>
          </p:sp>
        </mc:Choice>
        <mc:Fallback>
          <p:sp>
            <p:nvSpPr>
              <p:cNvPr id="9" name="CasellaDiTesto 8">
                <a:extLst>
                  <a:ext uri="{FF2B5EF4-FFF2-40B4-BE49-F238E27FC236}">
                    <a16:creationId xmlns:a16="http://schemas.microsoft.com/office/drawing/2014/main" id="{3CA54FB3-DEB0-41BF-B068-A0857D79444C}"/>
                  </a:ext>
                </a:extLst>
              </p:cNvPr>
              <p:cNvSpPr txBox="1">
                <a:spLocks noRot="1" noChangeAspect="1" noMove="1" noResize="1" noEditPoints="1" noAdjustHandles="1" noChangeArrowheads="1" noChangeShapeType="1" noTextEdit="1"/>
              </p:cNvSpPr>
              <p:nvPr/>
            </p:nvSpPr>
            <p:spPr>
              <a:xfrm>
                <a:off x="1013533" y="2981422"/>
                <a:ext cx="10164933" cy="2062103"/>
              </a:xfrm>
              <a:prstGeom prst="rect">
                <a:avLst/>
              </a:prstGeom>
              <a:blipFill>
                <a:blip r:embed="rId4"/>
                <a:stretch>
                  <a:fillRect l="-300" t="-888" r="-300" b="-266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1DC42663-B112-4EA1-B7EB-81ED6AE31801}"/>
                  </a:ext>
                </a:extLst>
              </p:cNvPr>
              <p:cNvSpPr txBox="1"/>
              <p:nvPr/>
            </p:nvSpPr>
            <p:spPr>
              <a:xfrm>
                <a:off x="1013533" y="5043525"/>
                <a:ext cx="4295314" cy="30777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it-IT" sz="1400" i="1" dirty="0" smtClean="0">
                        <a:latin typeface="Cambria Math" panose="02040503050406030204" pitchFamily="18" charset="0"/>
                        <a:cs typeface="Helvetica" panose="020B0604020202020204" pitchFamily="34" charset="0"/>
                      </a:rPr>
                      <m:t>(</m:t>
                    </m:r>
                    <m:sSub>
                      <m:sSubPr>
                        <m:ctrlPr>
                          <a:rPr lang="it-IT" sz="1400" i="1" dirty="0" smtClean="0">
                            <a:latin typeface="Cambria Math" panose="02040503050406030204" pitchFamily="18" charset="0"/>
                            <a:cs typeface="Helvetica" panose="020B0604020202020204" pitchFamily="34" charset="0"/>
                          </a:rPr>
                        </m:ctrlPr>
                      </m:sSubPr>
                      <m:e>
                        <m:r>
                          <a:rPr lang="it-IT" sz="1400" b="0" i="1" dirty="0" smtClean="0">
                            <a:latin typeface="Cambria Math" panose="02040503050406030204" pitchFamily="18" charset="0"/>
                            <a:cs typeface="Helvetica" panose="020B0604020202020204" pitchFamily="34" charset="0"/>
                          </a:rPr>
                          <m:t>𝑣</m:t>
                        </m:r>
                      </m:e>
                      <m:sub>
                        <m:r>
                          <a:rPr lang="it-IT" sz="1400" b="0" i="1" dirty="0" smtClean="0">
                            <a:latin typeface="Cambria Math" panose="02040503050406030204" pitchFamily="18" charset="0"/>
                            <a:cs typeface="Helvetica" panose="020B0604020202020204" pitchFamily="34" charset="0"/>
                          </a:rPr>
                          <m:t>1</m:t>
                        </m:r>
                      </m:sub>
                    </m:sSub>
                    <m:r>
                      <a:rPr lang="it-IT" sz="1400" i="1" dirty="0">
                        <a:latin typeface="Cambria Math" panose="02040503050406030204" pitchFamily="18" charset="0"/>
                        <a:cs typeface="Helvetica" panose="020B0604020202020204" pitchFamily="34" charset="0"/>
                      </a:rPr>
                      <m:t>,</m:t>
                    </m:r>
                    <m:sSub>
                      <m:sSubPr>
                        <m:ctrlPr>
                          <a:rPr lang="it-IT" sz="1400" i="1" dirty="0">
                            <a:latin typeface="Cambria Math" panose="02040503050406030204" pitchFamily="18" charset="0"/>
                            <a:cs typeface="Helvetica" panose="020B0604020202020204" pitchFamily="34" charset="0"/>
                          </a:rPr>
                        </m:ctrlPr>
                      </m:sSubPr>
                      <m:e>
                        <m:r>
                          <a:rPr lang="it-IT" sz="1400" i="1" dirty="0">
                            <a:latin typeface="Cambria Math" panose="02040503050406030204" pitchFamily="18" charset="0"/>
                            <a:cs typeface="Helvetica" panose="020B0604020202020204" pitchFamily="34" charset="0"/>
                          </a:rPr>
                          <m:t>𝑣</m:t>
                        </m:r>
                      </m:e>
                      <m:sub>
                        <m:r>
                          <a:rPr lang="it-IT" sz="1400" b="0" i="1" dirty="0" smtClean="0">
                            <a:latin typeface="Cambria Math" panose="02040503050406030204" pitchFamily="18" charset="0"/>
                            <a:cs typeface="Helvetica" panose="020B0604020202020204" pitchFamily="34" charset="0"/>
                          </a:rPr>
                          <m:t>2</m:t>
                        </m:r>
                      </m:sub>
                    </m:sSub>
                    <m:r>
                      <a:rPr lang="it-IT" sz="1400" i="1" dirty="0">
                        <a:latin typeface="Cambria Math" panose="02040503050406030204" pitchFamily="18" charset="0"/>
                        <a:cs typeface="Helvetica" panose="020B0604020202020204" pitchFamily="34" charset="0"/>
                      </a:rPr>
                      <m:t>) </m:t>
                    </m:r>
                  </m:oMath>
                </a14:m>
                <a:r>
                  <a:rPr lang="it-IT" sz="1400" dirty="0">
                    <a:latin typeface="Helvetica" panose="020B0604020202020204" pitchFamily="34" charset="0"/>
                    <a:cs typeface="Helvetica" panose="020B0604020202020204" pitchFamily="34" charset="0"/>
                  </a:rPr>
                  <a:t>è un arco contenuto in </a:t>
                </a:r>
                <a14:m>
                  <m:oMath xmlns:m="http://schemas.openxmlformats.org/officeDocument/2006/math">
                    <m:sSub>
                      <m:sSubPr>
                        <m:ctrlPr>
                          <a:rPr lang="it-IT" sz="1400" i="1">
                            <a:latin typeface="Cambria Math" panose="02040503050406030204" pitchFamily="18" charset="0"/>
                            <a:cs typeface="Helvetica" panose="020B0604020202020204" pitchFamily="34" charset="0"/>
                          </a:rPr>
                        </m:ctrlPr>
                      </m:sSubPr>
                      <m:e>
                        <m:r>
                          <a:rPr lang="it-IT" sz="1400" i="1">
                            <a:latin typeface="Cambria Math" panose="02040503050406030204" pitchFamily="18" charset="0"/>
                            <a:cs typeface="Helvetica" panose="020B0604020202020204" pitchFamily="34" charset="0"/>
                          </a:rPr>
                          <m:t>𝐼</m:t>
                        </m:r>
                      </m:e>
                      <m:sub>
                        <m:r>
                          <a:rPr lang="it-IT" sz="1400" i="1">
                            <a:latin typeface="Cambria Math" panose="02040503050406030204" pitchFamily="18" charset="0"/>
                            <a:cs typeface="Helvetica" panose="020B0604020202020204" pitchFamily="34" charset="0"/>
                          </a:rPr>
                          <m:t>𝑖</m:t>
                        </m:r>
                        <m:r>
                          <a:rPr lang="it-IT" sz="1400" i="1">
                            <a:latin typeface="Cambria Math" panose="02040503050406030204" pitchFamily="18" charset="0"/>
                            <a:cs typeface="Helvetica" panose="020B0604020202020204" pitchFamily="34" charset="0"/>
                          </a:rPr>
                          <m:t>−1</m:t>
                        </m:r>
                      </m:sub>
                    </m:sSub>
                  </m:oMath>
                </a14:m>
                <a:endParaRPr lang="it-IT" sz="1400" dirty="0">
                  <a:latin typeface="Helvetica" panose="020B0604020202020204" pitchFamily="34" charset="0"/>
                  <a:cs typeface="Helvetica" panose="020B0604020202020204" pitchFamily="34" charset="0"/>
                </a:endParaRPr>
              </a:p>
            </p:txBody>
          </p:sp>
        </mc:Choice>
        <mc:Fallback>
          <p:sp>
            <p:nvSpPr>
              <p:cNvPr id="10" name="CasellaDiTesto 9">
                <a:extLst>
                  <a:ext uri="{FF2B5EF4-FFF2-40B4-BE49-F238E27FC236}">
                    <a16:creationId xmlns:a16="http://schemas.microsoft.com/office/drawing/2014/main" id="{1DC42663-B112-4EA1-B7EB-81ED6AE31801}"/>
                  </a:ext>
                </a:extLst>
              </p:cNvPr>
              <p:cNvSpPr txBox="1">
                <a:spLocks noRot="1" noChangeAspect="1" noMove="1" noResize="1" noEditPoints="1" noAdjustHandles="1" noChangeArrowheads="1" noChangeShapeType="1" noTextEdit="1"/>
              </p:cNvSpPr>
              <p:nvPr/>
            </p:nvSpPr>
            <p:spPr>
              <a:xfrm>
                <a:off x="1013533" y="5043525"/>
                <a:ext cx="4295314" cy="307777"/>
              </a:xfrm>
              <a:prstGeom prst="rect">
                <a:avLst/>
              </a:prstGeom>
              <a:blipFill>
                <a:blip r:embed="rId5"/>
                <a:stretch>
                  <a:fillRect l="-142" t="-1961" b="-1960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2DCD187A-3719-4F37-AD34-161AFD3E90DD}"/>
                  </a:ext>
                </a:extLst>
              </p:cNvPr>
              <p:cNvSpPr txBox="1"/>
              <p:nvPr/>
            </p:nvSpPr>
            <p:spPr>
              <a:xfrm>
                <a:off x="1013533" y="5505190"/>
                <a:ext cx="4295314" cy="30777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it-IT" sz="1400" i="1" dirty="0" smtClean="0">
                            <a:latin typeface="Cambria Math" panose="02040503050406030204" pitchFamily="18" charset="0"/>
                            <a:cs typeface="Helvetica" panose="020B0604020202020204" pitchFamily="34" charset="0"/>
                          </a:rPr>
                        </m:ctrlPr>
                      </m:sSubPr>
                      <m:e>
                        <m:r>
                          <a:rPr lang="it-IT" sz="1400" b="0" i="1" dirty="0" smtClean="0">
                            <a:latin typeface="Cambria Math" panose="02040503050406030204" pitchFamily="18" charset="0"/>
                            <a:cs typeface="Helvetica" panose="020B0604020202020204" pitchFamily="34" charset="0"/>
                          </a:rPr>
                          <m:t>𝑢</m:t>
                        </m:r>
                      </m:e>
                      <m:sub>
                        <m:r>
                          <a:rPr lang="it-IT" sz="1400" b="0" i="1" dirty="0" smtClean="0">
                            <a:latin typeface="Cambria Math" panose="02040503050406030204" pitchFamily="18" charset="0"/>
                            <a:cs typeface="Helvetica" panose="020B0604020202020204" pitchFamily="34" charset="0"/>
                          </a:rPr>
                          <m:t>1</m:t>
                        </m:r>
                      </m:sub>
                    </m:sSub>
                  </m:oMath>
                </a14:m>
                <a:r>
                  <a:rPr lang="it-IT" sz="1400" dirty="0">
                    <a:latin typeface="Helvetica" panose="020B0604020202020204" pitchFamily="34" charset="0"/>
                    <a:cs typeface="Helvetica" panose="020B0604020202020204" pitchFamily="34" charset="0"/>
                  </a:rPr>
                  <a:t> è un nodo di </a:t>
                </a:r>
                <a14:m>
                  <m:oMath xmlns:m="http://schemas.openxmlformats.org/officeDocument/2006/math">
                    <m:sSub>
                      <m:sSubPr>
                        <m:ctrlPr>
                          <a:rPr lang="it-IT" sz="1400" i="1" dirty="0" smtClean="0">
                            <a:latin typeface="Cambria Math" panose="02040503050406030204" pitchFamily="18" charset="0"/>
                            <a:cs typeface="Helvetica" panose="020B0604020202020204" pitchFamily="34" charset="0"/>
                          </a:rPr>
                        </m:ctrlPr>
                      </m:sSubPr>
                      <m:e>
                        <m:r>
                          <a:rPr lang="it-IT" sz="1400" b="0" i="1" dirty="0" smtClean="0">
                            <a:latin typeface="Cambria Math" panose="02040503050406030204" pitchFamily="18" charset="0"/>
                            <a:cs typeface="Helvetica" panose="020B0604020202020204" pitchFamily="34" charset="0"/>
                          </a:rPr>
                          <m:t>𝐺</m:t>
                        </m:r>
                      </m:e>
                      <m:sub>
                        <m:r>
                          <a:rPr lang="it-IT" sz="1400" b="0" i="1" dirty="0" smtClean="0">
                            <a:latin typeface="Cambria Math" panose="02040503050406030204" pitchFamily="18" charset="0"/>
                            <a:cs typeface="Helvetica" panose="020B0604020202020204" pitchFamily="34" charset="0"/>
                          </a:rPr>
                          <m:t>𝑖</m:t>
                        </m:r>
                      </m:sub>
                    </m:sSub>
                  </m:oMath>
                </a14:m>
                <a:r>
                  <a:rPr lang="it-IT" sz="1400" dirty="0">
                    <a:latin typeface="Helvetica" panose="020B0604020202020204" pitchFamily="34" charset="0"/>
                    <a:cs typeface="Helvetica" panose="020B0604020202020204" pitchFamily="34" charset="0"/>
                  </a:rPr>
                  <a:t> ottenuto unendo i nodi </a:t>
                </a:r>
                <a14:m>
                  <m:oMath xmlns:m="http://schemas.openxmlformats.org/officeDocument/2006/math">
                    <m:sSub>
                      <m:sSubPr>
                        <m:ctrlPr>
                          <a:rPr lang="it-IT" sz="1400" i="1" dirty="0">
                            <a:latin typeface="Cambria Math" panose="02040503050406030204" pitchFamily="18" charset="0"/>
                            <a:cs typeface="Helvetica" panose="020B0604020202020204" pitchFamily="34" charset="0"/>
                          </a:rPr>
                        </m:ctrlPr>
                      </m:sSubPr>
                      <m:e>
                        <m:r>
                          <a:rPr lang="it-IT" sz="1400" i="1" dirty="0">
                            <a:latin typeface="Cambria Math" panose="02040503050406030204" pitchFamily="18" charset="0"/>
                            <a:cs typeface="Helvetica" panose="020B0604020202020204" pitchFamily="34" charset="0"/>
                          </a:rPr>
                          <m:t>𝑣</m:t>
                        </m:r>
                      </m:e>
                      <m:sub>
                        <m:r>
                          <a:rPr lang="it-IT" sz="1400" i="1" dirty="0">
                            <a:latin typeface="Cambria Math" panose="02040503050406030204" pitchFamily="18" charset="0"/>
                            <a:cs typeface="Helvetica" panose="020B0604020202020204" pitchFamily="34" charset="0"/>
                          </a:rPr>
                          <m:t>1</m:t>
                        </m:r>
                      </m:sub>
                    </m:sSub>
                  </m:oMath>
                </a14:m>
                <a:r>
                  <a:rPr lang="it-IT" sz="1400" dirty="0">
                    <a:latin typeface="Helvetica" panose="020B0604020202020204" pitchFamily="34" charset="0"/>
                    <a:cs typeface="Helvetica" panose="020B0604020202020204" pitchFamily="34" charset="0"/>
                  </a:rPr>
                  <a:t> e </a:t>
                </a:r>
                <a14:m>
                  <m:oMath xmlns:m="http://schemas.openxmlformats.org/officeDocument/2006/math">
                    <m:sSub>
                      <m:sSubPr>
                        <m:ctrlPr>
                          <a:rPr lang="it-IT" sz="1400" i="1" dirty="0">
                            <a:latin typeface="Cambria Math" panose="02040503050406030204" pitchFamily="18" charset="0"/>
                            <a:cs typeface="Helvetica" panose="020B0604020202020204" pitchFamily="34" charset="0"/>
                          </a:rPr>
                        </m:ctrlPr>
                      </m:sSubPr>
                      <m:e>
                        <m:r>
                          <a:rPr lang="it-IT" sz="1400" i="1" dirty="0">
                            <a:latin typeface="Cambria Math" panose="02040503050406030204" pitchFamily="18" charset="0"/>
                            <a:cs typeface="Helvetica" panose="020B0604020202020204" pitchFamily="34" charset="0"/>
                          </a:rPr>
                          <m:t>𝑣</m:t>
                        </m:r>
                      </m:e>
                      <m:sub>
                        <m:r>
                          <a:rPr lang="it-IT" sz="1400" b="0" i="1" dirty="0" smtClean="0">
                            <a:latin typeface="Cambria Math" panose="02040503050406030204" pitchFamily="18" charset="0"/>
                            <a:cs typeface="Helvetica" panose="020B0604020202020204" pitchFamily="34" charset="0"/>
                          </a:rPr>
                          <m:t>2</m:t>
                        </m:r>
                      </m:sub>
                    </m:sSub>
                  </m:oMath>
                </a14:m>
                <a:endParaRPr lang="it-IT" sz="1400" dirty="0">
                  <a:latin typeface="Helvetica" panose="020B0604020202020204" pitchFamily="34" charset="0"/>
                  <a:cs typeface="Helvetica" panose="020B0604020202020204" pitchFamily="34" charset="0"/>
                </a:endParaRPr>
              </a:p>
            </p:txBody>
          </p:sp>
        </mc:Choice>
        <mc:Fallback>
          <p:sp>
            <p:nvSpPr>
              <p:cNvPr id="11" name="CasellaDiTesto 10">
                <a:extLst>
                  <a:ext uri="{FF2B5EF4-FFF2-40B4-BE49-F238E27FC236}">
                    <a16:creationId xmlns:a16="http://schemas.microsoft.com/office/drawing/2014/main" id="{2DCD187A-3719-4F37-AD34-161AFD3E90DD}"/>
                  </a:ext>
                </a:extLst>
              </p:cNvPr>
              <p:cNvSpPr txBox="1">
                <a:spLocks noRot="1" noChangeAspect="1" noMove="1" noResize="1" noEditPoints="1" noAdjustHandles="1" noChangeArrowheads="1" noChangeShapeType="1" noTextEdit="1"/>
              </p:cNvSpPr>
              <p:nvPr/>
            </p:nvSpPr>
            <p:spPr>
              <a:xfrm>
                <a:off x="1013533" y="5505190"/>
                <a:ext cx="4295314" cy="307777"/>
              </a:xfrm>
              <a:prstGeom prst="rect">
                <a:avLst/>
              </a:prstGeom>
              <a:blipFill>
                <a:blip r:embed="rId6"/>
                <a:stretch>
                  <a:fillRect l="-142" t="-3922" b="-19608"/>
                </a:stretch>
              </a:blipFill>
            </p:spPr>
            <p:txBody>
              <a:bodyPr/>
              <a:lstStyle/>
              <a:p>
                <a:r>
                  <a:rPr lang="it-IT">
                    <a:noFill/>
                  </a:rPr>
                  <a:t> </a:t>
                </a:r>
              </a:p>
            </p:txBody>
          </p:sp>
        </mc:Fallback>
      </mc:AlternateContent>
      <p:sp>
        <p:nvSpPr>
          <p:cNvPr id="12" name="Freccia a destra 11">
            <a:extLst>
              <a:ext uri="{FF2B5EF4-FFF2-40B4-BE49-F238E27FC236}">
                <a16:creationId xmlns:a16="http://schemas.microsoft.com/office/drawing/2014/main" id="{156CAF91-0A7F-44C9-A70F-430B553F33B7}"/>
              </a:ext>
            </a:extLst>
          </p:cNvPr>
          <p:cNvSpPr/>
          <p:nvPr/>
        </p:nvSpPr>
        <p:spPr>
          <a:xfrm>
            <a:off x="5308847" y="5275833"/>
            <a:ext cx="1819922"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E9BD1EAA-6FDC-47AB-A510-BAD7BEA53CCC}"/>
                  </a:ext>
                </a:extLst>
              </p:cNvPr>
              <p:cNvSpPr txBox="1"/>
              <p:nvPr/>
            </p:nvSpPr>
            <p:spPr>
              <a:xfrm>
                <a:off x="7403976" y="5049264"/>
                <a:ext cx="3774490" cy="760914"/>
              </a:xfrm>
              <a:prstGeom prst="rect">
                <a:avLst/>
              </a:prstGeom>
              <a:noFill/>
            </p:spPr>
            <p:txBody>
              <a:bodyPr wrap="square" rtlCol="0">
                <a:spAutoFit/>
              </a:bodyPr>
              <a:lstStyle/>
              <a:p>
                <a:pPr marL="285750" indent="-285750">
                  <a:buFont typeface="Wingdings" panose="05000000000000000000" pitchFamily="2" charset="2"/>
                  <a:buChar char="q"/>
                </a:pPr>
                <a:r>
                  <a:rPr lang="it-IT" sz="1400" dirty="0"/>
                  <a:t>Peso: </a:t>
                </a:r>
                <a14:m>
                  <m:oMath xmlns:m="http://schemas.openxmlformats.org/officeDocument/2006/math">
                    <m:r>
                      <a:rPr lang="it-IT" sz="1400" b="0" i="0" smtClean="0">
                        <a:latin typeface="Cambria Math" panose="02040503050406030204" pitchFamily="18" charset="0"/>
                      </a:rPr>
                      <m:t>            </m:t>
                    </m:r>
                    <m:r>
                      <a:rPr lang="it-IT" sz="1400" b="0" i="1" smtClean="0">
                        <a:latin typeface="Cambria Math" panose="02040503050406030204" pitchFamily="18" charset="0"/>
                      </a:rPr>
                      <m:t> </m:t>
                    </m:r>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𝑢</m:t>
                        </m:r>
                      </m:e>
                      <m:sup>
                        <m:r>
                          <a:rPr lang="it-IT" sz="1400" b="0" i="1" smtClean="0">
                            <a:latin typeface="Cambria Math" panose="02040503050406030204" pitchFamily="18" charset="0"/>
                          </a:rPr>
                          <m:t>𝑤</m:t>
                        </m:r>
                      </m:sup>
                    </m:sSup>
                    <m:r>
                      <a:rPr lang="it-IT" sz="1400" b="0" i="1" smtClean="0">
                        <a:latin typeface="Cambria Math" panose="02040503050406030204" pitchFamily="18" charset="0"/>
                      </a:rPr>
                      <m:t>=</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  </m:t>
                        </m:r>
                        <m:r>
                          <a:rPr lang="it-IT" sz="1400" b="0" i="1" smtClean="0">
                            <a:latin typeface="Cambria Math" panose="02040503050406030204" pitchFamily="18" charset="0"/>
                          </a:rPr>
                          <m:t>𝑣</m:t>
                        </m:r>
                      </m:e>
                      <m:sub>
                        <m:r>
                          <a:rPr lang="it-IT" sz="1400" b="0" i="1" smtClean="0">
                            <a:latin typeface="Cambria Math" panose="02040503050406030204" pitchFamily="18" charset="0"/>
                          </a:rPr>
                          <m:t>1</m:t>
                        </m:r>
                      </m:sub>
                      <m:sup>
                        <m:r>
                          <a:rPr lang="it-IT" sz="1400" b="0" i="1" smtClean="0">
                            <a:latin typeface="Cambria Math" panose="02040503050406030204" pitchFamily="18" charset="0"/>
                          </a:rPr>
                          <m:t>𝑤</m:t>
                        </m:r>
                      </m:sup>
                    </m:sSubSup>
                    <m:r>
                      <a:rPr lang="it-IT" sz="1400" b="0" i="1" smtClean="0">
                        <a:latin typeface="Cambria Math" panose="02040503050406030204" pitchFamily="18" charset="0"/>
                      </a:rPr>
                      <m:t>+</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𝑣</m:t>
                        </m:r>
                      </m:e>
                      <m:sub>
                        <m:r>
                          <a:rPr lang="it-IT" sz="1400" b="0" i="1" smtClean="0">
                            <a:latin typeface="Cambria Math" panose="02040503050406030204" pitchFamily="18" charset="0"/>
                          </a:rPr>
                          <m:t>2</m:t>
                        </m:r>
                      </m:sub>
                      <m:sup>
                        <m:r>
                          <a:rPr lang="it-IT" sz="1400" b="0" i="1" smtClean="0">
                            <a:latin typeface="Cambria Math" panose="02040503050406030204" pitchFamily="18" charset="0"/>
                          </a:rPr>
                          <m:t>𝑤</m:t>
                        </m:r>
                      </m:sup>
                    </m:sSubSup>
                  </m:oMath>
                </a14:m>
                <a:r>
                  <a:rPr lang="it-IT" sz="1400" dirty="0"/>
                  <a:t>;</a:t>
                </a:r>
              </a:p>
              <a:p>
                <a:pPr marL="285750" indent="-285750">
                  <a:buFont typeface="Wingdings" panose="05000000000000000000" pitchFamily="2" charset="2"/>
                  <a:buChar char="q"/>
                </a:pPr>
                <a:r>
                  <a:rPr lang="it-IT" sz="1400" dirty="0"/>
                  <a:t>Superficie: </a:t>
                </a:r>
                <a14:m>
                  <m:oMath xmlns:m="http://schemas.openxmlformats.org/officeDocument/2006/math">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   </m:t>
                        </m:r>
                        <m:r>
                          <a:rPr lang="it-IT" sz="1400" b="0" i="1" smtClean="0">
                            <a:latin typeface="Cambria Math" panose="02040503050406030204" pitchFamily="18" charset="0"/>
                          </a:rPr>
                          <m:t>𝑢</m:t>
                        </m:r>
                      </m:e>
                      <m:sup>
                        <m:r>
                          <a:rPr lang="it-IT" sz="1400" b="0" i="1" smtClean="0">
                            <a:latin typeface="Cambria Math" panose="02040503050406030204" pitchFamily="18" charset="0"/>
                          </a:rPr>
                          <m:t>𝑠</m:t>
                        </m:r>
                      </m:sup>
                    </m:sSup>
                    <m:r>
                      <a:rPr lang="it-IT" sz="1400" b="0" i="1" smtClean="0">
                        <a:latin typeface="Cambria Math" panose="02040503050406030204" pitchFamily="18" charset="0"/>
                      </a:rPr>
                      <m:t>   =</m:t>
                    </m:r>
                    <m:sSubSup>
                      <m:sSubSupPr>
                        <m:ctrlPr>
                          <a:rPr lang="it-IT" sz="1400" i="1" smtClean="0">
                            <a:latin typeface="Cambria Math" panose="02040503050406030204" pitchFamily="18" charset="0"/>
                          </a:rPr>
                        </m:ctrlPr>
                      </m:sSubSupPr>
                      <m:e>
                        <m:r>
                          <a:rPr lang="it-IT" sz="1400" b="0" i="1" smtClean="0">
                            <a:latin typeface="Cambria Math" panose="02040503050406030204" pitchFamily="18" charset="0"/>
                          </a:rPr>
                          <m:t>  </m:t>
                        </m:r>
                        <m:r>
                          <a:rPr lang="it-IT" sz="1400" b="0" i="1" smtClean="0">
                            <a:latin typeface="Cambria Math" panose="02040503050406030204" pitchFamily="18" charset="0"/>
                          </a:rPr>
                          <m:t>𝑣</m:t>
                        </m:r>
                      </m:e>
                      <m:sub>
                        <m:r>
                          <a:rPr lang="it-IT" sz="1400" b="0" i="1" smtClean="0">
                            <a:latin typeface="Cambria Math" panose="02040503050406030204" pitchFamily="18" charset="0"/>
                          </a:rPr>
                          <m:t>1</m:t>
                        </m:r>
                      </m:sub>
                      <m:sup>
                        <m:r>
                          <a:rPr lang="it-IT" sz="1400" b="0" i="1" smtClean="0">
                            <a:latin typeface="Cambria Math" panose="02040503050406030204" pitchFamily="18" charset="0"/>
                          </a:rPr>
                          <m:t>𝑠</m:t>
                        </m:r>
                      </m:sup>
                    </m:sSubSup>
                    <m:r>
                      <a:rPr lang="it-IT" sz="1400" b="0" i="1" smtClean="0">
                        <a:latin typeface="Cambria Math" panose="02040503050406030204" pitchFamily="18" charset="0"/>
                      </a:rPr>
                      <m:t>+</m:t>
                    </m:r>
                    <m:sSubSup>
                      <m:sSubSupPr>
                        <m:ctrlPr>
                          <a:rPr lang="it-IT" sz="1400" i="1" smtClean="0">
                            <a:latin typeface="Cambria Math" panose="02040503050406030204" pitchFamily="18" charset="0"/>
                          </a:rPr>
                        </m:ctrlPr>
                      </m:sSubSupPr>
                      <m:e>
                        <m:r>
                          <a:rPr lang="it-IT" sz="1400" b="0" i="1" smtClean="0">
                            <a:latin typeface="Cambria Math" panose="02040503050406030204" pitchFamily="18" charset="0"/>
                          </a:rPr>
                          <m:t>𝑣</m:t>
                        </m:r>
                      </m:e>
                      <m:sub>
                        <m:r>
                          <a:rPr lang="it-IT" sz="1400" b="0" i="1" smtClean="0">
                            <a:latin typeface="Cambria Math" panose="02040503050406030204" pitchFamily="18" charset="0"/>
                          </a:rPr>
                          <m:t>2</m:t>
                        </m:r>
                      </m:sub>
                      <m:sup>
                        <m:r>
                          <a:rPr lang="it-IT" sz="1400" b="0" i="1" smtClean="0">
                            <a:latin typeface="Cambria Math" panose="02040503050406030204" pitchFamily="18" charset="0"/>
                          </a:rPr>
                          <m:t>𝑠</m:t>
                        </m:r>
                      </m:sup>
                    </m:sSubSup>
                  </m:oMath>
                </a14:m>
                <a:r>
                  <a:rPr lang="it-IT" sz="1400" dirty="0"/>
                  <a:t>;</a:t>
                </a:r>
              </a:p>
              <a:p>
                <a:pPr marL="285750" indent="-285750">
                  <a:buFont typeface="Wingdings" panose="05000000000000000000" pitchFamily="2" charset="2"/>
                  <a:buChar char="q"/>
                </a:pPr>
                <a:r>
                  <a:rPr lang="it-IT" sz="1400" dirty="0"/>
                  <a:t>Volume: </a:t>
                </a:r>
                <a14:m>
                  <m:oMath xmlns:m="http://schemas.openxmlformats.org/officeDocument/2006/math">
                    <m:r>
                      <a:rPr lang="it-IT" sz="1400" b="0" i="1" smtClean="0">
                        <a:latin typeface="Cambria Math" panose="02040503050406030204" pitchFamily="18" charset="0"/>
                      </a:rPr>
                      <m:t>       </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𝑢</m:t>
                        </m:r>
                      </m:e>
                      <m:sup>
                        <m:r>
                          <a:rPr lang="it-IT" sz="1400" b="0" i="1" smtClean="0">
                            <a:latin typeface="Cambria Math" panose="02040503050406030204" pitchFamily="18" charset="0"/>
                          </a:rPr>
                          <m:t>𝑣</m:t>
                        </m:r>
                      </m:sup>
                    </m:sSup>
                    <m:r>
                      <a:rPr lang="it-IT" sz="1400" b="0" i="1" smtClean="0">
                        <a:latin typeface="Cambria Math" panose="02040503050406030204" pitchFamily="18" charset="0"/>
                      </a:rPr>
                      <m:t>  =</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  </m:t>
                        </m:r>
                        <m:r>
                          <a:rPr lang="it-IT" sz="1400" b="0" i="1" smtClean="0">
                            <a:latin typeface="Cambria Math" panose="02040503050406030204" pitchFamily="18" charset="0"/>
                          </a:rPr>
                          <m:t>𝑣</m:t>
                        </m:r>
                      </m:e>
                      <m:sub>
                        <m:r>
                          <a:rPr lang="it-IT" sz="1400" b="0" i="1" smtClean="0">
                            <a:latin typeface="Cambria Math" panose="02040503050406030204" pitchFamily="18" charset="0"/>
                          </a:rPr>
                          <m:t>1</m:t>
                        </m:r>
                      </m:sub>
                      <m:sup>
                        <m:r>
                          <a:rPr lang="it-IT" sz="1400" b="0" i="1" smtClean="0">
                            <a:latin typeface="Cambria Math" panose="02040503050406030204" pitchFamily="18" charset="0"/>
                          </a:rPr>
                          <m:t>𝑣</m:t>
                        </m:r>
                      </m:sup>
                    </m:sSubSup>
                    <m:r>
                      <a:rPr lang="it-IT" sz="1400" b="0" i="1" smtClean="0">
                        <a:latin typeface="Cambria Math" panose="02040503050406030204" pitchFamily="18" charset="0"/>
                      </a:rPr>
                      <m:t>+</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𝑣</m:t>
                        </m:r>
                      </m:e>
                      <m:sub>
                        <m:r>
                          <a:rPr lang="it-IT" sz="1400" b="0" i="1" smtClean="0">
                            <a:latin typeface="Cambria Math" panose="02040503050406030204" pitchFamily="18" charset="0"/>
                          </a:rPr>
                          <m:t>2</m:t>
                        </m:r>
                      </m:sub>
                      <m:sup>
                        <m:r>
                          <a:rPr lang="it-IT" sz="1400" b="0" i="1" smtClean="0">
                            <a:latin typeface="Cambria Math" panose="02040503050406030204" pitchFamily="18" charset="0"/>
                          </a:rPr>
                          <m:t>𝑣</m:t>
                        </m:r>
                      </m:sup>
                    </m:sSubSup>
                  </m:oMath>
                </a14:m>
                <a:r>
                  <a:rPr lang="it-IT" sz="1400" dirty="0"/>
                  <a:t>;</a:t>
                </a:r>
              </a:p>
            </p:txBody>
          </p:sp>
        </mc:Choice>
        <mc:Fallback>
          <p:sp>
            <p:nvSpPr>
              <p:cNvPr id="13" name="CasellaDiTesto 12">
                <a:extLst>
                  <a:ext uri="{FF2B5EF4-FFF2-40B4-BE49-F238E27FC236}">
                    <a16:creationId xmlns:a16="http://schemas.microsoft.com/office/drawing/2014/main" id="{E9BD1EAA-6FDC-47AB-A510-BAD7BEA53CCC}"/>
                  </a:ext>
                </a:extLst>
              </p:cNvPr>
              <p:cNvSpPr txBox="1">
                <a:spLocks noRot="1" noChangeAspect="1" noMove="1" noResize="1" noEditPoints="1" noAdjustHandles="1" noChangeArrowheads="1" noChangeShapeType="1" noTextEdit="1"/>
              </p:cNvSpPr>
              <p:nvPr/>
            </p:nvSpPr>
            <p:spPr>
              <a:xfrm>
                <a:off x="7403976" y="5049264"/>
                <a:ext cx="3774490" cy="760914"/>
              </a:xfrm>
              <a:prstGeom prst="rect">
                <a:avLst/>
              </a:prstGeom>
              <a:blipFill>
                <a:blip r:embed="rId7"/>
                <a:stretch>
                  <a:fillRect l="-323" t="-800" b="-48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85D26893-EE61-4C5C-B9CA-F3279BD6C98F}"/>
                  </a:ext>
                </a:extLst>
              </p:cNvPr>
              <p:cNvSpPr txBox="1"/>
              <p:nvPr/>
            </p:nvSpPr>
            <p:spPr>
              <a:xfrm>
                <a:off x="1013533" y="6033182"/>
                <a:ext cx="10164933"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Per preservare le informazioni di connettività, gli archi di </a:t>
                </a:r>
                <a14:m>
                  <m:oMath xmlns:m="http://schemas.openxmlformats.org/officeDocument/2006/math">
                    <m:r>
                      <a:rPr lang="it-IT" sz="1600" i="1" dirty="0" smtClean="0">
                        <a:latin typeface="Cambria Math" panose="02040503050406030204" pitchFamily="18" charset="0"/>
                        <a:cs typeface="Helvetica" panose="020B0604020202020204" pitchFamily="34" charset="0"/>
                      </a:rPr>
                      <m:t>𝑢</m:t>
                    </m:r>
                  </m:oMath>
                </a14:m>
                <a:r>
                  <a:rPr lang="it-IT" sz="1600" dirty="0">
                    <a:latin typeface="Helvetica" panose="020B0604020202020204" pitchFamily="34" charset="0"/>
                    <a:cs typeface="Helvetica" panose="020B0604020202020204" pitchFamily="34" charset="0"/>
                  </a:rPr>
                  <a:t> saranno l’unione degli archi di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𝑣</m:t>
                        </m:r>
                      </m:e>
                      <m:sub>
                        <m:r>
                          <a:rPr lang="it-IT" sz="1600" b="0" i="1" smtClean="0">
                            <a:latin typeface="Cambria Math" panose="02040503050406030204" pitchFamily="18" charset="0"/>
                            <a:cs typeface="Helvetica" panose="020B0604020202020204" pitchFamily="34" charset="0"/>
                          </a:rPr>
                          <m:t>1</m:t>
                        </m:r>
                      </m:sub>
                    </m:sSub>
                  </m:oMath>
                </a14:m>
                <a:r>
                  <a:rPr lang="it-IT" sz="1600" dirty="0">
                    <a:latin typeface="Helvetica" panose="020B0604020202020204" pitchFamily="34" charset="0"/>
                    <a:cs typeface="Helvetica" panose="020B0604020202020204" pitchFamily="34" charset="0"/>
                  </a:rPr>
                  <a:t> 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𝑣</m:t>
                        </m:r>
                      </m:e>
                      <m:sub>
                        <m:r>
                          <a:rPr lang="it-IT" sz="1600" b="0" i="1" smtClean="0">
                            <a:latin typeface="Cambria Math" panose="02040503050406030204" pitchFamily="18" charset="0"/>
                            <a:cs typeface="Helvetica" panose="020B0604020202020204" pitchFamily="34" charset="0"/>
                          </a:rPr>
                          <m:t>2</m:t>
                        </m:r>
                      </m:sub>
                    </m:sSub>
                  </m:oMath>
                </a14:m>
                <a:r>
                  <a:rPr lang="it-IT" sz="1600" dirty="0">
                    <a:latin typeface="Helvetica" panose="020B0604020202020204" pitchFamily="34" charset="0"/>
                    <a:cs typeface="Helvetica" panose="020B0604020202020204" pitchFamily="34" charset="0"/>
                  </a:rPr>
                  <a:t>.</a:t>
                </a:r>
              </a:p>
            </p:txBody>
          </p:sp>
        </mc:Choice>
        <mc:Fallback>
          <p:sp>
            <p:nvSpPr>
              <p:cNvPr id="14" name="CasellaDiTesto 13">
                <a:extLst>
                  <a:ext uri="{FF2B5EF4-FFF2-40B4-BE49-F238E27FC236}">
                    <a16:creationId xmlns:a16="http://schemas.microsoft.com/office/drawing/2014/main" id="{85D26893-EE61-4C5C-B9CA-F3279BD6C98F}"/>
                  </a:ext>
                </a:extLst>
              </p:cNvPr>
              <p:cNvSpPr txBox="1">
                <a:spLocks noRot="1" noChangeAspect="1" noMove="1" noResize="1" noEditPoints="1" noAdjustHandles="1" noChangeArrowheads="1" noChangeShapeType="1" noTextEdit="1"/>
              </p:cNvSpPr>
              <p:nvPr/>
            </p:nvSpPr>
            <p:spPr>
              <a:xfrm>
                <a:off x="1013533" y="6033182"/>
                <a:ext cx="10164933" cy="338554"/>
              </a:xfrm>
              <a:prstGeom prst="rect">
                <a:avLst/>
              </a:prstGeom>
              <a:blipFill>
                <a:blip r:embed="rId8"/>
                <a:stretch>
                  <a:fillRect l="-300" t="-5455" b="-23636"/>
                </a:stretch>
              </a:blipFill>
            </p:spPr>
            <p:txBody>
              <a:bodyPr/>
              <a:lstStyle/>
              <a:p>
                <a:r>
                  <a:rPr lang="it-IT">
                    <a:noFill/>
                  </a:rPr>
                  <a:t> </a:t>
                </a:r>
              </a:p>
            </p:txBody>
          </p:sp>
        </mc:Fallback>
      </mc:AlternateContent>
    </p:spTree>
    <p:extLst>
      <p:ext uri="{BB962C8B-B14F-4D97-AF65-F5344CB8AC3E}">
        <p14:creationId xmlns:p14="http://schemas.microsoft.com/office/powerpoint/2010/main" val="28432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4A2F38F-DEEE-489D-AFB3-8C6C6FC151F7}"/>
              </a:ext>
            </a:extLst>
          </p:cNvPr>
          <p:cNvSpPr txBox="1"/>
          <p:nvPr/>
        </p:nvSpPr>
        <p:spPr>
          <a:xfrm>
            <a:off x="1013533" y="201162"/>
            <a:ext cx="10164933" cy="83099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Si può ora calcolare il parametro </a:t>
            </a:r>
            <a:r>
              <a:rPr lang="it-IT" sz="1600" b="1" i="1" dirty="0">
                <a:latin typeface="Helvetica" panose="020B0604020202020204" pitchFamily="34" charset="0"/>
                <a:cs typeface="Helvetica" panose="020B0604020202020204" pitchFamily="34" charset="0"/>
              </a:rPr>
              <a:t>A</a:t>
            </a:r>
            <a:r>
              <a:rPr lang="it-IT" sz="1600" dirty="0">
                <a:latin typeface="Helvetica" panose="020B0604020202020204" pitchFamily="34" charset="0"/>
                <a:cs typeface="Helvetica" panose="020B0604020202020204" pitchFamily="34" charset="0"/>
              </a:rPr>
              <a:t> per ogni volume di controllo che ogni nodo rappresenta.</a:t>
            </a:r>
          </a:p>
          <a:p>
            <a:pPr algn="just"/>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Il passo chiave sta nel trovare gli </a:t>
            </a:r>
            <a:r>
              <a:rPr lang="it-IT" sz="1600" i="1" dirty="0">
                <a:latin typeface="Helvetica" panose="020B0604020202020204" pitchFamily="34" charset="0"/>
                <a:cs typeface="Helvetica" panose="020B0604020202020204" pitchFamily="34" charset="0"/>
              </a:rPr>
              <a:t>insiemi massimali indipendenti</a:t>
            </a:r>
            <a:endParaRPr lang="it-IT" sz="1600" dirty="0">
              <a:latin typeface="Helvetica" panose="020B0604020202020204" pitchFamily="34" charset="0"/>
              <a:cs typeface="Helvetica" panose="020B0604020202020204" pitchFamily="34" charset="0"/>
            </a:endParaRPr>
          </a:p>
        </p:txBody>
      </p:sp>
      <p:sp>
        <p:nvSpPr>
          <p:cNvPr id="5" name="Freccia a destra 4">
            <a:extLst>
              <a:ext uri="{FF2B5EF4-FFF2-40B4-BE49-F238E27FC236}">
                <a16:creationId xmlns:a16="http://schemas.microsoft.com/office/drawing/2014/main" id="{15A798DA-E2C8-48EB-8885-A866374058B4}"/>
              </a:ext>
            </a:extLst>
          </p:cNvPr>
          <p:cNvSpPr/>
          <p:nvPr/>
        </p:nvSpPr>
        <p:spPr>
          <a:xfrm>
            <a:off x="6995603" y="701336"/>
            <a:ext cx="1100831" cy="3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4F4A90C3-80F2-4E3F-B2E2-5182AF388C89}"/>
              </a:ext>
            </a:extLst>
          </p:cNvPr>
          <p:cNvSpPr txBox="1"/>
          <p:nvPr/>
        </p:nvSpPr>
        <p:spPr>
          <a:xfrm>
            <a:off x="8211845" y="682081"/>
            <a:ext cx="2966621" cy="338554"/>
          </a:xfrm>
          <a:prstGeom prst="rect">
            <a:avLst/>
          </a:prstGeom>
          <a:noFill/>
        </p:spPr>
        <p:txBody>
          <a:bodyPr wrap="square" rtlCol="0">
            <a:spAutoFit/>
          </a:bodyPr>
          <a:lstStyle/>
          <a:p>
            <a:pPr algn="just"/>
            <a:r>
              <a:rPr lang="it-IT" sz="1600" b="1" i="1" dirty="0">
                <a:latin typeface="Helvetica" panose="020B0604020202020204" pitchFamily="34" charset="0"/>
                <a:cs typeface="Helvetica" panose="020B0604020202020204" pitchFamily="34" charset="0"/>
              </a:rPr>
              <a:t>GLOBULAR MATCHING</a:t>
            </a:r>
          </a:p>
        </p:txBody>
      </p:sp>
      <p:sp>
        <p:nvSpPr>
          <p:cNvPr id="7" name="CasellaDiTesto 6">
            <a:extLst>
              <a:ext uri="{FF2B5EF4-FFF2-40B4-BE49-F238E27FC236}">
                <a16:creationId xmlns:a16="http://schemas.microsoft.com/office/drawing/2014/main" id="{7F5E6EC1-AE37-4432-803C-6A5487316D5F}"/>
              </a:ext>
            </a:extLst>
          </p:cNvPr>
          <p:cNvSpPr txBox="1"/>
          <p:nvPr/>
        </p:nvSpPr>
        <p:spPr>
          <a:xfrm>
            <a:off x="1013533" y="1160328"/>
            <a:ext cx="10164933" cy="2308324"/>
          </a:xfrm>
          <a:prstGeom prst="rect">
            <a:avLst/>
          </a:prstGeom>
          <a:noFill/>
        </p:spPr>
        <p:txBody>
          <a:bodyPr wrap="square" rtlCol="0">
            <a:spAutoFit/>
          </a:bodyPr>
          <a:lstStyle/>
          <a:p>
            <a:pPr lvl="0" algn="just"/>
            <a:r>
              <a:rPr lang="it-IT" sz="1600" dirty="0">
                <a:solidFill>
                  <a:prstClr val="black"/>
                </a:solidFill>
                <a:latin typeface="Helvetica" panose="020B0604020202020204" pitchFamily="34" charset="0"/>
                <a:cs typeface="Helvetica" panose="020B0604020202020204" pitchFamily="34" charset="0"/>
              </a:rPr>
              <a:t>Lo scopo di tale metodo è trovare un insieme massimale indipendente in modo tale che i volumi di controllo creati fondendo i vertici agli estremi degli archi abbiano parametro </a:t>
            </a:r>
            <a:r>
              <a:rPr lang="it-IT" sz="1600" b="1" i="1" dirty="0">
                <a:solidFill>
                  <a:prstClr val="black"/>
                </a:solidFill>
                <a:latin typeface="Helvetica" panose="020B0604020202020204" pitchFamily="34" charset="0"/>
                <a:cs typeface="Helvetica" panose="020B0604020202020204" pitchFamily="34" charset="0"/>
              </a:rPr>
              <a:t>A</a:t>
            </a:r>
            <a:r>
              <a:rPr lang="it-IT" sz="1600" dirty="0">
                <a:solidFill>
                  <a:prstClr val="black"/>
                </a:solidFill>
                <a:latin typeface="Helvetica" panose="020B0604020202020204" pitchFamily="34" charset="0"/>
                <a:cs typeface="Helvetica" panose="020B0604020202020204" pitchFamily="34" charset="0"/>
              </a:rPr>
              <a:t> il più basso possibile.</a:t>
            </a:r>
          </a:p>
          <a:p>
            <a:pPr lvl="0" algn="just"/>
            <a:endParaRPr lang="it-IT" sz="1600" dirty="0">
              <a:solidFill>
                <a:prstClr val="black"/>
              </a:solidFill>
              <a:latin typeface="Helvetica" panose="020B0604020202020204" pitchFamily="34" charset="0"/>
              <a:cs typeface="Helvetica" panose="020B0604020202020204" pitchFamily="34" charset="0"/>
            </a:endParaRPr>
          </a:p>
          <a:p>
            <a:pPr lvl="0" algn="just"/>
            <a:r>
              <a:rPr lang="it-IT" sz="1600" dirty="0">
                <a:solidFill>
                  <a:prstClr val="black"/>
                </a:solidFill>
                <a:latin typeface="Helvetica" panose="020B0604020202020204" pitchFamily="34" charset="0"/>
                <a:cs typeface="Helvetica" panose="020B0604020202020204" pitchFamily="34" charset="0"/>
              </a:rPr>
              <a:t>Si usa una tecnica </a:t>
            </a:r>
            <a:r>
              <a:rPr lang="it-IT" sz="1600" b="1" i="1" dirty="0" err="1">
                <a:solidFill>
                  <a:prstClr val="black"/>
                </a:solidFill>
                <a:latin typeface="Helvetica" panose="020B0604020202020204" pitchFamily="34" charset="0"/>
                <a:cs typeface="Helvetica" panose="020B0604020202020204" pitchFamily="34" charset="0"/>
              </a:rPr>
              <a:t>greedy</a:t>
            </a:r>
            <a:r>
              <a:rPr lang="it-IT" sz="1600" b="1" i="1" dirty="0">
                <a:solidFill>
                  <a:prstClr val="black"/>
                </a:solidFill>
                <a:latin typeface="Helvetica" panose="020B0604020202020204" pitchFamily="34" charset="0"/>
                <a:cs typeface="Helvetica" panose="020B0604020202020204" pitchFamily="34" charset="0"/>
              </a:rPr>
              <a:t>:</a:t>
            </a:r>
            <a:r>
              <a:rPr lang="it-IT" sz="1600" dirty="0">
                <a:solidFill>
                  <a:prstClr val="black"/>
                </a:solidFill>
                <a:latin typeface="Helvetica" panose="020B0604020202020204" pitchFamily="34" charset="0"/>
                <a:cs typeface="Helvetica" panose="020B0604020202020204" pitchFamily="34" charset="0"/>
              </a:rPr>
              <a:t> i nodi sono visitati per ordine decrescente di grado;</a:t>
            </a:r>
          </a:p>
          <a:p>
            <a:pPr marL="285750" lvl="0" indent="-285750" algn="just">
              <a:buFont typeface="Wingdings" panose="05000000000000000000" pitchFamily="2" charset="2"/>
              <a:buChar char="q"/>
            </a:pPr>
            <a:r>
              <a:rPr lang="it-IT" sz="1600" dirty="0">
                <a:solidFill>
                  <a:prstClr val="black"/>
                </a:solidFill>
                <a:latin typeface="Helvetica" panose="020B0604020202020204" pitchFamily="34" charset="0"/>
                <a:cs typeface="Helvetica" panose="020B0604020202020204" pitchFamily="34" charset="0"/>
              </a:rPr>
              <a:t>se un nodo non è ancora stato abbinato a nessun altro nodo </a:t>
            </a:r>
            <a:r>
              <a:rPr lang="it-IT" sz="1600" i="1" dirty="0">
                <a:solidFill>
                  <a:prstClr val="black"/>
                </a:solidFill>
                <a:latin typeface="Helvetica" panose="020B0604020202020204" pitchFamily="34" charset="0"/>
                <a:cs typeface="Helvetica" panose="020B0604020202020204" pitchFamily="34" charset="0"/>
              </a:rPr>
              <a:t>(per esempio perché non è l’estremo di nessun arco che si trova nell’insieme indipendente)</a:t>
            </a:r>
            <a:r>
              <a:rPr lang="it-IT" sz="1600" dirty="0">
                <a:solidFill>
                  <a:prstClr val="black"/>
                </a:solidFill>
                <a:latin typeface="Helvetica" panose="020B0604020202020204" pitchFamily="34" charset="0"/>
                <a:cs typeface="Helvetica" panose="020B0604020202020204" pitchFamily="34" charset="0"/>
              </a:rPr>
              <a:t>, viene abbinato ad un suo nodo adiacente che non è ancora stato abbinato e tale che il nodo risultante:</a:t>
            </a:r>
          </a:p>
          <a:p>
            <a:pPr marL="742950" lvl="1" indent="-285750" algn="just">
              <a:buFont typeface="Wingdings" panose="05000000000000000000" pitchFamily="2" charset="2"/>
              <a:buChar char="v"/>
            </a:pPr>
            <a:r>
              <a:rPr lang="it-IT" sz="1600" dirty="0">
                <a:solidFill>
                  <a:prstClr val="black"/>
                </a:solidFill>
                <a:latin typeface="Helvetica" panose="020B0604020202020204" pitchFamily="34" charset="0"/>
                <a:cs typeface="Helvetica" panose="020B0604020202020204" pitchFamily="34" charset="0"/>
              </a:rPr>
              <a:t> fornisca il più piccolo </a:t>
            </a:r>
            <a:r>
              <a:rPr lang="it-IT" sz="1600" b="1" i="1" dirty="0">
                <a:solidFill>
                  <a:prstClr val="black"/>
                </a:solidFill>
                <a:latin typeface="Helvetica" panose="020B0604020202020204" pitchFamily="34" charset="0"/>
                <a:cs typeface="Helvetica" panose="020B0604020202020204" pitchFamily="34" charset="0"/>
              </a:rPr>
              <a:t>A</a:t>
            </a:r>
            <a:r>
              <a:rPr lang="it-IT" sz="1600" dirty="0">
                <a:solidFill>
                  <a:prstClr val="black"/>
                </a:solidFill>
                <a:latin typeface="Helvetica" panose="020B0604020202020204" pitchFamily="34" charset="0"/>
                <a:cs typeface="Helvetica" panose="020B0604020202020204" pitchFamily="34" charset="0"/>
              </a:rPr>
              <a:t>;</a:t>
            </a:r>
          </a:p>
          <a:p>
            <a:pPr marL="742950" lvl="1" indent="-285750" algn="just">
              <a:buFont typeface="Wingdings" panose="05000000000000000000" pitchFamily="2" charset="2"/>
              <a:buChar char="v"/>
            </a:pPr>
            <a:r>
              <a:rPr lang="it-IT" sz="1600" dirty="0">
                <a:solidFill>
                  <a:prstClr val="black"/>
                </a:solidFill>
                <a:latin typeface="Helvetica" panose="020B0604020202020204" pitchFamily="34" charset="0"/>
                <a:cs typeface="Helvetica" panose="020B0604020202020204" pitchFamily="34" charset="0"/>
              </a:rPr>
              <a:t>non violi il vincolo di dimensione massima di un volume di controllo.</a:t>
            </a: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210A257C-44B9-4EA5-B403-8C2D8C784636}"/>
                  </a:ext>
                </a:extLst>
              </p:cNvPr>
              <p:cNvSpPr txBox="1"/>
              <p:nvPr/>
            </p:nvSpPr>
            <p:spPr>
              <a:xfrm>
                <a:off x="1013532" y="3596821"/>
                <a:ext cx="10164933" cy="1569660"/>
              </a:xfrm>
              <a:prstGeom prst="rect">
                <a:avLst/>
              </a:prstGeom>
              <a:noFill/>
            </p:spPr>
            <p:txBody>
              <a:bodyPr wrap="square" rtlCol="0">
                <a:spAutoFit/>
              </a:bodyPr>
              <a:lstStyle/>
              <a:p>
                <a:pPr lvl="0" algn="just"/>
                <a:r>
                  <a:rPr lang="it-IT" sz="1600" dirty="0">
                    <a:solidFill>
                      <a:prstClr val="black"/>
                    </a:solidFill>
                    <a:latin typeface="Helvetica" panose="020B0604020202020204" pitchFamily="34" charset="0"/>
                    <a:cs typeface="Helvetica" panose="020B0604020202020204" pitchFamily="34" charset="0"/>
                  </a:rPr>
                  <a:t>L’arco relativo a questi due nodi viene aggiunto poi all’insieme indipendente. </a:t>
                </a:r>
              </a:p>
              <a:p>
                <a:pPr lvl="0" algn="just"/>
                <a:endParaRPr lang="it-IT" sz="1600" dirty="0">
                  <a:solidFill>
                    <a:prstClr val="black"/>
                  </a:solidFill>
                  <a:latin typeface="Helvetica" panose="020B0604020202020204" pitchFamily="34" charset="0"/>
                  <a:cs typeface="Helvetica" panose="020B0604020202020204" pitchFamily="34" charset="0"/>
                </a:endParaRPr>
              </a:p>
              <a:p>
                <a:pPr lvl="0" algn="just"/>
                <a:r>
                  <a:rPr lang="it-IT" sz="1600" dirty="0">
                    <a:solidFill>
                      <a:prstClr val="black"/>
                    </a:solidFill>
                    <a:latin typeface="Helvetica" panose="020B0604020202020204" pitchFamily="34" charset="0"/>
                    <a:cs typeface="Helvetica" panose="020B0604020202020204" pitchFamily="34" charset="0"/>
                  </a:rPr>
                  <a:t>Tale metodo ha complessità </a:t>
                </a:r>
                <a14:m>
                  <m:oMath xmlns:m="http://schemas.openxmlformats.org/officeDocument/2006/math">
                    <m:r>
                      <a:rPr lang="it-IT" sz="1600" i="1" dirty="0" smtClean="0">
                        <a:solidFill>
                          <a:prstClr val="black"/>
                        </a:solidFill>
                        <a:latin typeface="Cambria Math" panose="02040503050406030204" pitchFamily="18" charset="0"/>
                        <a:cs typeface="Helvetica" panose="020B0604020202020204" pitchFamily="34" charset="0"/>
                      </a:rPr>
                      <m:t>𝑂</m:t>
                    </m:r>
                    <m:r>
                      <a:rPr lang="it-IT" sz="1600" i="1" dirty="0" smtClean="0">
                        <a:solidFill>
                          <a:prstClr val="black"/>
                        </a:solidFill>
                        <a:latin typeface="Cambria Math" panose="02040503050406030204" pitchFamily="18" charset="0"/>
                        <a:cs typeface="Helvetica" panose="020B0604020202020204" pitchFamily="34" charset="0"/>
                      </a:rPr>
                      <m:t>(|</m:t>
                    </m:r>
                    <m:r>
                      <a:rPr lang="it-IT" sz="1600" i="1" dirty="0" smtClean="0">
                        <a:solidFill>
                          <a:prstClr val="black"/>
                        </a:solidFill>
                        <a:latin typeface="Cambria Math" panose="02040503050406030204" pitchFamily="18" charset="0"/>
                        <a:cs typeface="Helvetica" panose="020B0604020202020204" pitchFamily="34" charset="0"/>
                      </a:rPr>
                      <m:t>𝐸</m:t>
                    </m:r>
                    <m:r>
                      <a:rPr lang="it-IT" sz="1600" i="1" dirty="0" smtClean="0">
                        <a:solidFill>
                          <a:prstClr val="black"/>
                        </a:solidFill>
                        <a:latin typeface="Cambria Math" panose="02040503050406030204" pitchFamily="18" charset="0"/>
                        <a:cs typeface="Helvetica" panose="020B0604020202020204" pitchFamily="34" charset="0"/>
                      </a:rPr>
                      <m:t>|).</m:t>
                    </m:r>
                  </m:oMath>
                </a14:m>
                <a:endParaRPr lang="it-IT" sz="1600" dirty="0">
                  <a:solidFill>
                    <a:prstClr val="black"/>
                  </a:solidFill>
                  <a:latin typeface="Helvetica" panose="020B0604020202020204" pitchFamily="34" charset="0"/>
                  <a:cs typeface="Helvetica" panose="020B0604020202020204" pitchFamily="34" charset="0"/>
                </a:endParaRPr>
              </a:p>
              <a:p>
                <a:pPr lvl="0" algn="just"/>
                <a:endParaRPr lang="it-IT" sz="1600" dirty="0">
                  <a:solidFill>
                    <a:prstClr val="black"/>
                  </a:solidFill>
                  <a:latin typeface="Helvetica" panose="020B0604020202020204" pitchFamily="34" charset="0"/>
                  <a:cs typeface="Helvetica" panose="020B0604020202020204" pitchFamily="34" charset="0"/>
                </a:endParaRPr>
              </a:p>
              <a:p>
                <a:pPr lvl="0" algn="just"/>
                <a:r>
                  <a:rPr lang="it-IT" sz="1600" dirty="0">
                    <a:solidFill>
                      <a:prstClr val="black"/>
                    </a:solidFill>
                    <a:latin typeface="Helvetica" panose="020B0604020202020204" pitchFamily="34" charset="0"/>
                    <a:cs typeface="Helvetica" panose="020B0604020202020204" pitchFamily="34" charset="0"/>
                  </a:rPr>
                  <a:t>La fase di </a:t>
                </a:r>
                <a:r>
                  <a:rPr lang="it-IT" sz="1600" i="1" dirty="0" err="1">
                    <a:solidFill>
                      <a:prstClr val="black"/>
                    </a:solidFill>
                    <a:latin typeface="Helvetica" panose="020B0604020202020204" pitchFamily="34" charset="0"/>
                    <a:cs typeface="Helvetica" panose="020B0604020202020204" pitchFamily="34" charset="0"/>
                  </a:rPr>
                  <a:t>coarsening</a:t>
                </a:r>
                <a:r>
                  <a:rPr lang="it-IT" sz="1600" dirty="0">
                    <a:solidFill>
                      <a:prstClr val="black"/>
                    </a:solidFill>
                    <a:latin typeface="Helvetica" panose="020B0604020202020204" pitchFamily="34" charset="0"/>
                    <a:cs typeface="Helvetica" panose="020B0604020202020204" pitchFamily="34" charset="0"/>
                  </a:rPr>
                  <a:t> termina quando non è possibile rendere il grafo più </a:t>
                </a:r>
                <a:r>
                  <a:rPr lang="it-IT" sz="1600" dirty="0" err="1">
                    <a:solidFill>
                      <a:prstClr val="black"/>
                    </a:solidFill>
                    <a:latin typeface="Helvetica" panose="020B0604020202020204" pitchFamily="34" charset="0"/>
                    <a:cs typeface="Helvetica" panose="020B0604020202020204" pitchFamily="34" charset="0"/>
                  </a:rPr>
                  <a:t>coarse</a:t>
                </a:r>
                <a:r>
                  <a:rPr lang="it-IT" sz="1600" dirty="0">
                    <a:solidFill>
                      <a:prstClr val="black"/>
                    </a:solidFill>
                    <a:latin typeface="Helvetica" panose="020B0604020202020204" pitchFamily="34" charset="0"/>
                    <a:cs typeface="Helvetica" panose="020B0604020202020204" pitchFamily="34" charset="0"/>
                  </a:rPr>
                  <a:t> di com’è senza violare il vincolo di massima dimensione </a:t>
                </a:r>
                <a14:m>
                  <m:oMath xmlns:m="http://schemas.openxmlformats.org/officeDocument/2006/math">
                    <m:sSub>
                      <m:sSubPr>
                        <m:ctrlPr>
                          <a:rPr lang="it-IT" sz="1600" i="1" smtClean="0">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𝐿</m:t>
                        </m:r>
                      </m:e>
                      <m:sub>
                        <m:r>
                          <a:rPr lang="it-IT" sz="1600" b="0" i="1" smtClean="0">
                            <a:solidFill>
                              <a:prstClr val="black"/>
                            </a:solidFill>
                            <a:latin typeface="Cambria Math" panose="02040503050406030204" pitchFamily="18" charset="0"/>
                            <a:cs typeface="Helvetica" panose="020B0604020202020204" pitchFamily="34" charset="0"/>
                          </a:rPr>
                          <m:t>𝑚𝑎𝑥</m:t>
                        </m:r>
                      </m:sub>
                    </m:sSub>
                    <m:r>
                      <a:rPr lang="it-IT" sz="1600" b="0" i="1" smtClean="0">
                        <a:solidFill>
                          <a:prstClr val="black"/>
                        </a:solidFill>
                        <a:latin typeface="Cambria Math" panose="02040503050406030204" pitchFamily="18" charset="0"/>
                        <a:cs typeface="Helvetica" panose="020B0604020202020204" pitchFamily="34" charset="0"/>
                      </a:rPr>
                      <m:t> </m:t>
                    </m:r>
                  </m:oMath>
                </a14:m>
                <a:r>
                  <a:rPr lang="it-IT" sz="1600" dirty="0">
                    <a:solidFill>
                      <a:prstClr val="black"/>
                    </a:solidFill>
                    <a:latin typeface="Helvetica" panose="020B0604020202020204" pitchFamily="34" charset="0"/>
                    <a:cs typeface="Helvetica" panose="020B0604020202020204" pitchFamily="34" charset="0"/>
                  </a:rPr>
                  <a:t>di un volume di controllo.</a:t>
                </a:r>
              </a:p>
            </p:txBody>
          </p:sp>
        </mc:Choice>
        <mc:Fallback>
          <p:sp>
            <p:nvSpPr>
              <p:cNvPr id="8" name="CasellaDiTesto 7">
                <a:extLst>
                  <a:ext uri="{FF2B5EF4-FFF2-40B4-BE49-F238E27FC236}">
                    <a16:creationId xmlns:a16="http://schemas.microsoft.com/office/drawing/2014/main" id="{210A257C-44B9-4EA5-B403-8C2D8C784636}"/>
                  </a:ext>
                </a:extLst>
              </p:cNvPr>
              <p:cNvSpPr txBox="1">
                <a:spLocks noRot="1" noChangeAspect="1" noMove="1" noResize="1" noEditPoints="1" noAdjustHandles="1" noChangeArrowheads="1" noChangeShapeType="1" noTextEdit="1"/>
              </p:cNvSpPr>
              <p:nvPr/>
            </p:nvSpPr>
            <p:spPr>
              <a:xfrm>
                <a:off x="1013532" y="3596821"/>
                <a:ext cx="10164933" cy="1569660"/>
              </a:xfrm>
              <a:prstGeom prst="rect">
                <a:avLst/>
              </a:prstGeom>
              <a:blipFill>
                <a:blip r:embed="rId2"/>
                <a:stretch>
                  <a:fillRect l="-300" t="-1163" r="-300" b="-3876"/>
                </a:stretch>
              </a:blipFill>
            </p:spPr>
            <p:txBody>
              <a:bodyPr/>
              <a:lstStyle/>
              <a:p>
                <a:r>
                  <a:rPr lang="it-IT">
                    <a:noFill/>
                  </a:rPr>
                  <a:t> </a:t>
                </a:r>
              </a:p>
            </p:txBody>
          </p:sp>
        </mc:Fallback>
      </mc:AlternateContent>
    </p:spTree>
    <p:extLst>
      <p:ext uri="{BB962C8B-B14F-4D97-AF65-F5344CB8AC3E}">
        <p14:creationId xmlns:p14="http://schemas.microsoft.com/office/powerpoint/2010/main" val="6264436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2060963-58C2-48FA-8C0D-616529B38C6C}"/>
              </a:ext>
            </a:extLst>
          </p:cNvPr>
          <p:cNvSpPr txBox="1"/>
          <p:nvPr/>
        </p:nvSpPr>
        <p:spPr>
          <a:xfrm>
            <a:off x="1013533" y="201162"/>
            <a:ext cx="7207189" cy="400110"/>
          </a:xfrm>
          <a:prstGeom prst="rect">
            <a:avLst/>
          </a:prstGeom>
          <a:noFill/>
        </p:spPr>
        <p:txBody>
          <a:bodyPr wrap="square" rtlCol="0">
            <a:spAutoFit/>
          </a:bodyPr>
          <a:lstStyle/>
          <a:p>
            <a:pPr algn="just"/>
            <a:r>
              <a:rPr lang="it-IT" sz="2000" b="1" i="1" dirty="0">
                <a:solidFill>
                  <a:srgbClr val="FF0000"/>
                </a:solidFill>
                <a:latin typeface="Helvetica" panose="020B0604020202020204" pitchFamily="34" charset="0"/>
                <a:cs typeface="Helvetica" panose="020B0604020202020204" pitchFamily="34" charset="0"/>
              </a:rPr>
              <a:t>Fase di SOLUZIONE INIZIALE</a:t>
            </a: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30AB099C-EB02-44D6-AF3F-19BE4FA7FE6F}"/>
                  </a:ext>
                </a:extLst>
              </p:cNvPr>
              <p:cNvSpPr txBox="1"/>
              <p:nvPr/>
            </p:nvSpPr>
            <p:spPr>
              <a:xfrm>
                <a:off x="1013533" y="601272"/>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Lo scopo di questa fase è calcolare una soluzione del problema originale usando l’approssimazione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ovvero il grafo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𝐺</m:t>
                        </m:r>
                      </m:e>
                      <m:sub>
                        <m:r>
                          <a:rPr lang="it-IT" sz="1600" b="0" i="1" dirty="0" smtClean="0">
                            <a:latin typeface="Cambria Math" panose="02040503050406030204" pitchFamily="18" charset="0"/>
                            <a:cs typeface="Helvetica" panose="020B0604020202020204" pitchFamily="34" charset="0"/>
                          </a:rPr>
                          <m:t>𝑛</m:t>
                        </m:r>
                      </m:sub>
                    </m:sSub>
                  </m:oMath>
                </a14:m>
                <a:r>
                  <a:rPr lang="it-IT" sz="1600" dirty="0">
                    <a:latin typeface="Helvetica" panose="020B0604020202020204" pitchFamily="34" charset="0"/>
                    <a:cs typeface="Helvetica" panose="020B0604020202020204" pitchFamily="34" charset="0"/>
                  </a:rPr>
                  <a:t> i cui nodi sono stati ottenuti fondendo gli elementi </a:t>
                </a:r>
                <a:r>
                  <a:rPr lang="it-IT" sz="1600" i="1" dirty="0">
                    <a:latin typeface="Helvetica" panose="020B0604020202020204" pitchFamily="34" charset="0"/>
                    <a:cs typeface="Helvetica" panose="020B0604020202020204" pitchFamily="34" charset="0"/>
                  </a:rPr>
                  <a:t>adiacenti</a:t>
                </a:r>
                <a:r>
                  <a:rPr lang="it-IT" sz="1600" dirty="0">
                    <a:latin typeface="Helvetica" panose="020B0604020202020204" pitchFamily="34" charset="0"/>
                    <a:cs typeface="Helvetica" panose="020B0604020202020204" pitchFamily="34" charset="0"/>
                  </a:rPr>
                  <a:t> della griglia originale.</a:t>
                </a:r>
                <a:endParaRPr lang="it-IT" sz="1400" dirty="0">
                  <a:latin typeface="Helvetica" panose="020B0604020202020204" pitchFamily="34" charset="0"/>
                  <a:cs typeface="Helvetica" panose="020B0604020202020204" pitchFamily="34" charset="0"/>
                </a:endParaRPr>
              </a:p>
            </p:txBody>
          </p:sp>
        </mc:Choice>
        <mc:Fallback>
          <p:sp>
            <p:nvSpPr>
              <p:cNvPr id="6" name="CasellaDiTesto 5">
                <a:extLst>
                  <a:ext uri="{FF2B5EF4-FFF2-40B4-BE49-F238E27FC236}">
                    <a16:creationId xmlns:a16="http://schemas.microsoft.com/office/drawing/2014/main" id="{30AB099C-EB02-44D6-AF3F-19BE4FA7FE6F}"/>
                  </a:ext>
                </a:extLst>
              </p:cNvPr>
              <p:cNvSpPr txBox="1">
                <a:spLocks noRot="1" noChangeAspect="1" noMove="1" noResize="1" noEditPoints="1" noAdjustHandles="1" noChangeArrowheads="1" noChangeShapeType="1" noTextEdit="1"/>
              </p:cNvSpPr>
              <p:nvPr/>
            </p:nvSpPr>
            <p:spPr>
              <a:xfrm>
                <a:off x="1013533" y="601272"/>
                <a:ext cx="10164933" cy="584775"/>
              </a:xfrm>
              <a:prstGeom prst="rect">
                <a:avLst/>
              </a:prstGeom>
              <a:blipFill>
                <a:blip r:embed="rId2"/>
                <a:stretch>
                  <a:fillRect l="-300" t="-3125" r="-300" b="-125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DE8EE584-A314-4729-A300-46F060140B6B}"/>
                  </a:ext>
                </a:extLst>
              </p:cNvPr>
              <p:cNvSpPr txBox="1"/>
              <p:nvPr/>
            </p:nvSpPr>
            <p:spPr>
              <a:xfrm>
                <a:off x="1075677" y="1186047"/>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Inoltre,  grazie al vincolo di </a:t>
                </a:r>
                <a:r>
                  <a:rPr lang="it-IT" sz="1600" i="1" dirty="0">
                    <a:latin typeface="Helvetica" panose="020B0604020202020204" pitchFamily="34" charset="0"/>
                    <a:cs typeface="Helvetica" panose="020B0604020202020204" pitchFamily="34" charset="0"/>
                  </a:rPr>
                  <a:t>massima dimensione, è </a:t>
                </a:r>
                <a:r>
                  <a:rPr lang="it-IT" sz="1600" dirty="0">
                    <a:latin typeface="Helvetica" panose="020B0604020202020204" pitchFamily="34" charset="0"/>
                    <a:cs typeface="Helvetica" panose="020B0604020202020204" pitchFamily="34" charset="0"/>
                  </a:rPr>
                  <a:t>garantito che ogni nodo di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𝐺</m:t>
                        </m:r>
                      </m:e>
                      <m:sub>
                        <m:r>
                          <a:rPr lang="it-IT" sz="1600" i="1" dirty="0">
                            <a:latin typeface="Cambria Math" panose="02040503050406030204" pitchFamily="18" charset="0"/>
                            <a:cs typeface="Helvetica" panose="020B0604020202020204" pitchFamily="34" charset="0"/>
                          </a:rPr>
                          <m:t>𝑛</m:t>
                        </m:r>
                      </m:sub>
                    </m:sSub>
                  </m:oMath>
                </a14:m>
                <a:r>
                  <a:rPr lang="it-IT" sz="1600" dirty="0">
                    <a:latin typeface="Helvetica" panose="020B0604020202020204" pitchFamily="34" charset="0"/>
                    <a:cs typeface="Helvetica" panose="020B0604020202020204" pitchFamily="34" charset="0"/>
                  </a:rPr>
                  <a:t> non ha più di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𝐿</m:t>
                        </m:r>
                      </m:e>
                      <m:sub>
                        <m:r>
                          <a:rPr lang="it-IT" sz="1600" b="0" i="1" dirty="0" smtClean="0">
                            <a:latin typeface="Cambria Math" panose="02040503050406030204" pitchFamily="18" charset="0"/>
                            <a:cs typeface="Helvetica" panose="020B0604020202020204" pitchFamily="34" charset="0"/>
                          </a:rPr>
                          <m:t>𝑚𝑎𝑥</m:t>
                        </m:r>
                      </m:sub>
                    </m:sSub>
                  </m:oMath>
                </a14:m>
                <a:r>
                  <a:rPr lang="it-IT" sz="1600" dirty="0">
                    <a:latin typeface="Helvetica" panose="020B0604020202020204" pitchFamily="34" charset="0"/>
                    <a:cs typeface="Helvetica" panose="020B0604020202020204" pitchFamily="34" charset="0"/>
                  </a:rPr>
                  <a:t> elementi della griglia originale. </a:t>
                </a:r>
              </a:p>
            </p:txBody>
          </p:sp>
        </mc:Choice>
        <mc:Fallback>
          <p:sp>
            <p:nvSpPr>
              <p:cNvPr id="2" name="CasellaDiTesto 1">
                <a:extLst>
                  <a:ext uri="{FF2B5EF4-FFF2-40B4-BE49-F238E27FC236}">
                    <a16:creationId xmlns:a16="http://schemas.microsoft.com/office/drawing/2014/main" id="{DE8EE584-A314-4729-A300-46F060140B6B}"/>
                  </a:ext>
                </a:extLst>
              </p:cNvPr>
              <p:cNvSpPr txBox="1">
                <a:spLocks noRot="1" noChangeAspect="1" noMove="1" noResize="1" noEditPoints="1" noAdjustHandles="1" noChangeArrowheads="1" noChangeShapeType="1" noTextEdit="1"/>
              </p:cNvSpPr>
              <p:nvPr/>
            </p:nvSpPr>
            <p:spPr>
              <a:xfrm>
                <a:off x="1075677" y="1186047"/>
                <a:ext cx="10164933" cy="584775"/>
              </a:xfrm>
              <a:prstGeom prst="rect">
                <a:avLst/>
              </a:prstGeom>
              <a:blipFill>
                <a:blip r:embed="rId3"/>
                <a:stretch>
                  <a:fillRect l="-300" t="-3158" r="-300" b="-13684"/>
                </a:stretch>
              </a:blipFill>
            </p:spPr>
            <p:txBody>
              <a:bodyPr/>
              <a:lstStyle/>
              <a:p>
                <a:r>
                  <a:rPr lang="it-IT">
                    <a:noFill/>
                  </a:rPr>
                  <a:t> </a:t>
                </a:r>
              </a:p>
            </p:txBody>
          </p:sp>
        </mc:Fallback>
      </mc:AlternateContent>
      <p:sp>
        <p:nvSpPr>
          <p:cNvPr id="5" name="Freccia in giù 4">
            <a:extLst>
              <a:ext uri="{FF2B5EF4-FFF2-40B4-BE49-F238E27FC236}">
                <a16:creationId xmlns:a16="http://schemas.microsoft.com/office/drawing/2014/main" id="{DC5D35AB-679B-4451-AD99-735386204216}"/>
              </a:ext>
            </a:extLst>
          </p:cNvPr>
          <p:cNvSpPr/>
          <p:nvPr/>
        </p:nvSpPr>
        <p:spPr>
          <a:xfrm>
            <a:off x="5749770" y="1889519"/>
            <a:ext cx="692458" cy="9321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5441F7E5-3C6B-4F44-A977-D4230EB1F164}"/>
                  </a:ext>
                </a:extLst>
              </p:cNvPr>
              <p:cNvSpPr txBox="1"/>
              <p:nvPr/>
            </p:nvSpPr>
            <p:spPr>
              <a:xfrm>
                <a:off x="1013533" y="3059668"/>
                <a:ext cx="10227077" cy="584775"/>
              </a:xfrm>
              <a:prstGeom prst="rect">
                <a:avLst/>
              </a:prstGeom>
              <a:noFill/>
            </p:spPr>
            <p:txBody>
              <a:bodyPr wrap="square" rtlCol="0">
                <a:spAutoFit/>
              </a:bodyPr>
              <a:lstStyle/>
              <a:p>
                <a:pPr lvl="0" algn="just"/>
                <a:r>
                  <a:rPr lang="it-IT" sz="1600" dirty="0">
                    <a:solidFill>
                      <a:prstClr val="black"/>
                    </a:solidFill>
                    <a:latin typeface="Helvetica" panose="020B0604020202020204" pitchFamily="34" charset="0"/>
                    <a:cs typeface="Helvetica" panose="020B0604020202020204" pitchFamily="34" charset="0"/>
                  </a:rPr>
                  <a:t>La soluzione del problema originale si ottiene semplicemente considerando i nodi di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𝐺</m:t>
                        </m:r>
                      </m:e>
                      <m:sub>
                        <m:r>
                          <a:rPr lang="it-IT" sz="1600" i="1" dirty="0">
                            <a:latin typeface="Cambria Math" panose="02040503050406030204" pitchFamily="18" charset="0"/>
                            <a:cs typeface="Helvetica" panose="020B0604020202020204" pitchFamily="34" charset="0"/>
                          </a:rPr>
                          <m:t>𝑛</m:t>
                        </m:r>
                      </m:sub>
                    </m:sSub>
                  </m:oMath>
                </a14:m>
                <a:r>
                  <a:rPr lang="it-IT" sz="1600" dirty="0">
                    <a:solidFill>
                      <a:prstClr val="black"/>
                    </a:solidFill>
                    <a:latin typeface="Helvetica" panose="020B0604020202020204" pitchFamily="34" charset="0"/>
                    <a:cs typeface="Helvetica" panose="020B0604020202020204" pitchFamily="34" charset="0"/>
                  </a:rPr>
                  <a:t> come elementi </a:t>
                </a:r>
                <a:r>
                  <a:rPr lang="it-IT" sz="1600" dirty="0" err="1">
                    <a:solidFill>
                      <a:prstClr val="black"/>
                    </a:solidFill>
                    <a:latin typeface="Helvetica" panose="020B0604020202020204" pitchFamily="34" charset="0"/>
                    <a:cs typeface="Helvetica" panose="020B0604020202020204" pitchFamily="34" charset="0"/>
                  </a:rPr>
                  <a:t>coarse</a:t>
                </a:r>
                <a:r>
                  <a:rPr lang="it-IT" sz="1600" dirty="0">
                    <a:solidFill>
                      <a:prstClr val="black"/>
                    </a:solidFill>
                    <a:latin typeface="Helvetica" panose="020B0604020202020204" pitchFamily="34" charset="0"/>
                    <a:cs typeface="Helvetica" panose="020B0604020202020204" pitchFamily="34" charset="0"/>
                  </a:rPr>
                  <a:t> della griglia originale. </a:t>
                </a:r>
              </a:p>
            </p:txBody>
          </p:sp>
        </mc:Choice>
        <mc:Fallback>
          <p:sp>
            <p:nvSpPr>
              <p:cNvPr id="15" name="CasellaDiTesto 14">
                <a:extLst>
                  <a:ext uri="{FF2B5EF4-FFF2-40B4-BE49-F238E27FC236}">
                    <a16:creationId xmlns:a16="http://schemas.microsoft.com/office/drawing/2014/main" id="{5441F7E5-3C6B-4F44-A977-D4230EB1F164}"/>
                  </a:ext>
                </a:extLst>
              </p:cNvPr>
              <p:cNvSpPr txBox="1">
                <a:spLocks noRot="1" noChangeAspect="1" noMove="1" noResize="1" noEditPoints="1" noAdjustHandles="1" noChangeArrowheads="1" noChangeShapeType="1" noTextEdit="1"/>
              </p:cNvSpPr>
              <p:nvPr/>
            </p:nvSpPr>
            <p:spPr>
              <a:xfrm>
                <a:off x="1013533" y="3059668"/>
                <a:ext cx="10227077" cy="584775"/>
              </a:xfrm>
              <a:prstGeom prst="rect">
                <a:avLst/>
              </a:prstGeom>
              <a:blipFill>
                <a:blip r:embed="rId4"/>
                <a:stretch>
                  <a:fillRect l="-298" t="-3125" r="-358" b="-12500"/>
                </a:stretch>
              </a:blipFill>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40BCB0C5-294A-452E-BB5E-C0E136F6DD83}"/>
              </a:ext>
            </a:extLst>
          </p:cNvPr>
          <p:cNvSpPr txBox="1"/>
          <p:nvPr/>
        </p:nvSpPr>
        <p:spPr>
          <a:xfrm>
            <a:off x="1075677" y="3959440"/>
            <a:ext cx="2556769" cy="338554"/>
          </a:xfrm>
          <a:prstGeom prst="rect">
            <a:avLst/>
          </a:prstGeom>
          <a:noFill/>
        </p:spPr>
        <p:txBody>
          <a:bodyPr wrap="square" rtlCol="0">
            <a:spAutoFit/>
          </a:bodyPr>
          <a:lstStyle/>
          <a:p>
            <a:r>
              <a:rPr lang="it-IT" sz="1600" i="1" dirty="0">
                <a:latin typeface="Helvetica" panose="020B0604020202020204" pitchFamily="34" charset="0"/>
                <a:cs typeface="Helvetica" panose="020B0604020202020204" pitchFamily="34" charset="0"/>
              </a:rPr>
              <a:t>Problema?</a:t>
            </a:r>
          </a:p>
        </p:txBody>
      </p:sp>
      <mc:AlternateContent xmlns:mc="http://schemas.openxmlformats.org/markup-compatibility/2006">
        <mc:Choice xmlns:a14="http://schemas.microsoft.com/office/drawing/2010/main" Requires="a14">
          <p:sp>
            <p:nvSpPr>
              <p:cNvPr id="17" name="CasellaDiTesto 16">
                <a:extLst>
                  <a:ext uri="{FF2B5EF4-FFF2-40B4-BE49-F238E27FC236}">
                    <a16:creationId xmlns:a16="http://schemas.microsoft.com/office/drawing/2014/main" id="{43D55754-5F8C-492E-8EAD-3B8C1612B2FA}"/>
                  </a:ext>
                </a:extLst>
              </p:cNvPr>
              <p:cNvSpPr txBox="1"/>
              <p:nvPr/>
            </p:nvSpPr>
            <p:spPr>
              <a:xfrm>
                <a:off x="1075676" y="4612991"/>
                <a:ext cx="10102789" cy="830997"/>
              </a:xfrm>
              <a:prstGeom prst="rect">
                <a:avLst/>
              </a:prstGeom>
              <a:noFill/>
            </p:spPr>
            <p:txBody>
              <a:bodyPr wrap="square" rtlCol="0">
                <a:spAutoFit/>
              </a:bodyPr>
              <a:lstStyle/>
              <a:p>
                <a:r>
                  <a:rPr lang="it-IT" sz="1600" dirty="0">
                    <a:solidFill>
                      <a:prstClr val="black"/>
                    </a:solidFill>
                    <a:latin typeface="Helvetica" panose="020B0604020202020204" pitchFamily="34" charset="0"/>
                    <a:cs typeface="Helvetica" panose="020B0604020202020204" pitchFamily="34" charset="0"/>
                  </a:rPr>
                  <a:t>Questa soluzione potrebbe però non rispettare il vincolo di </a:t>
                </a:r>
                <a14:m>
                  <m:oMath xmlns:m="http://schemas.openxmlformats.org/officeDocument/2006/math">
                    <m:sSub>
                      <m:sSubPr>
                        <m:ctrlPr>
                          <a:rPr lang="it-IT" sz="1600" i="1" smtClean="0">
                            <a:solidFill>
                              <a:prstClr val="black"/>
                            </a:solidFill>
                            <a:latin typeface="Cambria Math" panose="02040503050406030204" pitchFamily="18" charset="0"/>
                            <a:cs typeface="Helvetica" panose="020B0604020202020204" pitchFamily="34" charset="0"/>
                          </a:rPr>
                        </m:ctrlPr>
                      </m:sSubPr>
                      <m:e>
                        <m:r>
                          <a:rPr lang="it-IT" sz="1600" b="0" i="1" smtClean="0">
                            <a:solidFill>
                              <a:prstClr val="black"/>
                            </a:solidFill>
                            <a:latin typeface="Cambria Math" panose="02040503050406030204" pitchFamily="18" charset="0"/>
                            <a:cs typeface="Helvetica" panose="020B0604020202020204" pitchFamily="34" charset="0"/>
                          </a:rPr>
                          <m:t>𝐿</m:t>
                        </m:r>
                      </m:e>
                      <m:sub>
                        <m:r>
                          <a:rPr lang="it-IT" sz="1600" b="0" i="1" smtClean="0">
                            <a:solidFill>
                              <a:prstClr val="black"/>
                            </a:solidFill>
                            <a:latin typeface="Cambria Math" panose="02040503050406030204" pitchFamily="18" charset="0"/>
                            <a:cs typeface="Helvetica" panose="020B0604020202020204" pitchFamily="34" charset="0"/>
                          </a:rPr>
                          <m:t>𝑚𝑖𝑛</m:t>
                        </m:r>
                      </m:sub>
                    </m:sSub>
                  </m:oMath>
                </a14:m>
                <a:r>
                  <a:rPr lang="it-IT" sz="1600" dirty="0">
                    <a:solidFill>
                      <a:prstClr val="black"/>
                    </a:solidFill>
                    <a:latin typeface="Helvetica" panose="020B0604020202020204" pitchFamily="34" charset="0"/>
                    <a:cs typeface="Helvetica" panose="020B0604020202020204" pitchFamily="34" charset="0"/>
                  </a:rPr>
                  <a:t>, visto che ogni nodo di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𝐺</m:t>
                        </m:r>
                      </m:e>
                      <m:sub>
                        <m:r>
                          <a:rPr lang="it-IT" sz="1600" i="1" dirty="0">
                            <a:latin typeface="Cambria Math" panose="02040503050406030204" pitchFamily="18" charset="0"/>
                            <a:cs typeface="Helvetica" panose="020B0604020202020204" pitchFamily="34" charset="0"/>
                          </a:rPr>
                          <m:t>𝑛</m:t>
                        </m:r>
                      </m:sub>
                    </m:sSub>
                  </m:oMath>
                </a14:m>
                <a:r>
                  <a:rPr lang="it-IT" sz="1600" dirty="0">
                    <a:solidFill>
                      <a:prstClr val="black"/>
                    </a:solidFill>
                    <a:latin typeface="Helvetica" panose="020B0604020202020204" pitchFamily="34" charset="0"/>
                    <a:cs typeface="Helvetica" panose="020B0604020202020204" pitchFamily="34" charset="0"/>
                  </a:rPr>
                  <a:t> potrebbe contenere meno di </a:t>
                </a:r>
                <a14:m>
                  <m:oMath xmlns:m="http://schemas.openxmlformats.org/officeDocument/2006/math">
                    <m:sSub>
                      <m:sSubPr>
                        <m:ctrlPr>
                          <a:rPr lang="it-IT" sz="1600" i="1">
                            <a:solidFill>
                              <a:prstClr val="black"/>
                            </a:solidFill>
                            <a:latin typeface="Cambria Math" panose="02040503050406030204" pitchFamily="18" charset="0"/>
                            <a:cs typeface="Helvetica" panose="020B0604020202020204" pitchFamily="34" charset="0"/>
                          </a:rPr>
                        </m:ctrlPr>
                      </m:sSubPr>
                      <m:e>
                        <m:r>
                          <a:rPr lang="it-IT" sz="1600" i="1">
                            <a:solidFill>
                              <a:prstClr val="black"/>
                            </a:solidFill>
                            <a:latin typeface="Cambria Math" panose="02040503050406030204" pitchFamily="18" charset="0"/>
                            <a:cs typeface="Helvetica" panose="020B0604020202020204" pitchFamily="34" charset="0"/>
                          </a:rPr>
                          <m:t>𝐿</m:t>
                        </m:r>
                      </m:e>
                      <m:sub>
                        <m:r>
                          <a:rPr lang="it-IT" sz="1600" i="1">
                            <a:solidFill>
                              <a:prstClr val="black"/>
                            </a:solidFill>
                            <a:latin typeface="Cambria Math" panose="02040503050406030204" pitchFamily="18" charset="0"/>
                            <a:cs typeface="Helvetica" panose="020B0604020202020204" pitchFamily="34" charset="0"/>
                          </a:rPr>
                          <m:t>𝑚𝑖𝑛</m:t>
                        </m:r>
                      </m:sub>
                    </m:sSub>
                  </m:oMath>
                </a14:m>
                <a:r>
                  <a:rPr lang="it-IT" sz="1600" dirty="0">
                    <a:solidFill>
                      <a:prstClr val="black"/>
                    </a:solidFill>
                    <a:latin typeface="Helvetica" panose="020B0604020202020204" pitchFamily="34" charset="0"/>
                    <a:cs typeface="Helvetica" panose="020B0604020202020204" pitchFamily="34" charset="0"/>
                  </a:rPr>
                  <a:t> elementi della griglia originale.</a:t>
                </a:r>
              </a:p>
              <a:p>
                <a:r>
                  <a:rPr lang="it-IT" sz="1600" dirty="0">
                    <a:solidFill>
                      <a:prstClr val="black"/>
                    </a:solidFill>
                    <a:latin typeface="Helvetica" panose="020B0604020202020204" pitchFamily="34" charset="0"/>
                    <a:cs typeface="Helvetica" panose="020B0604020202020204" pitchFamily="34" charset="0"/>
                  </a:rPr>
                  <a:t>In tal caso, la correzione verrà effettuata nella fase di </a:t>
                </a:r>
                <a:r>
                  <a:rPr lang="it-IT" sz="1600" i="1" dirty="0" err="1">
                    <a:solidFill>
                      <a:prstClr val="black"/>
                    </a:solidFill>
                    <a:latin typeface="Helvetica" panose="020B0604020202020204" pitchFamily="34" charset="0"/>
                    <a:cs typeface="Helvetica" panose="020B0604020202020204" pitchFamily="34" charset="0"/>
                  </a:rPr>
                  <a:t>uncoarsening</a:t>
                </a:r>
                <a:r>
                  <a:rPr lang="it-IT" sz="1600" dirty="0">
                    <a:solidFill>
                      <a:prstClr val="black"/>
                    </a:solidFill>
                    <a:latin typeface="Helvetica" panose="020B0604020202020204" pitchFamily="34" charset="0"/>
                    <a:cs typeface="Helvetica" panose="020B0604020202020204" pitchFamily="34" charset="0"/>
                  </a:rPr>
                  <a:t>.</a:t>
                </a:r>
              </a:p>
            </p:txBody>
          </p:sp>
        </mc:Choice>
        <mc:Fallback>
          <p:sp>
            <p:nvSpPr>
              <p:cNvPr id="17" name="CasellaDiTesto 16">
                <a:extLst>
                  <a:ext uri="{FF2B5EF4-FFF2-40B4-BE49-F238E27FC236}">
                    <a16:creationId xmlns:a16="http://schemas.microsoft.com/office/drawing/2014/main" id="{43D55754-5F8C-492E-8EAD-3B8C1612B2FA}"/>
                  </a:ext>
                </a:extLst>
              </p:cNvPr>
              <p:cNvSpPr txBox="1">
                <a:spLocks noRot="1" noChangeAspect="1" noMove="1" noResize="1" noEditPoints="1" noAdjustHandles="1" noChangeArrowheads="1" noChangeShapeType="1" noTextEdit="1"/>
              </p:cNvSpPr>
              <p:nvPr/>
            </p:nvSpPr>
            <p:spPr>
              <a:xfrm>
                <a:off x="1075676" y="4612991"/>
                <a:ext cx="10102789" cy="830997"/>
              </a:xfrm>
              <a:prstGeom prst="rect">
                <a:avLst/>
              </a:prstGeom>
              <a:blipFill>
                <a:blip r:embed="rId5"/>
                <a:stretch>
                  <a:fillRect l="-302" t="-2206" r="-543" b="-8824"/>
                </a:stretch>
              </a:blipFill>
            </p:spPr>
            <p:txBody>
              <a:bodyPr/>
              <a:lstStyle/>
              <a:p>
                <a:r>
                  <a:rPr lang="it-IT">
                    <a:noFill/>
                  </a:rPr>
                  <a:t> </a:t>
                </a:r>
              </a:p>
            </p:txBody>
          </p:sp>
        </mc:Fallback>
      </mc:AlternateContent>
    </p:spTree>
    <p:extLst>
      <p:ext uri="{BB962C8B-B14F-4D97-AF65-F5344CB8AC3E}">
        <p14:creationId xmlns:p14="http://schemas.microsoft.com/office/powerpoint/2010/main" val="36289180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2060963-58C2-48FA-8C0D-616529B38C6C}"/>
              </a:ext>
            </a:extLst>
          </p:cNvPr>
          <p:cNvSpPr txBox="1"/>
          <p:nvPr/>
        </p:nvSpPr>
        <p:spPr>
          <a:xfrm>
            <a:off x="1013533" y="201162"/>
            <a:ext cx="7207189" cy="400110"/>
          </a:xfrm>
          <a:prstGeom prst="rect">
            <a:avLst/>
          </a:prstGeom>
          <a:noFill/>
        </p:spPr>
        <p:txBody>
          <a:bodyPr wrap="square" rtlCol="0">
            <a:spAutoFit/>
          </a:bodyPr>
          <a:lstStyle/>
          <a:p>
            <a:pPr algn="just"/>
            <a:r>
              <a:rPr lang="it-IT" sz="2000" b="1" i="1" dirty="0">
                <a:solidFill>
                  <a:srgbClr val="FF0000"/>
                </a:solidFill>
                <a:latin typeface="Helvetica" panose="020B0604020202020204" pitchFamily="34" charset="0"/>
                <a:cs typeface="Helvetica" panose="020B0604020202020204" pitchFamily="34" charset="0"/>
              </a:rPr>
              <a:t>Fase di UNCOARSENING</a:t>
            </a: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30AB099C-EB02-44D6-AF3F-19BE4FA7FE6F}"/>
                  </a:ext>
                </a:extLst>
              </p:cNvPr>
              <p:cNvSpPr txBox="1"/>
              <p:nvPr/>
            </p:nvSpPr>
            <p:spPr>
              <a:xfrm>
                <a:off x="1013533" y="601272"/>
                <a:ext cx="10164933" cy="2308324"/>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Lo scopo di tale fase è prendere la soluzione trovata nel grafo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e propagarla indietro fino al grafo originale, passando per i grafi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𝐺</m:t>
                        </m:r>
                      </m:e>
                      <m:sub>
                        <m:r>
                          <a:rPr lang="it-IT" sz="1600" b="0" i="1" smtClean="0">
                            <a:latin typeface="Cambria Math" panose="02040503050406030204" pitchFamily="18" charset="0"/>
                            <a:cs typeface="Helvetica" panose="020B0604020202020204" pitchFamily="34" charset="0"/>
                          </a:rPr>
                          <m:t>𝑛</m:t>
                        </m:r>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 …, </m:t>
                    </m:r>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𝐺</m:t>
                        </m:r>
                      </m:e>
                      <m:sub>
                        <m:r>
                          <a:rPr lang="it-IT" sz="1600" b="0" i="1" smtClean="0">
                            <a:latin typeface="Cambria Math" panose="02040503050406030204" pitchFamily="18" charset="0"/>
                            <a:cs typeface="Helvetica" panose="020B0604020202020204" pitchFamily="34" charset="0"/>
                          </a:rPr>
                          <m:t>1</m:t>
                        </m:r>
                      </m:sub>
                    </m:sSub>
                    <m:r>
                      <a:rPr lang="it-IT" sz="1600" b="0" i="1" smtClean="0">
                        <a:latin typeface="Cambria Math" panose="02040503050406030204" pitchFamily="18" charset="0"/>
                        <a:cs typeface="Helvetica" panose="020B0604020202020204" pitchFamily="34" charset="0"/>
                      </a:rPr>
                      <m:t>,</m:t>
                    </m:r>
                    <m:r>
                      <a:rPr lang="it-IT" sz="1600" i="1" smtClean="0">
                        <a:latin typeface="Cambria Math" panose="02040503050406030204" pitchFamily="18" charset="0"/>
                        <a:cs typeface="Helvetica" panose="020B0604020202020204" pitchFamily="34" charset="0"/>
                      </a:rPr>
                      <m:t> </m:t>
                    </m:r>
                    <m:r>
                      <a:rPr lang="it-IT" sz="1600" b="0" i="1" smtClean="0">
                        <a:latin typeface="Cambria Math" panose="02040503050406030204" pitchFamily="18" charset="0"/>
                        <a:cs typeface="Helvetica" panose="020B0604020202020204" pitchFamily="34" charset="0"/>
                      </a:rPr>
                      <m:t>𝐺</m:t>
                    </m:r>
                  </m:oMath>
                </a14:m>
                <a:r>
                  <a:rPr lang="it-IT" sz="1600" dirty="0">
                    <a:latin typeface="Helvetica" panose="020B0604020202020204" pitchFamily="34" charset="0"/>
                    <a:cs typeface="Helvetica" panose="020B0604020202020204" pitchFamily="34" charset="0"/>
                  </a:rPr>
                  <a:t>, e  raffinarla durante tale propagazione.</a:t>
                </a:r>
              </a:p>
              <a:p>
                <a:pPr algn="just"/>
                <a:r>
                  <a:rPr lang="it-IT" sz="1600" dirty="0">
                    <a:latin typeface="Helvetica" panose="020B0604020202020204" pitchFamily="34" charset="0"/>
                    <a:cs typeface="Helvetica" panose="020B0604020202020204" pitchFamily="34" charset="0"/>
                  </a:rPr>
                  <a:t>La soluzione iniziale del grafo più </a:t>
                </a:r>
                <a:r>
                  <a:rPr lang="it-IT" sz="1600"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altro non è che un partizionamento in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𝑉</m:t>
                        </m:r>
                      </m:e>
                      <m:sub>
                        <m:r>
                          <a:rPr lang="it-IT" sz="1600" b="0" i="1" dirty="0" smtClean="0">
                            <a:latin typeface="Cambria Math" panose="02040503050406030204" pitchFamily="18" charset="0"/>
                            <a:cs typeface="Helvetica" panose="020B0604020202020204" pitchFamily="34" charset="0"/>
                          </a:rPr>
                          <m:t>𝑛</m:t>
                        </m:r>
                      </m:sub>
                    </m:sSub>
                  </m:oMath>
                </a14:m>
                <a:r>
                  <a:rPr lang="it-IT" sz="1600" dirty="0">
                    <a:latin typeface="Helvetica" panose="020B0604020202020204" pitchFamily="34" charset="0"/>
                    <a:cs typeface="Helvetica" panose="020B0604020202020204" pitchFamily="34" charset="0"/>
                  </a:rPr>
                  <a:t>| sottoinsiemi di tale grafo, dove l’</a:t>
                </a:r>
                <a:r>
                  <a:rPr lang="it-IT" sz="1600" i="1" dirty="0">
                    <a:latin typeface="Helvetica" panose="020B0604020202020204" pitchFamily="34" charset="0"/>
                    <a:cs typeface="Helvetica" panose="020B0604020202020204" pitchFamily="34" charset="0"/>
                  </a:rPr>
                  <a:t>i-esimo</a:t>
                </a:r>
                <a:r>
                  <a:rPr lang="it-IT" sz="1600" dirty="0">
                    <a:latin typeface="Helvetica" panose="020B0604020202020204" pitchFamily="34" charset="0"/>
                    <a:cs typeface="Helvetica" panose="020B0604020202020204" pitchFamily="34" charset="0"/>
                  </a:rPr>
                  <a:t> sottoinsieme del grafo contiene solo l’</a:t>
                </a:r>
                <a:r>
                  <a:rPr lang="it-IT" sz="1600" i="1" dirty="0">
                    <a:latin typeface="Helvetica" panose="020B0604020202020204" pitchFamily="34" charset="0"/>
                    <a:cs typeface="Helvetica" panose="020B0604020202020204" pitchFamily="34" charset="0"/>
                  </a:rPr>
                  <a:t>i-esimo</a:t>
                </a:r>
                <a:r>
                  <a:rPr lang="it-IT" sz="1600" dirty="0">
                    <a:latin typeface="Helvetica" panose="020B0604020202020204" pitchFamily="34" charset="0"/>
                    <a:cs typeface="Helvetica" panose="020B0604020202020204" pitchFamily="34" charset="0"/>
                  </a:rPr>
                  <a:t> nodo.</a:t>
                </a:r>
              </a:p>
              <a:p>
                <a:pPr algn="just"/>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Quando poi la soluzione verrà propagata al grafo più fine successivo, molti di questi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𝑉</m:t>
                        </m:r>
                      </m:e>
                      <m:sub>
                        <m:r>
                          <a:rPr lang="it-IT" sz="1600" i="1" dirty="0">
                            <a:latin typeface="Cambria Math" panose="02040503050406030204" pitchFamily="18" charset="0"/>
                            <a:cs typeface="Helvetica" panose="020B0604020202020204" pitchFamily="34" charset="0"/>
                          </a:rPr>
                          <m:t>𝑛</m:t>
                        </m:r>
                      </m:sub>
                    </m:sSub>
                  </m:oMath>
                </a14:m>
                <a:r>
                  <a:rPr lang="it-IT" sz="1600" dirty="0">
                    <a:latin typeface="Helvetica" panose="020B0604020202020204" pitchFamily="34" charset="0"/>
                    <a:cs typeface="Helvetica" panose="020B0604020202020204" pitchFamily="34" charset="0"/>
                  </a:rPr>
                  <a:t>| conterranno più di un singolo nodo e la qualità generale di tale soluzione potrebbe essere migliorata spostando un nodo da una partizione ad un’altra, senza ovviamente violare i vincoli: </a:t>
                </a:r>
              </a:p>
              <a:p>
                <a:pPr algn="just"/>
                <a:r>
                  <a:rPr lang="it-IT" sz="1600" i="1" dirty="0">
                    <a:latin typeface="Helvetica" panose="020B0604020202020204" pitchFamily="34" charset="0"/>
                    <a:cs typeface="Helvetica" panose="020B0604020202020204" pitchFamily="34" charset="0"/>
                  </a:rPr>
                  <a:t>tale movimento di nodi sposta un sottoinsieme di elementi da un volume di controllo ad un altro.</a:t>
                </a:r>
                <a:endParaRPr lang="it-IT" sz="1400" i="1" dirty="0">
                  <a:latin typeface="Helvetica" panose="020B0604020202020204" pitchFamily="34" charset="0"/>
                  <a:cs typeface="Helvetica" panose="020B0604020202020204" pitchFamily="34" charset="0"/>
                </a:endParaRPr>
              </a:p>
            </p:txBody>
          </p:sp>
        </mc:Choice>
        <mc:Fallback>
          <p:sp>
            <p:nvSpPr>
              <p:cNvPr id="6" name="CasellaDiTesto 5">
                <a:extLst>
                  <a:ext uri="{FF2B5EF4-FFF2-40B4-BE49-F238E27FC236}">
                    <a16:creationId xmlns:a16="http://schemas.microsoft.com/office/drawing/2014/main" id="{30AB099C-EB02-44D6-AF3F-19BE4FA7FE6F}"/>
                  </a:ext>
                </a:extLst>
              </p:cNvPr>
              <p:cNvSpPr txBox="1">
                <a:spLocks noRot="1" noChangeAspect="1" noMove="1" noResize="1" noEditPoints="1" noAdjustHandles="1" noChangeArrowheads="1" noChangeShapeType="1" noTextEdit="1"/>
              </p:cNvSpPr>
              <p:nvPr/>
            </p:nvSpPr>
            <p:spPr>
              <a:xfrm>
                <a:off x="1013533" y="601272"/>
                <a:ext cx="10164933" cy="2308324"/>
              </a:xfrm>
              <a:prstGeom prst="rect">
                <a:avLst/>
              </a:prstGeom>
              <a:blipFill>
                <a:blip r:embed="rId2"/>
                <a:stretch>
                  <a:fillRect l="-300" t="-794" r="-300" b="-2646"/>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62A87F63-E753-4B39-B483-2AD496AB6DE5}"/>
              </a:ext>
            </a:extLst>
          </p:cNvPr>
          <p:cNvSpPr txBox="1"/>
          <p:nvPr/>
        </p:nvSpPr>
        <p:spPr>
          <a:xfrm>
            <a:off x="1013533" y="3863703"/>
            <a:ext cx="3940208" cy="338554"/>
          </a:xfrm>
          <a:prstGeom prst="rect">
            <a:avLst/>
          </a:prstGeom>
          <a:noFill/>
        </p:spPr>
        <p:txBody>
          <a:bodyPr wrap="square" rtlCol="0">
            <a:spAutoFit/>
          </a:bodyPr>
          <a:lstStyle/>
          <a:p>
            <a:r>
              <a:rPr lang="it-IT" sz="1600" b="1" i="1" dirty="0">
                <a:latin typeface="Helvetica" panose="020B0604020202020204" pitchFamily="34" charset="0"/>
                <a:cs typeface="Helvetica" panose="020B0604020202020204" pitchFamily="34" charset="0"/>
              </a:rPr>
              <a:t>3 motivi per cui migliorare la soluzione</a:t>
            </a:r>
          </a:p>
        </p:txBody>
      </p:sp>
      <p:sp>
        <p:nvSpPr>
          <p:cNvPr id="8" name="Freccia a destra 7">
            <a:extLst>
              <a:ext uri="{FF2B5EF4-FFF2-40B4-BE49-F238E27FC236}">
                <a16:creationId xmlns:a16="http://schemas.microsoft.com/office/drawing/2014/main" id="{7EC87BC3-6B0C-4169-9F32-FF80858B9083}"/>
              </a:ext>
            </a:extLst>
          </p:cNvPr>
          <p:cNvSpPr/>
          <p:nvPr/>
        </p:nvSpPr>
        <p:spPr>
          <a:xfrm>
            <a:off x="5101702" y="3884518"/>
            <a:ext cx="1142259" cy="296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72060553-FE93-4D32-AC40-20AC2CD6AE03}"/>
              </a:ext>
            </a:extLst>
          </p:cNvPr>
          <p:cNvSpPr txBox="1"/>
          <p:nvPr/>
        </p:nvSpPr>
        <p:spPr>
          <a:xfrm>
            <a:off x="6391922" y="2909596"/>
            <a:ext cx="4786544" cy="2246769"/>
          </a:xfrm>
          <a:prstGeom prst="rect">
            <a:avLst/>
          </a:prstGeom>
          <a:noFill/>
        </p:spPr>
        <p:txBody>
          <a:bodyPr wrap="square" rtlCol="0">
            <a:spAutoFit/>
          </a:bodyPr>
          <a:lstStyle/>
          <a:p>
            <a:pPr marL="342900" indent="-342900">
              <a:buFont typeface="+mj-lt"/>
              <a:buAutoNum type="arabicPeriod"/>
            </a:pPr>
            <a:r>
              <a:rPr lang="it-IT" sz="1400" dirty="0">
                <a:latin typeface="Helvetica" panose="020B0604020202020204" pitchFamily="34" charset="0"/>
                <a:cs typeface="Helvetica" panose="020B0604020202020204" pitchFamily="34" charset="0"/>
              </a:rPr>
              <a:t>Gli insiemi massimali indipendenti sono calcolati da algoritmi </a:t>
            </a:r>
            <a:r>
              <a:rPr lang="it-IT" sz="1400" dirty="0" err="1">
                <a:latin typeface="Helvetica" panose="020B0604020202020204" pitchFamily="34" charset="0"/>
                <a:cs typeface="Helvetica" panose="020B0604020202020204" pitchFamily="34" charset="0"/>
              </a:rPr>
              <a:t>greedy</a:t>
            </a:r>
            <a:r>
              <a:rPr lang="it-IT" sz="1400" dirty="0">
                <a:latin typeface="Helvetica" panose="020B0604020202020204" pitchFamily="34" charset="0"/>
                <a:cs typeface="Helvetica" panose="020B0604020202020204" pitchFamily="34" charset="0"/>
              </a:rPr>
              <a:t> e sono ottimali;</a:t>
            </a:r>
          </a:p>
          <a:p>
            <a:pPr marL="342900" indent="-342900">
              <a:buFont typeface="+mj-lt"/>
              <a:buAutoNum type="arabicPeriod"/>
            </a:pPr>
            <a:endParaRPr lang="it-IT" sz="1400" dirty="0">
              <a:latin typeface="Helvetica" panose="020B0604020202020204" pitchFamily="34" charset="0"/>
              <a:cs typeface="Helvetica" panose="020B0604020202020204" pitchFamily="34" charset="0"/>
            </a:endParaRPr>
          </a:p>
          <a:p>
            <a:pPr marL="342900" indent="-342900">
              <a:buFont typeface="+mj-lt"/>
              <a:buAutoNum type="arabicPeriod"/>
            </a:pPr>
            <a:r>
              <a:rPr lang="it-IT" sz="1400" dirty="0">
                <a:latin typeface="Helvetica" panose="020B0604020202020204" pitchFamily="34" charset="0"/>
                <a:cs typeface="Helvetica" panose="020B0604020202020204" pitchFamily="34" charset="0"/>
              </a:rPr>
              <a:t>La funzione obiettivo che proviamo ad ottimizzare potrebbe essere diversa dall’euristica usata per trovare gli insiemi indipendenti massimali;</a:t>
            </a:r>
          </a:p>
          <a:p>
            <a:pPr marL="342900" indent="-342900">
              <a:buFont typeface="+mj-lt"/>
              <a:buAutoNum type="arabicPeriod"/>
            </a:pPr>
            <a:endParaRPr lang="it-IT" sz="1400" dirty="0">
              <a:latin typeface="Helvetica" panose="020B0604020202020204" pitchFamily="34" charset="0"/>
              <a:cs typeface="Helvetica" panose="020B0604020202020204" pitchFamily="34" charset="0"/>
            </a:endParaRPr>
          </a:p>
          <a:p>
            <a:pPr marL="342900" indent="-342900">
              <a:buFont typeface="+mj-lt"/>
              <a:buAutoNum type="arabicPeriod"/>
            </a:pPr>
            <a:r>
              <a:rPr lang="it-IT" sz="1400" dirty="0">
                <a:latin typeface="Helvetica" panose="020B0604020202020204" pitchFamily="34" charset="0"/>
                <a:cs typeface="Helvetica" panose="020B0604020202020204" pitchFamily="34" charset="0"/>
              </a:rPr>
              <a:t>I grafi più fini hanno un grado maggiore di libertà che può essere usato per migliorare la soluzione che arriva da un grafo più </a:t>
            </a:r>
            <a:r>
              <a:rPr lang="it-IT" sz="1400" dirty="0" err="1">
                <a:latin typeface="Helvetica" panose="020B0604020202020204" pitchFamily="34" charset="0"/>
                <a:cs typeface="Helvetica" panose="020B0604020202020204" pitchFamily="34" charset="0"/>
              </a:rPr>
              <a:t>coarse</a:t>
            </a:r>
            <a:r>
              <a:rPr lang="it-IT" sz="1400" dirty="0">
                <a:latin typeface="Helvetica" panose="020B0604020202020204" pitchFamily="34" charset="0"/>
                <a:cs typeface="Helvetica" panose="020B0604020202020204" pitchFamily="34" charset="0"/>
              </a:rPr>
              <a:t>.</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DF89DF40-D286-4328-BEAC-302AA9CC2A4F}"/>
                  </a:ext>
                </a:extLst>
              </p:cNvPr>
              <p:cNvSpPr txBox="1"/>
              <p:nvPr/>
            </p:nvSpPr>
            <p:spPr>
              <a:xfrm>
                <a:off x="1013534" y="5333399"/>
                <a:ext cx="10164932" cy="1246495"/>
              </a:xfrm>
              <a:prstGeom prst="rect">
                <a:avLst/>
              </a:prstGeom>
              <a:noFill/>
            </p:spPr>
            <p:txBody>
              <a:bodyPr wrap="square" rtlCol="0">
                <a:spAutoFit/>
              </a:bodyPr>
              <a:lstStyle/>
              <a:p>
                <a:pPr algn="just"/>
                <a:r>
                  <a:rPr lang="it-IT" sz="1500" dirty="0">
                    <a:latin typeface="Helvetica" panose="020B0604020202020204" pitchFamily="34" charset="0"/>
                    <a:cs typeface="Helvetica" panose="020B0604020202020204" pitchFamily="34" charset="0"/>
                  </a:rPr>
                  <a:t>Utilizziamo un algoritmo di raffinamento random che è simile a quello usato per partizionare: ad ogni iterazione i nodi vengono visitati in maniera </a:t>
                </a:r>
                <a:r>
                  <a:rPr lang="it-IT" sz="1500" i="1" dirty="0">
                    <a:latin typeface="Helvetica" panose="020B0604020202020204" pitchFamily="34" charset="0"/>
                    <a:cs typeface="Helvetica" panose="020B0604020202020204" pitchFamily="34" charset="0"/>
                  </a:rPr>
                  <a:t>random</a:t>
                </a:r>
                <a:r>
                  <a:rPr lang="it-IT" sz="1500" dirty="0">
                    <a:latin typeface="Helvetica" panose="020B0604020202020204" pitchFamily="34" charset="0"/>
                    <a:cs typeface="Helvetica" panose="020B0604020202020204" pitchFamily="34" charset="0"/>
                  </a:rPr>
                  <a:t>, e per ogni nodo </a:t>
                </a:r>
                <a14:m>
                  <m:oMath xmlns:m="http://schemas.openxmlformats.org/officeDocument/2006/math">
                    <m:r>
                      <a:rPr lang="it-IT" sz="1500" i="1" dirty="0" smtClean="0">
                        <a:latin typeface="Cambria Math" panose="02040503050406030204" pitchFamily="18" charset="0"/>
                        <a:cs typeface="Helvetica" panose="020B0604020202020204" pitchFamily="34" charset="0"/>
                      </a:rPr>
                      <m:t>𝑣</m:t>
                    </m:r>
                  </m:oMath>
                </a14:m>
                <a:r>
                  <a:rPr lang="it-IT" sz="1500" dirty="0">
                    <a:latin typeface="Helvetica" panose="020B0604020202020204" pitchFamily="34" charset="0"/>
                    <a:cs typeface="Helvetica" panose="020B0604020202020204" pitchFamily="34" charset="0"/>
                  </a:rPr>
                  <a:t> calcola la riduzione del valore di funzione obiettivo che si avrebbe spostando quel nodo da un sottoinsieme ad una altro. </a:t>
                </a:r>
              </a:p>
              <a:p>
                <a:pPr algn="just"/>
                <a:r>
                  <a:rPr lang="it-IT" sz="1500" dirty="0">
                    <a:latin typeface="Helvetica" panose="020B0604020202020204" pitchFamily="34" charset="0"/>
                    <a:cs typeface="Helvetica" panose="020B0604020202020204" pitchFamily="34" charset="0"/>
                  </a:rPr>
                  <a:t>Se esiste uno spostamento che riduce la funzione obiettivo senza violare alcun vincolo, allora tale spostamento viene effettuato.</a:t>
                </a:r>
              </a:p>
            </p:txBody>
          </p:sp>
        </mc:Choice>
        <mc:Fallback>
          <p:sp>
            <p:nvSpPr>
              <p:cNvPr id="10" name="CasellaDiTesto 9">
                <a:extLst>
                  <a:ext uri="{FF2B5EF4-FFF2-40B4-BE49-F238E27FC236}">
                    <a16:creationId xmlns:a16="http://schemas.microsoft.com/office/drawing/2014/main" id="{DF89DF40-D286-4328-BEAC-302AA9CC2A4F}"/>
                  </a:ext>
                </a:extLst>
              </p:cNvPr>
              <p:cNvSpPr txBox="1">
                <a:spLocks noRot="1" noChangeAspect="1" noMove="1" noResize="1" noEditPoints="1" noAdjustHandles="1" noChangeArrowheads="1" noChangeShapeType="1" noTextEdit="1"/>
              </p:cNvSpPr>
              <p:nvPr/>
            </p:nvSpPr>
            <p:spPr>
              <a:xfrm>
                <a:off x="1013534" y="5333399"/>
                <a:ext cx="10164932" cy="1246495"/>
              </a:xfrm>
              <a:prstGeom prst="rect">
                <a:avLst/>
              </a:prstGeom>
              <a:blipFill>
                <a:blip r:embed="rId3"/>
                <a:stretch>
                  <a:fillRect l="-240" t="-980" r="-180" b="-4412"/>
                </a:stretch>
              </a:blipFill>
            </p:spPr>
            <p:txBody>
              <a:bodyPr/>
              <a:lstStyle/>
              <a:p>
                <a:r>
                  <a:rPr lang="it-IT">
                    <a:noFill/>
                  </a:rPr>
                  <a:t> </a:t>
                </a:r>
              </a:p>
            </p:txBody>
          </p:sp>
        </mc:Fallback>
      </mc:AlternateContent>
    </p:spTree>
    <p:extLst>
      <p:ext uri="{BB962C8B-B14F-4D97-AF65-F5344CB8AC3E}">
        <p14:creationId xmlns:p14="http://schemas.microsoft.com/office/powerpoint/2010/main" val="40897348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816EE2B0-2FA7-4898-9AA3-FC1D7F789D49}"/>
                  </a:ext>
                </a:extLst>
              </p:cNvPr>
              <p:cNvSpPr txBox="1"/>
              <p:nvPr/>
            </p:nvSpPr>
            <p:spPr>
              <a:xfrm>
                <a:off x="1013533" y="201162"/>
                <a:ext cx="10164933" cy="3539430"/>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L’algoritmo termina quando non possono essere spostati altri nodi </a:t>
                </a:r>
                <a:r>
                  <a:rPr lang="it-IT" sz="1600" i="1" dirty="0">
                    <a:latin typeface="Helvetica" panose="020B0604020202020204" pitchFamily="34" charset="0"/>
                    <a:cs typeface="Helvetica" panose="020B0604020202020204" pitchFamily="34" charset="0"/>
                  </a:rPr>
                  <a:t>(tipicamente l’algoritmo converge in 2-5 iterazioni)</a:t>
                </a:r>
                <a:r>
                  <a:rPr lang="it-IT" sz="1600" dirty="0">
                    <a:latin typeface="Helvetica" panose="020B0604020202020204" pitchFamily="34" charset="0"/>
                    <a:cs typeface="Helvetica" panose="020B0604020202020204" pitchFamily="34" charset="0"/>
                  </a:rPr>
                  <a:t>.</a:t>
                </a:r>
              </a:p>
              <a:p>
                <a:pPr algn="just"/>
                <a:r>
                  <a:rPr lang="it-IT" sz="1600" dirty="0">
                    <a:latin typeface="Helvetica" panose="020B0604020202020204" pitchFamily="34" charset="0"/>
                    <a:cs typeface="Helvetica" panose="020B0604020202020204" pitchFamily="34" charset="0"/>
                  </a:rPr>
                  <a:t>Il lato negativo di questo algoritmo è che le partizioni che vengono scoperte potrebbero non essere contigue; per risolvere ciò, alla fine del raffinamento, controlla quali partizioni hanno volumi di controllo non contigui, e per ciascuno di essi crea una diversa partizione. </a:t>
                </a:r>
              </a:p>
              <a:p>
                <a:pPr algn="just"/>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La soluzione finale potrebbe contenere quindi più di </a:t>
                </a:r>
                <a14:m>
                  <m:oMath xmlns:m="http://schemas.openxmlformats.org/officeDocument/2006/math">
                    <m:r>
                      <a:rPr lang="it-IT" sz="1600" i="1" dirty="0" smtClean="0">
                        <a:latin typeface="Cambria Math" panose="02040503050406030204" pitchFamily="18" charset="0"/>
                        <a:cs typeface="Helvetica" panose="020B0604020202020204" pitchFamily="34" charset="0"/>
                      </a:rPr>
                      <m:t>|</m:t>
                    </m:r>
                    <m:r>
                      <a:rPr lang="it-IT" sz="1600" i="1" dirty="0" err="1">
                        <a:latin typeface="Cambria Math" panose="02040503050406030204" pitchFamily="18" charset="0"/>
                        <a:cs typeface="Helvetica" panose="020B0604020202020204" pitchFamily="34" charset="0"/>
                      </a:rPr>
                      <m:t>𝑉𝑛</m:t>
                    </m:r>
                    <m:r>
                      <a:rPr lang="it-IT" sz="1600" i="1" dirty="0" smtClean="0">
                        <a:latin typeface="Cambria Math" panose="02040503050406030204" pitchFamily="18" charset="0"/>
                        <a:cs typeface="Helvetica" panose="020B0604020202020204" pitchFamily="34" charset="0"/>
                      </a:rPr>
                      <m:t>| </m:t>
                    </m:r>
                  </m:oMath>
                </a14:m>
                <a:r>
                  <a:rPr lang="it-IT" sz="1600" dirty="0">
                    <a:latin typeface="Helvetica" panose="020B0604020202020204" pitchFamily="34" charset="0"/>
                    <a:cs typeface="Helvetica" panose="020B0604020202020204" pitchFamily="34" charset="0"/>
                  </a:rPr>
                  <a:t>partizioni. </a:t>
                </a:r>
              </a:p>
              <a:p>
                <a:pPr algn="just"/>
                <a:r>
                  <a:rPr lang="it-IT" sz="1600" dirty="0">
                    <a:latin typeface="Helvetica" panose="020B0604020202020204" pitchFamily="34" charset="0"/>
                    <a:cs typeface="Helvetica" panose="020B0604020202020204" pitchFamily="34" charset="0"/>
                  </a:rPr>
                  <a:t>Inoltre, le partizioni potrebbero avere meno di </a:t>
                </a:r>
                <a14:m>
                  <m:oMath xmlns:m="http://schemas.openxmlformats.org/officeDocument/2006/math">
                    <m:sSub>
                      <m:sSubPr>
                        <m:ctrlPr>
                          <a:rPr lang="it-IT" sz="1600" i="1" dirty="0" smtClean="0">
                            <a:latin typeface="Cambria Math" panose="02040503050406030204" pitchFamily="18" charset="0"/>
                            <a:cs typeface="Helvetica" panose="020B0604020202020204" pitchFamily="34" charset="0"/>
                          </a:rPr>
                        </m:ctrlPr>
                      </m:sSubPr>
                      <m:e>
                        <m:r>
                          <a:rPr lang="it-IT" sz="1600" b="0" i="1" dirty="0" smtClean="0">
                            <a:latin typeface="Cambria Math" panose="02040503050406030204" pitchFamily="18" charset="0"/>
                            <a:cs typeface="Helvetica" panose="020B0604020202020204" pitchFamily="34" charset="0"/>
                          </a:rPr>
                          <m:t>𝐿</m:t>
                        </m:r>
                      </m:e>
                      <m:sub>
                        <m:r>
                          <a:rPr lang="it-IT" sz="1600" b="0" i="1" dirty="0" smtClean="0">
                            <a:latin typeface="Cambria Math" panose="02040503050406030204" pitchFamily="18" charset="0"/>
                            <a:cs typeface="Helvetica" panose="020B0604020202020204" pitchFamily="34" charset="0"/>
                          </a:rPr>
                          <m:t>𝑚𝑖𝑛</m:t>
                        </m:r>
                      </m:sub>
                    </m:sSub>
                  </m:oMath>
                </a14:m>
                <a:r>
                  <a:rPr lang="it-IT" sz="1600" dirty="0">
                    <a:latin typeface="Helvetica" panose="020B0604020202020204" pitchFamily="34" charset="0"/>
                    <a:cs typeface="Helvetica" panose="020B0604020202020204" pitchFamily="34" charset="0"/>
                  </a:rPr>
                  <a:t> elementi: per correggere ciò, dopo che le partizioni sono state rese contigue, si cerca di fondere qualche partizione senza violare però il vincolo di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𝐿</m:t>
                        </m:r>
                      </m:e>
                      <m:sub>
                        <m:r>
                          <a:rPr lang="it-IT" sz="1600" b="0" i="1" dirty="0" smtClean="0">
                            <a:latin typeface="Cambria Math" panose="02040503050406030204" pitchFamily="18" charset="0"/>
                            <a:cs typeface="Helvetica" panose="020B0604020202020204" pitchFamily="34" charset="0"/>
                          </a:rPr>
                          <m:t>𝑚𝑎𝑥</m:t>
                        </m:r>
                      </m:sub>
                    </m:sSub>
                  </m:oMath>
                </a14:m>
                <a:r>
                  <a:rPr lang="it-IT" sz="1600" dirty="0">
                    <a:latin typeface="Helvetica" panose="020B0604020202020204" pitchFamily="34" charset="0"/>
                    <a:cs typeface="Helvetica" panose="020B0604020202020204" pitchFamily="34" charset="0"/>
                  </a:rPr>
                  <a:t>. </a:t>
                </a:r>
              </a:p>
              <a:p>
                <a:pPr algn="just"/>
                <a:r>
                  <a:rPr lang="it-IT" sz="1600" dirty="0">
                    <a:latin typeface="Helvetica" panose="020B0604020202020204" pitchFamily="34" charset="0"/>
                    <a:cs typeface="Helvetica" panose="020B0604020202020204" pitchFamily="34" charset="0"/>
                  </a:rPr>
                  <a:t>Alla fine di tale operazione, i volumi di controllo che avranno meno di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𝐿</m:t>
                        </m:r>
                      </m:e>
                      <m:sub>
                        <m:r>
                          <a:rPr lang="it-IT" sz="1600" i="1" dirty="0">
                            <a:latin typeface="Cambria Math" panose="02040503050406030204" pitchFamily="18" charset="0"/>
                            <a:cs typeface="Helvetica" panose="020B0604020202020204" pitchFamily="34" charset="0"/>
                          </a:rPr>
                          <m:t>𝑚𝑖𝑛</m:t>
                        </m:r>
                      </m:sub>
                    </m:sSub>
                  </m:oMath>
                </a14:m>
                <a:r>
                  <a:rPr lang="it-IT" sz="1600" dirty="0">
                    <a:latin typeface="Helvetica" panose="020B0604020202020204" pitchFamily="34" charset="0"/>
                    <a:cs typeface="Helvetica" panose="020B0604020202020204" pitchFamily="34" charset="0"/>
                  </a:rPr>
                  <a:t> elementi saranno molto pochi, e saranno quelli adiacenti ai volumi di controllo più grandi, quelli per i quali il vincolo di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𝐿</m:t>
                        </m:r>
                      </m:e>
                      <m:sub>
                        <m:r>
                          <a:rPr lang="it-IT" sz="1600" i="1" dirty="0">
                            <a:latin typeface="Cambria Math" panose="02040503050406030204" pitchFamily="18" charset="0"/>
                            <a:cs typeface="Helvetica" panose="020B0604020202020204" pitchFamily="34" charset="0"/>
                          </a:rPr>
                          <m:t>𝑚</m:t>
                        </m:r>
                        <m:r>
                          <a:rPr lang="it-IT" sz="1600" b="0" i="1" dirty="0" smtClean="0">
                            <a:latin typeface="Cambria Math" panose="02040503050406030204" pitchFamily="18" charset="0"/>
                            <a:cs typeface="Helvetica" panose="020B0604020202020204" pitchFamily="34" charset="0"/>
                          </a:rPr>
                          <m:t>𝑎𝑥</m:t>
                        </m:r>
                      </m:sub>
                    </m:sSub>
                  </m:oMath>
                </a14:m>
                <a:r>
                  <a:rPr lang="it-IT" sz="1600" dirty="0">
                    <a:latin typeface="Helvetica" panose="020B0604020202020204" pitchFamily="34" charset="0"/>
                    <a:cs typeface="Helvetica" panose="020B0604020202020204" pitchFamily="34" charset="0"/>
                  </a:rPr>
                  <a:t> è "</a:t>
                </a:r>
                <a:r>
                  <a:rPr lang="it-IT" sz="1600" i="1" dirty="0">
                    <a:latin typeface="Helvetica" panose="020B0604020202020204" pitchFamily="34" charset="0"/>
                    <a:cs typeface="Helvetica" panose="020B0604020202020204" pitchFamily="34" charset="0"/>
                  </a:rPr>
                  <a:t>quasi</a:t>
                </a:r>
                <a:r>
                  <a:rPr lang="it-IT" sz="1600" dirty="0">
                    <a:latin typeface="Helvetica" panose="020B0604020202020204" pitchFamily="34" charset="0"/>
                    <a:cs typeface="Helvetica" panose="020B0604020202020204" pitchFamily="34" charset="0"/>
                  </a:rPr>
                  <a:t>" violato.</a:t>
                </a:r>
              </a:p>
              <a:p>
                <a:pPr algn="just"/>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Per risolvere il problema si spostano dei vertici dai volumi di controllo più grandi a quelli più piccoli, così da rispettare i vincoli di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𝐿</m:t>
                        </m:r>
                      </m:e>
                      <m:sub>
                        <m:r>
                          <a:rPr lang="it-IT" sz="1600" i="1" dirty="0">
                            <a:latin typeface="Cambria Math" panose="02040503050406030204" pitchFamily="18" charset="0"/>
                            <a:cs typeface="Helvetica" panose="020B0604020202020204" pitchFamily="34" charset="0"/>
                          </a:rPr>
                          <m:t>𝑚𝑖𝑛</m:t>
                        </m:r>
                      </m:sub>
                    </m:sSub>
                  </m:oMath>
                </a14:m>
                <a:r>
                  <a:rPr lang="it-IT" sz="1600" dirty="0">
                    <a:latin typeface="Helvetica" panose="020B0604020202020204" pitchFamily="34" charset="0"/>
                    <a:cs typeface="Helvetica" panose="020B0604020202020204" pitchFamily="34" charset="0"/>
                  </a:rPr>
                  <a:t> e </a:t>
                </a:r>
                <a14:m>
                  <m:oMath xmlns:m="http://schemas.openxmlformats.org/officeDocument/2006/math">
                    <m:sSub>
                      <m:sSubPr>
                        <m:ctrlPr>
                          <a:rPr lang="it-IT" sz="1600" i="1" dirty="0">
                            <a:latin typeface="Cambria Math" panose="02040503050406030204" pitchFamily="18" charset="0"/>
                            <a:cs typeface="Helvetica" panose="020B0604020202020204" pitchFamily="34" charset="0"/>
                          </a:rPr>
                        </m:ctrlPr>
                      </m:sSubPr>
                      <m:e>
                        <m:r>
                          <a:rPr lang="it-IT" sz="1600" i="1" dirty="0">
                            <a:latin typeface="Cambria Math" panose="02040503050406030204" pitchFamily="18" charset="0"/>
                            <a:cs typeface="Helvetica" panose="020B0604020202020204" pitchFamily="34" charset="0"/>
                          </a:rPr>
                          <m:t>𝐿</m:t>
                        </m:r>
                      </m:e>
                      <m:sub>
                        <m:r>
                          <a:rPr lang="it-IT" sz="1600" i="1" dirty="0">
                            <a:latin typeface="Cambria Math" panose="02040503050406030204" pitchFamily="18" charset="0"/>
                            <a:cs typeface="Helvetica" panose="020B0604020202020204" pitchFamily="34" charset="0"/>
                          </a:rPr>
                          <m:t>𝑚</m:t>
                        </m:r>
                        <m:r>
                          <a:rPr lang="it-IT" sz="1600" b="0" i="1" dirty="0" smtClean="0">
                            <a:latin typeface="Cambria Math" panose="02040503050406030204" pitchFamily="18" charset="0"/>
                            <a:cs typeface="Helvetica" panose="020B0604020202020204" pitchFamily="34" charset="0"/>
                          </a:rPr>
                          <m:t>𝑎𝑥</m:t>
                        </m:r>
                      </m:sub>
                    </m:sSub>
                  </m:oMath>
                </a14:m>
                <a:r>
                  <a:rPr lang="it-IT" sz="1600" dirty="0">
                    <a:latin typeface="Helvetica" panose="020B0604020202020204" pitchFamily="34" charset="0"/>
                    <a:cs typeface="Helvetica" panose="020B0604020202020204" pitchFamily="34" charset="0"/>
                  </a:rPr>
                  <a:t> per tutti i volumi. </a:t>
                </a:r>
              </a:p>
            </p:txBody>
          </p:sp>
        </mc:Choice>
        <mc:Fallback>
          <p:sp>
            <p:nvSpPr>
              <p:cNvPr id="4" name="CasellaDiTesto 3">
                <a:extLst>
                  <a:ext uri="{FF2B5EF4-FFF2-40B4-BE49-F238E27FC236}">
                    <a16:creationId xmlns:a16="http://schemas.microsoft.com/office/drawing/2014/main" id="{816EE2B0-2FA7-4898-9AA3-FC1D7F789D49}"/>
                  </a:ext>
                </a:extLst>
              </p:cNvPr>
              <p:cNvSpPr txBox="1">
                <a:spLocks noRot="1" noChangeAspect="1" noMove="1" noResize="1" noEditPoints="1" noAdjustHandles="1" noChangeArrowheads="1" noChangeShapeType="1" noTextEdit="1"/>
              </p:cNvSpPr>
              <p:nvPr/>
            </p:nvSpPr>
            <p:spPr>
              <a:xfrm>
                <a:off x="1013533" y="201162"/>
                <a:ext cx="10164933" cy="3539430"/>
              </a:xfrm>
              <a:prstGeom prst="rect">
                <a:avLst/>
              </a:prstGeom>
              <a:blipFill>
                <a:blip r:embed="rId2"/>
                <a:stretch>
                  <a:fillRect l="-300" t="-516" r="-300" b="-1205"/>
                </a:stretch>
              </a:blipFill>
            </p:spPr>
            <p:txBody>
              <a:bodyPr/>
              <a:lstStyle/>
              <a:p>
                <a:r>
                  <a:rPr lang="it-IT">
                    <a:noFill/>
                  </a:rPr>
                  <a:t> </a:t>
                </a:r>
              </a:p>
            </p:txBody>
          </p:sp>
        </mc:Fallback>
      </mc:AlternateContent>
    </p:spTree>
    <p:extLst>
      <p:ext uri="{BB962C8B-B14F-4D97-AF65-F5344CB8AC3E}">
        <p14:creationId xmlns:p14="http://schemas.microsoft.com/office/powerpoint/2010/main" val="10124316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95FB1FC-44DC-4FE0-9A83-3977A4A63637}"/>
                  </a:ext>
                </a:extLst>
              </p:cNvPr>
              <p:cNvSpPr txBox="1"/>
              <p:nvPr/>
            </p:nvSpPr>
            <p:spPr>
              <a:xfrm>
                <a:off x="1013533" y="159798"/>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Consideriamo un sistema lineare </a:t>
                </a:r>
                <a14:m>
                  <m:oMath xmlns:m="http://schemas.openxmlformats.org/officeDocument/2006/math">
                    <m:r>
                      <a:rPr lang="it-IT" sz="1600" b="0" i="1" smtClean="0">
                        <a:latin typeface="Cambria Math" panose="02040503050406030204" pitchFamily="18" charset="0"/>
                        <a:cs typeface="Helvetica" panose="020B0604020202020204" pitchFamily="34" charset="0"/>
                      </a:rPr>
                      <m:t>𝐴𝑥</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𝑏</m:t>
                    </m:r>
                  </m:oMath>
                </a14:m>
                <a:r>
                  <a:rPr lang="it-IT" sz="1600" dirty="0">
                    <a:latin typeface="Helvetica" panose="020B0604020202020204" pitchFamily="34" charset="0"/>
                    <a:cs typeface="Helvetica" panose="020B0604020202020204" pitchFamily="34" charset="0"/>
                  </a:rPr>
                  <a:t>, dove la matrice </a:t>
                </a:r>
                <a:r>
                  <a:rPr lang="it-IT" sz="1600" i="1" dirty="0">
                    <a:latin typeface="Helvetica" panose="020B0604020202020204" pitchFamily="34" charset="0"/>
                    <a:cs typeface="Helvetica" panose="020B0604020202020204" pitchFamily="34" charset="0"/>
                  </a:rPr>
                  <a:t>A</a:t>
                </a:r>
                <a:r>
                  <a:rPr lang="it-IT" sz="1600" dirty="0">
                    <a:latin typeface="Helvetica" panose="020B0604020202020204" pitchFamily="34" charset="0"/>
                    <a:cs typeface="Helvetica" panose="020B0604020202020204" pitchFamily="34" charset="0"/>
                  </a:rPr>
                  <a:t> è simmetrica, </a:t>
                </a:r>
                <a:r>
                  <a:rPr lang="it-IT" sz="1600" dirty="0" err="1">
                    <a:latin typeface="Helvetica" panose="020B0604020202020204" pitchFamily="34" charset="0"/>
                    <a:cs typeface="Helvetica" panose="020B0604020202020204" pitchFamily="34" charset="0"/>
                  </a:rPr>
                  <a:t>tridiagonale</a:t>
                </a:r>
                <a:r>
                  <a:rPr lang="it-IT" sz="1600" dirty="0">
                    <a:latin typeface="Helvetica" panose="020B0604020202020204" pitchFamily="34" charset="0"/>
                    <a:cs typeface="Helvetica" panose="020B0604020202020204" pitchFamily="34" charset="0"/>
                  </a:rPr>
                  <a:t> a blocchi e tale che i blocchi su ciascuna diagonale sono uguali.</a:t>
                </a:r>
              </a:p>
            </p:txBody>
          </p:sp>
        </mc:Choice>
        <mc:Fallback xmlns="">
          <p:sp>
            <p:nvSpPr>
              <p:cNvPr id="4" name="CasellaDiTesto 3">
                <a:extLst>
                  <a:ext uri="{FF2B5EF4-FFF2-40B4-BE49-F238E27FC236}">
                    <a16:creationId xmlns:a16="http://schemas.microsoft.com/office/drawing/2014/main" id="{995FB1FC-44DC-4FE0-9A83-3977A4A63637}"/>
                  </a:ext>
                </a:extLst>
              </p:cNvPr>
              <p:cNvSpPr txBox="1">
                <a:spLocks noRot="1" noChangeAspect="1" noMove="1" noResize="1" noEditPoints="1" noAdjustHandles="1" noChangeArrowheads="1" noChangeShapeType="1" noTextEdit="1"/>
              </p:cNvSpPr>
              <p:nvPr/>
            </p:nvSpPr>
            <p:spPr>
              <a:xfrm>
                <a:off x="1013533" y="159798"/>
                <a:ext cx="10164933" cy="584775"/>
              </a:xfrm>
              <a:prstGeom prst="rect">
                <a:avLst/>
              </a:prstGeom>
              <a:blipFill>
                <a:blip r:embed="rId2"/>
                <a:stretch>
                  <a:fillRect l="-300" t="-3125" r="-300"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9B664CC-B92B-455F-A039-C8D75CF6A304}"/>
                  </a:ext>
                </a:extLst>
              </p:cNvPr>
              <p:cNvSpPr txBox="1"/>
              <p:nvPr/>
            </p:nvSpPr>
            <p:spPr>
              <a:xfrm>
                <a:off x="1013533" y="976544"/>
                <a:ext cx="2768354" cy="1407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it-IT" i="1" smtClean="0">
                              <a:latin typeface="Cambria Math" panose="02040503050406030204" pitchFamily="18" charset="0"/>
                            </a:rPr>
                          </m:ctrlPr>
                        </m:dPr>
                        <m:e>
                          <m:m>
                            <m:mPr>
                              <m:mcs>
                                <m:mc>
                                  <m:mcPr>
                                    <m:count m:val="5"/>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𝐷</m:t>
                                </m:r>
                              </m:e>
                              <m:e>
                                <m:r>
                                  <a:rPr lang="it-IT" b="0" i="1" smtClean="0">
                                    <a:latin typeface="Cambria Math" panose="02040503050406030204" pitchFamily="18" charset="0"/>
                                  </a:rPr>
                                  <m:t>𝐹</m:t>
                                </m:r>
                              </m:e>
                              <m:e>
                                <m:r>
                                  <a:rPr lang="it-IT" b="0" i="1" smtClean="0">
                                    <a:latin typeface="Cambria Math" panose="02040503050406030204" pitchFamily="18" charset="0"/>
                                  </a:rPr>
                                  <m:t>0</m:t>
                                </m:r>
                              </m:e>
                              <m:e>
                                <m:r>
                                  <a:rPr lang="it-IT" i="1" smtClean="0">
                                    <a:latin typeface="Cambria Math" panose="02040503050406030204" pitchFamily="18" charset="0"/>
                                  </a:rPr>
                                  <m:t>⋯</m:t>
                                </m:r>
                              </m:e>
                              <m:e>
                                <m:r>
                                  <a:rPr lang="it-IT" b="0" i="1" smtClean="0">
                                    <a:latin typeface="Cambria Math" panose="02040503050406030204" pitchFamily="18" charset="0"/>
                                  </a:rPr>
                                  <m:t>0</m:t>
                                </m:r>
                              </m:e>
                            </m:mr>
                            <m:mr>
                              <m:e>
                                <m:r>
                                  <a:rPr lang="it-IT" b="0" i="1" smtClean="0">
                                    <a:latin typeface="Cambria Math" panose="02040503050406030204" pitchFamily="18" charset="0"/>
                                  </a:rPr>
                                  <m:t>𝐹</m:t>
                                </m:r>
                              </m:e>
                              <m:e>
                                <m:r>
                                  <a:rPr lang="it-IT" b="0" i="1" smtClean="0">
                                    <a:latin typeface="Cambria Math" panose="02040503050406030204" pitchFamily="18" charset="0"/>
                                  </a:rPr>
                                  <m:t>𝐷</m:t>
                                </m:r>
                              </m:e>
                              <m:e>
                                <m:r>
                                  <a:rPr lang="it-IT" b="0" i="1" smtClean="0">
                                    <a:latin typeface="Cambria Math" panose="02040503050406030204" pitchFamily="18" charset="0"/>
                                  </a:rPr>
                                  <m:t>𝐹</m:t>
                                </m:r>
                              </m:e>
                              <m:e>
                                <m:r>
                                  <a:rPr lang="it-IT" b="0" i="1" smtClean="0">
                                    <a:latin typeface="Cambria Math" panose="02040503050406030204" pitchFamily="18" charset="0"/>
                                  </a:rPr>
                                  <m:t>⋯</m:t>
                                </m:r>
                              </m:e>
                              <m:e>
                                <m:r>
                                  <a:rPr lang="it-IT" b="0" i="1" smtClean="0">
                                    <a:latin typeface="Cambria Math" panose="02040503050406030204" pitchFamily="18" charset="0"/>
                                  </a:rPr>
                                  <m:t>0</m:t>
                                </m:r>
                              </m:e>
                            </m:mr>
                            <m:mr>
                              <m:e>
                                <m:r>
                                  <a:rPr lang="it-IT" b="0" i="1" smtClean="0">
                                    <a:latin typeface="Cambria Math" panose="02040503050406030204" pitchFamily="18" charset="0"/>
                                  </a:rPr>
                                  <m:t>0</m:t>
                                </m:r>
                              </m:e>
                              <m:e>
                                <m:r>
                                  <a:rPr lang="it-IT" b="0" i="1" smtClean="0">
                                    <a:latin typeface="Cambria Math" panose="02040503050406030204" pitchFamily="18" charset="0"/>
                                  </a:rPr>
                                  <m:t>𝐹</m:t>
                                </m:r>
                              </m:e>
                              <m:e>
                                <m:r>
                                  <a:rPr lang="it-IT" b="0" i="1" smtClean="0">
                                    <a:latin typeface="Cambria Math" panose="02040503050406030204" pitchFamily="18" charset="0"/>
                                  </a:rPr>
                                  <m:t>𝐷</m:t>
                                </m:r>
                              </m:e>
                              <m:e>
                                <m:r>
                                  <a:rPr lang="it-IT" i="1" smtClean="0">
                                    <a:latin typeface="Cambria Math" panose="02040503050406030204" pitchFamily="18" charset="0"/>
                                  </a:rPr>
                                  <m:t>⋯</m:t>
                                </m:r>
                              </m:e>
                              <m:e>
                                <m:r>
                                  <a:rPr lang="it-IT" b="0" i="1" smtClean="0">
                                    <a:latin typeface="Cambria Math" panose="02040503050406030204" pitchFamily="18" charset="0"/>
                                  </a:rPr>
                                  <m:t>0</m:t>
                                </m:r>
                              </m:e>
                            </m:mr>
                            <m:mr>
                              <m:e>
                                <m:r>
                                  <a:rPr lang="it-IT" b="0" i="1" smtClean="0">
                                    <a:latin typeface="Cambria Math" panose="02040503050406030204" pitchFamily="18" charset="0"/>
                                  </a:rPr>
                                  <m:t>⋮</m:t>
                                </m:r>
                              </m:e>
                              <m:e>
                                <m:r>
                                  <a:rPr lang="it-IT" b="0" i="1" smtClean="0">
                                    <a:latin typeface="Cambria Math" panose="02040503050406030204" pitchFamily="18" charset="0"/>
                                  </a:rPr>
                                  <m:t>⋮</m:t>
                                </m:r>
                              </m:e>
                              <m:e>
                                <m:r>
                                  <a:rPr lang="it-IT" b="0" i="1" smtClean="0">
                                    <a:latin typeface="Cambria Math" panose="02040503050406030204" pitchFamily="18" charset="0"/>
                                  </a:rPr>
                                  <m:t>⋮</m:t>
                                </m:r>
                              </m:e>
                              <m:e>
                                <m:r>
                                  <a:rPr lang="it-IT" b="0" i="1" smtClean="0">
                                    <a:latin typeface="Cambria Math" panose="02040503050406030204" pitchFamily="18" charset="0"/>
                                  </a:rPr>
                                  <m:t>⋱</m:t>
                                </m:r>
                              </m:e>
                              <m:e>
                                <m:r>
                                  <a:rPr lang="it-IT" b="0" i="1" smtClean="0">
                                    <a:latin typeface="Cambria Math" panose="02040503050406030204" pitchFamily="18" charset="0"/>
                                  </a:rPr>
                                  <m:t>⋮</m:t>
                                </m:r>
                              </m:e>
                            </m:mr>
                            <m:mr>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𝐹</m:t>
                                </m:r>
                              </m:e>
                              <m:e>
                                <m:r>
                                  <a:rPr lang="it-IT" b="0" i="1" smtClean="0">
                                    <a:latin typeface="Cambria Math" panose="02040503050406030204" pitchFamily="18" charset="0"/>
                                  </a:rPr>
                                  <m:t>𝐷</m:t>
                                </m:r>
                              </m:e>
                            </m:mr>
                          </m:m>
                        </m:e>
                      </m:d>
                    </m:oMath>
                  </m:oMathPara>
                </a14:m>
                <a:endParaRPr lang="it-IT" dirty="0"/>
              </a:p>
            </p:txBody>
          </p:sp>
        </mc:Choice>
        <mc:Fallback xmlns="">
          <p:sp>
            <p:nvSpPr>
              <p:cNvPr id="5" name="CasellaDiTesto 4">
                <a:extLst>
                  <a:ext uri="{FF2B5EF4-FFF2-40B4-BE49-F238E27FC236}">
                    <a16:creationId xmlns:a16="http://schemas.microsoft.com/office/drawing/2014/main" id="{B9B664CC-B92B-455F-A039-C8D75CF6A304}"/>
                  </a:ext>
                </a:extLst>
              </p:cNvPr>
              <p:cNvSpPr txBox="1">
                <a:spLocks noRot="1" noChangeAspect="1" noMove="1" noResize="1" noEditPoints="1" noAdjustHandles="1" noChangeArrowheads="1" noChangeShapeType="1" noTextEdit="1"/>
              </p:cNvSpPr>
              <p:nvPr/>
            </p:nvSpPr>
            <p:spPr>
              <a:xfrm>
                <a:off x="1013533" y="976544"/>
                <a:ext cx="2768354" cy="1407373"/>
              </a:xfrm>
              <a:prstGeom prst="rect">
                <a:avLst/>
              </a:prstGeom>
              <a:blipFill>
                <a:blip r:embed="rId3"/>
                <a:stretch>
                  <a:fillRect/>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BD3FCB49-8D32-4EC3-9557-FFD96ADB3A47}"/>
              </a:ext>
            </a:extLst>
          </p:cNvPr>
          <p:cNvSpPr txBox="1"/>
          <p:nvPr/>
        </p:nvSpPr>
        <p:spPr>
          <a:xfrm>
            <a:off x="4012707" y="983534"/>
            <a:ext cx="7165759" cy="1323439"/>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Queste matrici così definite sono matrici sparse (con molti elementi nulli) che derivano dalla discretizzazione di equazioni differenziali e pertanto la loro costruzione dipende dal passo di discretizzazione: quanto più tende a 0 tanto  più lo schema di discretizzazione è accurato, cioè l’errore di discretizzazione tende a 0.</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8417EB8E-992A-4224-9971-46855191DF9A}"/>
                  </a:ext>
                </a:extLst>
              </p:cNvPr>
              <p:cNvSpPr txBox="1"/>
              <p:nvPr/>
            </p:nvSpPr>
            <p:spPr>
              <a:xfrm>
                <a:off x="1013532" y="2615888"/>
                <a:ext cx="10164933" cy="3683252"/>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Se consideriamo allora un </a:t>
                </a:r>
                <a:r>
                  <a:rPr lang="it-IT" sz="1600" b="1" i="1" dirty="0">
                    <a:latin typeface="Helvetica" panose="020B0604020202020204" pitchFamily="34" charset="0"/>
                    <a:cs typeface="Helvetica" panose="020B0604020202020204" pitchFamily="34" charset="0"/>
                  </a:rPr>
                  <a:t>metodo iterativo</a:t>
                </a:r>
                <a:r>
                  <a:rPr lang="it-IT" sz="1600"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per la risoluzione di questo sistema, si può osservare che la </a:t>
                </a:r>
                <a:r>
                  <a:rPr lang="it-IT" sz="1600" i="1" dirty="0">
                    <a:latin typeface="Helvetica" panose="020B0604020202020204" pitchFamily="34" charset="0"/>
                    <a:cs typeface="Helvetica" panose="020B0604020202020204" pitchFamily="34" charset="0"/>
                  </a:rPr>
                  <a:t>velocità di convergenza</a:t>
                </a:r>
                <a:r>
                  <a:rPr lang="it-IT" sz="1600" dirty="0">
                    <a:latin typeface="Helvetica" panose="020B0604020202020204" pitchFamily="34" charset="0"/>
                    <a:cs typeface="Helvetica" panose="020B0604020202020204" pitchFamily="34" charset="0"/>
                  </a:rPr>
                  <a:t> peggiora al decrescere di </a:t>
                </a:r>
                <a:r>
                  <a:rPr lang="it-IT" sz="1600" b="1" i="1" dirty="0">
                    <a:latin typeface="Helvetica" panose="020B0604020202020204" pitchFamily="34" charset="0"/>
                    <a:cs typeface="Helvetica" panose="020B0604020202020204" pitchFamily="34" charset="0"/>
                  </a:rPr>
                  <a:t>h</a:t>
                </a:r>
                <a:r>
                  <a:rPr lang="it-IT" sz="1600" dirty="0">
                    <a:latin typeface="Helvetica" panose="020B0604020202020204" pitchFamily="34" charset="0"/>
                    <a:cs typeface="Helvetica" panose="020B0604020202020204" pitchFamily="34" charset="0"/>
                  </a:rPr>
                  <a:t>, dove </a:t>
                </a:r>
                <a:r>
                  <a:rPr lang="it-IT" sz="1600" i="1" dirty="0">
                    <a:latin typeface="Helvetica" panose="020B0604020202020204" pitchFamily="34" charset="0"/>
                    <a:cs typeface="Helvetica" panose="020B0604020202020204" pitchFamily="34" charset="0"/>
                  </a:rPr>
                  <a:t>h</a:t>
                </a:r>
                <a:r>
                  <a:rPr lang="it-IT" sz="1600" dirty="0">
                    <a:latin typeface="Helvetica" panose="020B0604020202020204" pitchFamily="34" charset="0"/>
                    <a:cs typeface="Helvetica" panose="020B0604020202020204" pitchFamily="34" charset="0"/>
                  </a:rPr>
                  <a:t> è il </a:t>
                </a:r>
                <a:r>
                  <a:rPr lang="it-IT" sz="1600" i="1" dirty="0">
                    <a:latin typeface="Helvetica" panose="020B0604020202020204" pitchFamily="34" charset="0"/>
                    <a:cs typeface="Helvetica" panose="020B0604020202020204" pitchFamily="34" charset="0"/>
                  </a:rPr>
                  <a:t>passo di discretizzazione</a:t>
                </a:r>
                <a:r>
                  <a:rPr lang="it-IT" sz="1600" dirty="0">
                    <a:latin typeface="Helvetica" panose="020B0604020202020204" pitchFamily="34" charset="0"/>
                    <a:cs typeface="Helvetica" panose="020B0604020202020204" pitchFamily="34" charset="0"/>
                  </a:rPr>
                  <a:t>, cioè la distanza fra i punti di una griglia. Ad esempio, supponendo di essere in 2D </a:t>
                </a:r>
                <a:r>
                  <a:rPr lang="it-IT" sz="1600" i="1" dirty="0">
                    <a:latin typeface="Helvetica" panose="020B0604020202020204" pitchFamily="34" charset="0"/>
                    <a:cs typeface="Helvetica" panose="020B0604020202020204" pitchFamily="34" charset="0"/>
                  </a:rPr>
                  <a:t>(n =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𝑁</m:t>
                        </m:r>
                      </m:e>
                      <m:sup>
                        <m:r>
                          <a:rPr lang="it-IT" sz="1600" b="0" i="1" smtClean="0">
                            <a:latin typeface="Cambria Math" panose="02040503050406030204" pitchFamily="18" charset="0"/>
                            <a:cs typeface="Helvetica" panose="020B0604020202020204" pitchFamily="34" charset="0"/>
                          </a:rPr>
                          <m:t>2</m:t>
                        </m:r>
                      </m:sup>
                    </m:sSup>
                  </m:oMath>
                </a14:m>
                <a:r>
                  <a:rPr lang="it-IT" sz="1600" i="1" dirty="0">
                    <a:latin typeface="Helvetica" panose="020B0604020202020204" pitchFamily="34" charset="0"/>
                    <a:cs typeface="Helvetica" panose="020B0604020202020204" pitchFamily="34" charset="0"/>
                  </a:rPr>
                  <a:t>)</a:t>
                </a:r>
                <a:r>
                  <a:rPr lang="it-IT" sz="1600"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la fattorizzazione LU</a:t>
                </a:r>
                <a:r>
                  <a:rPr lang="it-IT" sz="1600" dirty="0">
                    <a:latin typeface="Helvetica" panose="020B0604020202020204" pitchFamily="34" charset="0"/>
                    <a:cs typeface="Helvetica" panose="020B0604020202020204" pitchFamily="34" charset="0"/>
                  </a:rPr>
                  <a:t> applicata ad una </a:t>
                </a:r>
                <a:r>
                  <a:rPr lang="it-IT" sz="1600" i="1" dirty="0">
                    <a:latin typeface="Helvetica" panose="020B0604020202020204" pitchFamily="34" charset="0"/>
                    <a:cs typeface="Helvetica" panose="020B0604020202020204" pitchFamily="34" charset="0"/>
                  </a:rPr>
                  <a:t>matrice densa </a:t>
                </a:r>
                <a:r>
                  <a:rPr lang="it-IT" sz="1600" dirty="0">
                    <a:latin typeface="Helvetica" panose="020B0604020202020204" pitchFamily="34" charset="0"/>
                    <a:cs typeface="Helvetica" panose="020B0604020202020204" pitchFamily="34" charset="0"/>
                  </a:rPr>
                  <a:t>ha complessità </a:t>
                </a:r>
                <a:r>
                  <a:rPr lang="it-IT" sz="1600" i="1" dirty="0">
                    <a:latin typeface="Helvetica" panose="020B0604020202020204" pitchFamily="34" charset="0"/>
                    <a:cs typeface="Helvetica" panose="020B0604020202020204" pitchFamily="34" charset="0"/>
                  </a:rPr>
                  <a:t>O(</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𝑛</m:t>
                        </m:r>
                      </m:e>
                      <m:sup>
                        <m:r>
                          <a:rPr lang="it-IT" sz="1600" b="0" i="1" smtClean="0">
                            <a:latin typeface="Cambria Math" panose="02040503050406030204" pitchFamily="18" charset="0"/>
                            <a:cs typeface="Helvetica" panose="020B0604020202020204" pitchFamily="34" charset="0"/>
                          </a:rPr>
                          <m:t>3</m:t>
                        </m:r>
                      </m:sup>
                    </m:sSup>
                  </m:oMath>
                </a14:m>
                <a:r>
                  <a:rPr lang="it-IT" sz="1600" i="1" dirty="0">
                    <a:latin typeface="Helvetica" panose="020B0604020202020204" pitchFamily="34" charset="0"/>
                    <a:cs typeface="Helvetica" panose="020B0604020202020204" pitchFamily="34" charset="0"/>
                  </a:rPr>
                  <a:t>)</a:t>
                </a:r>
                <a:r>
                  <a:rPr lang="it-IT" sz="1600"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la fattorizzazione LU </a:t>
                </a:r>
                <a:r>
                  <a:rPr lang="it-IT" sz="1600" dirty="0">
                    <a:latin typeface="Helvetica" panose="020B0604020202020204" pitchFamily="34" charset="0"/>
                    <a:cs typeface="Helvetica" panose="020B0604020202020204" pitchFamily="34" charset="0"/>
                  </a:rPr>
                  <a:t>applicata ad una </a:t>
                </a:r>
                <a:r>
                  <a:rPr lang="it-IT" sz="1600" i="1" dirty="0">
                    <a:latin typeface="Helvetica" panose="020B0604020202020204" pitchFamily="34" charset="0"/>
                    <a:cs typeface="Helvetica" panose="020B0604020202020204" pitchFamily="34" charset="0"/>
                  </a:rPr>
                  <a:t>matrice a banda </a:t>
                </a:r>
                <a:r>
                  <a:rPr lang="it-IT" sz="1600" dirty="0">
                    <a:latin typeface="Helvetica" panose="020B0604020202020204" pitchFamily="34" charset="0"/>
                    <a:cs typeface="Helvetica" panose="020B0604020202020204" pitchFamily="34" charset="0"/>
                  </a:rPr>
                  <a:t>(matrice sparsa i cui elementi diversi da zero sono tutti posti in una banda diagonale che comprende la diagonale principale e, opzionalmente, una o più diagonali alla sua destra o alla sua sinistra) ha complessità </a:t>
                </a:r>
                <a:r>
                  <a:rPr lang="it-IT" sz="1600" i="1" dirty="0">
                    <a:latin typeface="Helvetica" panose="020B0604020202020204" pitchFamily="34" charset="0"/>
                    <a:cs typeface="Helvetica" panose="020B0604020202020204" pitchFamily="34" charset="0"/>
                  </a:rPr>
                  <a:t>O(</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𝑛</m:t>
                        </m:r>
                      </m:e>
                      <m:sup>
                        <m:r>
                          <a:rPr lang="it-IT" sz="1600" b="0" i="1" smtClean="0">
                            <a:latin typeface="Cambria Math" panose="02040503050406030204" pitchFamily="18" charset="0"/>
                            <a:cs typeface="Helvetica" panose="020B0604020202020204" pitchFamily="34" charset="0"/>
                          </a:rPr>
                          <m:t>2</m:t>
                        </m:r>
                      </m:sup>
                    </m:sSup>
                  </m:oMath>
                </a14:m>
                <a:r>
                  <a:rPr lang="it-IT" sz="1600" i="1" dirty="0">
                    <a:latin typeface="Helvetica" panose="020B0604020202020204" pitchFamily="34" charset="0"/>
                    <a:cs typeface="Helvetica" panose="020B0604020202020204" pitchFamily="34" charset="0"/>
                  </a:rPr>
                  <a:t>)</a:t>
                </a:r>
                <a:r>
                  <a:rPr lang="it-IT" sz="1600" dirty="0">
                    <a:latin typeface="Helvetica" panose="020B0604020202020204" pitchFamily="34" charset="0"/>
                    <a:cs typeface="Helvetica" panose="020B0604020202020204" pitchFamily="34" charset="0"/>
                  </a:rPr>
                  <a:t>;</a:t>
                </a:r>
                <a:endParaRPr lang="it-IT" sz="1600" i="1" dirty="0">
                  <a:latin typeface="Helvetica" panose="020B0604020202020204" pitchFamily="34" charset="0"/>
                  <a:cs typeface="Helvetica" panose="020B0604020202020204" pitchFamily="34" charset="0"/>
                </a:endParaRPr>
              </a:p>
              <a:p>
                <a:pPr marL="285750" indent="-285750" algn="just">
                  <a:buFont typeface="Arial" panose="020B0604020202020204" pitchFamily="34" charset="0"/>
                  <a:buChar char="•"/>
                </a:pPr>
                <a:r>
                  <a:rPr lang="it-IT" sz="1600" b="1" i="1" dirty="0">
                    <a:latin typeface="Helvetica" panose="020B0604020202020204" pitchFamily="34" charset="0"/>
                    <a:cs typeface="Helvetica" panose="020B0604020202020204" pitchFamily="34" charset="0"/>
                  </a:rPr>
                  <a:t>l’algoritmo FFT</a:t>
                </a:r>
                <a:r>
                  <a:rPr lang="it-IT" sz="1600" dirty="0">
                    <a:latin typeface="Helvetica" panose="020B0604020202020204" pitchFamily="34" charset="0"/>
                    <a:cs typeface="Helvetica" panose="020B0604020202020204" pitchFamily="34" charset="0"/>
                  </a:rPr>
                  <a:t> ha complessità </a:t>
                </a:r>
                <a:r>
                  <a:rPr lang="it-IT" sz="1600" i="1" dirty="0">
                    <a:latin typeface="Helvetica" panose="020B0604020202020204" pitchFamily="34" charset="0"/>
                    <a:cs typeface="Helvetica" panose="020B0604020202020204" pitchFamily="34" charset="0"/>
                  </a:rPr>
                  <a:t>O(</a:t>
                </a:r>
                <a14:m>
                  <m:oMath xmlns:m="http://schemas.openxmlformats.org/officeDocument/2006/math">
                    <m:r>
                      <a:rPr lang="it-IT" sz="1600" i="1">
                        <a:latin typeface="Cambria Math" panose="02040503050406030204" pitchFamily="18" charset="0"/>
                        <a:cs typeface="Helvetica" panose="020B0604020202020204" pitchFamily="34" charset="0"/>
                      </a:rPr>
                      <m:t>𝑛</m:t>
                    </m:r>
                    <m:r>
                      <a:rPr lang="it-IT" sz="1600" i="1">
                        <a:latin typeface="Cambria Math" panose="02040503050406030204" pitchFamily="18" charset="0"/>
                        <a:cs typeface="Helvetica" panose="020B0604020202020204" pitchFamily="34" charset="0"/>
                      </a:rPr>
                      <m:t> ·</m:t>
                    </m:r>
                    <m:func>
                      <m:funcPr>
                        <m:ctrlPr>
                          <a:rPr lang="it-IT" sz="1600" i="1" smtClean="0">
                            <a:latin typeface="Cambria Math" panose="02040503050406030204" pitchFamily="18" charset="0"/>
                            <a:cs typeface="Helvetica" panose="020B0604020202020204" pitchFamily="34" charset="0"/>
                          </a:rPr>
                        </m:ctrlPr>
                      </m:funcPr>
                      <m:fName>
                        <m:r>
                          <m:rPr>
                            <m:sty m:val="p"/>
                          </m:rPr>
                          <a:rPr lang="it-IT" sz="1600" i="0" smtClean="0">
                            <a:latin typeface="Cambria Math" panose="02040503050406030204" pitchFamily="18" charset="0"/>
                            <a:cs typeface="Helvetica" panose="020B0604020202020204" pitchFamily="34" charset="0"/>
                          </a:rPr>
                          <m:t>log</m:t>
                        </m:r>
                      </m:fName>
                      <m:e>
                        <m:r>
                          <a:rPr lang="it-IT" sz="1600" b="0" i="1" smtClean="0">
                            <a:latin typeface="Cambria Math" panose="02040503050406030204" pitchFamily="18" charset="0"/>
                            <a:cs typeface="Helvetica" panose="020B0604020202020204" pitchFamily="34" charset="0"/>
                          </a:rPr>
                          <m:t>𝑛</m:t>
                        </m:r>
                      </m:e>
                    </m:func>
                  </m:oMath>
                </a14:m>
                <a:r>
                  <a:rPr lang="it-IT" sz="1600" i="1" dirty="0">
                    <a:latin typeface="Helvetica" panose="020B0604020202020204" pitchFamily="34" charset="0"/>
                    <a:cs typeface="Helvetica" panose="020B0604020202020204" pitchFamily="34" charset="0"/>
                  </a:rPr>
                  <a:t>)</a:t>
                </a:r>
                <a:r>
                  <a:rPr lang="it-IT" sz="1600" dirty="0">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Questo fenomeno è dovuto al fatto che l’</a:t>
                </a:r>
                <a:r>
                  <a:rPr lang="it-IT" sz="1600" i="1" dirty="0">
                    <a:latin typeface="Helvetica" panose="020B0604020202020204" pitchFamily="34" charset="0"/>
                    <a:cs typeface="Helvetica" panose="020B0604020202020204" pitchFamily="34" charset="0"/>
                  </a:rPr>
                  <a:t>indice</a:t>
                </a:r>
                <a:r>
                  <a:rPr lang="it-IT" sz="1600" dirty="0">
                    <a:latin typeface="Helvetica" panose="020B0604020202020204" pitchFamily="34" charset="0"/>
                    <a:cs typeface="Helvetica" panose="020B0604020202020204" pitchFamily="34" charset="0"/>
                  </a:rPr>
                  <a:t> </a:t>
                </a:r>
                <a:r>
                  <a:rPr lang="it-IT" sz="1600" i="1" dirty="0">
                    <a:latin typeface="Helvetica" panose="020B0604020202020204" pitchFamily="34" charset="0"/>
                    <a:cs typeface="Helvetica" panose="020B0604020202020204" pitchFamily="34" charset="0"/>
                  </a:rPr>
                  <a:t>di condizionamento </a:t>
                </a:r>
                <a:r>
                  <a:rPr lang="it-IT" sz="1600" dirty="0">
                    <a:latin typeface="Helvetica" panose="020B0604020202020204" pitchFamily="34" charset="0"/>
                    <a:cs typeface="Helvetica" panose="020B0604020202020204" pitchFamily="34" charset="0"/>
                  </a:rPr>
                  <a:t>di queste matrici aumenta al decrescere di </a:t>
                </a:r>
                <a:r>
                  <a:rPr lang="it-IT" sz="1600" i="1" dirty="0">
                    <a:latin typeface="Helvetica" panose="020B0604020202020204" pitchFamily="34" charset="0"/>
                    <a:cs typeface="Helvetica" panose="020B0604020202020204" pitchFamily="34" charset="0"/>
                  </a:rPr>
                  <a:t>h</a:t>
                </a:r>
                <a:r>
                  <a:rPr lang="it-IT" sz="1600" dirty="0">
                    <a:latin typeface="Helvetica" panose="020B0604020202020204" pitchFamily="34" charset="0"/>
                    <a:cs typeface="Helvetica" panose="020B0604020202020204" pitchFamily="34" charset="0"/>
                  </a:rPr>
                  <a:t>, cioè per </a:t>
                </a:r>
                <a:r>
                  <a:rPr lang="it-IT" sz="1600" i="1" dirty="0">
                    <a:latin typeface="Helvetica" panose="020B0604020202020204" pitchFamily="34" charset="0"/>
                    <a:cs typeface="Helvetica" panose="020B0604020202020204" pitchFamily="34" charset="0"/>
                  </a:rPr>
                  <a:t>h→0</a:t>
                </a:r>
                <a:r>
                  <a:rPr lang="it-IT" sz="1600" dirty="0">
                    <a:latin typeface="Helvetica" panose="020B0604020202020204" pitchFamily="34" charset="0"/>
                    <a:cs typeface="Helvetica" panose="020B0604020202020204" pitchFamily="34" charset="0"/>
                  </a:rPr>
                  <a:t> la matrice </a:t>
                </a:r>
                <a:r>
                  <a:rPr lang="it-IT" sz="1600" i="1" dirty="0">
                    <a:latin typeface="Helvetica" panose="020B0604020202020204" pitchFamily="34" charset="0"/>
                    <a:cs typeface="Helvetica" panose="020B0604020202020204" pitchFamily="34" charset="0"/>
                  </a:rPr>
                  <a:t>A</a:t>
                </a:r>
                <a:r>
                  <a:rPr lang="it-IT" sz="1600" dirty="0">
                    <a:latin typeface="Helvetica" panose="020B0604020202020204" pitchFamily="34" charset="0"/>
                    <a:cs typeface="Helvetica" panose="020B0604020202020204" pitchFamily="34" charset="0"/>
                  </a:rPr>
                  <a:t> diventa </a:t>
                </a:r>
                <a:r>
                  <a:rPr lang="it-IT" sz="1600" b="1" i="1" dirty="0">
                    <a:latin typeface="Helvetica" panose="020B0604020202020204" pitchFamily="34" charset="0"/>
                    <a:cs typeface="Helvetica" panose="020B0604020202020204" pitchFamily="34" charset="0"/>
                  </a:rPr>
                  <a:t>mal condizionata</a:t>
                </a:r>
                <a:r>
                  <a:rPr lang="it-IT" sz="1600" dirty="0">
                    <a:latin typeface="Helvetica" panose="020B0604020202020204" pitchFamily="34" charset="0"/>
                    <a:cs typeface="Helvetica" panose="020B0604020202020204" pitchFamily="34" charset="0"/>
                  </a:rPr>
                  <a:t> perché </a:t>
                </a:r>
                <a:r>
                  <a:rPr lang="el-GR" sz="1600" b="1" i="1" dirty="0">
                    <a:latin typeface="Helvetica" panose="020B0604020202020204" pitchFamily="34" charset="0"/>
                    <a:cs typeface="Helvetica" panose="020B0604020202020204" pitchFamily="34" charset="0"/>
                  </a:rPr>
                  <a:t>μ</a:t>
                </a:r>
                <a14:m>
                  <m:oMath xmlns:m="http://schemas.openxmlformats.org/officeDocument/2006/math">
                    <m:d>
                      <m:dPr>
                        <m:ctrlPr>
                          <a:rPr lang="it-IT" sz="1600" b="1" i="1" smtClean="0">
                            <a:latin typeface="Cambria Math" panose="02040503050406030204" pitchFamily="18" charset="0"/>
                            <a:cs typeface="Helvetica" panose="020B0604020202020204" pitchFamily="34" charset="0"/>
                          </a:rPr>
                        </m:ctrlPr>
                      </m:dPr>
                      <m:e>
                        <m:r>
                          <a:rPr lang="it-IT" sz="1600" b="1" i="1" smtClean="0">
                            <a:latin typeface="Cambria Math" panose="02040503050406030204" pitchFamily="18" charset="0"/>
                            <a:cs typeface="Helvetica" panose="020B0604020202020204" pitchFamily="34" charset="0"/>
                          </a:rPr>
                          <m:t>𝑨</m:t>
                        </m:r>
                      </m:e>
                    </m:d>
                    <m:r>
                      <a:rPr lang="it-IT" sz="1600" b="1" i="1" smtClean="0">
                        <a:latin typeface="Cambria Math" panose="02040503050406030204" pitchFamily="18" charset="0"/>
                        <a:cs typeface="Helvetica" panose="020B0604020202020204" pitchFamily="34" charset="0"/>
                      </a:rPr>
                      <m:t>= </m:t>
                    </m:r>
                    <m:f>
                      <m:fPr>
                        <m:ctrlPr>
                          <a:rPr lang="it-IT" sz="1600" b="1" i="1" smtClean="0">
                            <a:latin typeface="Cambria Math" panose="02040503050406030204" pitchFamily="18" charset="0"/>
                            <a:cs typeface="Helvetica" panose="020B0604020202020204" pitchFamily="34" charset="0"/>
                          </a:rPr>
                        </m:ctrlPr>
                      </m:fPr>
                      <m:num>
                        <m:r>
                          <a:rPr lang="it-IT" sz="1600" b="1" i="1" smtClean="0">
                            <a:latin typeface="Cambria Math" panose="02040503050406030204" pitchFamily="18" charset="0"/>
                            <a:cs typeface="Helvetica" panose="020B0604020202020204" pitchFamily="34" charset="0"/>
                          </a:rPr>
                          <m:t>𝟏</m:t>
                        </m:r>
                      </m:num>
                      <m:den>
                        <m:r>
                          <a:rPr lang="it-IT" sz="1600" b="1" i="1" smtClean="0">
                            <a:latin typeface="Cambria Math" panose="02040503050406030204" pitchFamily="18" charset="0"/>
                            <a:cs typeface="Helvetica" panose="020B0604020202020204" pitchFamily="34" charset="0"/>
                          </a:rPr>
                          <m:t>𝑶</m:t>
                        </m:r>
                        <m:r>
                          <a:rPr lang="it-IT" sz="1600" b="1" i="1" smtClean="0">
                            <a:latin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𝒉</m:t>
                            </m:r>
                          </m:e>
                          <m:sup>
                            <m:r>
                              <a:rPr lang="it-IT" sz="1600" b="1" i="1" smtClean="0">
                                <a:latin typeface="Cambria Math" panose="02040503050406030204" pitchFamily="18" charset="0"/>
                                <a:cs typeface="Helvetica" panose="020B0604020202020204" pitchFamily="34" charset="0"/>
                              </a:rPr>
                              <m:t>𝟐</m:t>
                            </m:r>
                          </m:sup>
                        </m:sSup>
                        <m:r>
                          <a:rPr lang="it-IT" sz="1600" b="1" i="1" smtClean="0">
                            <a:latin typeface="Cambria Math" panose="02040503050406030204" pitchFamily="18" charset="0"/>
                            <a:cs typeface="Helvetica" panose="020B0604020202020204" pitchFamily="34" charset="0"/>
                          </a:rPr>
                          <m:t>)</m:t>
                        </m:r>
                      </m:den>
                    </m:f>
                    <m:r>
                      <a:rPr lang="it-IT" sz="1600" b="0" i="1" smtClean="0">
                        <a:latin typeface="Cambria Math" panose="02040503050406030204" pitchFamily="18" charset="0"/>
                        <a:cs typeface="Helvetica" panose="020B0604020202020204" pitchFamily="34" charset="0"/>
                      </a:rPr>
                      <m:t>.</m:t>
                    </m:r>
                  </m:oMath>
                </a14:m>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Infatti il condizionamento influenza la velocità di convergenza perché, indicato con </a:t>
                </a:r>
                <a:r>
                  <a:rPr lang="it-IT" sz="1600" b="1" i="1" dirty="0">
                    <a:latin typeface="Helvetica" panose="020B0604020202020204" pitchFamily="34" charset="0"/>
                    <a:cs typeface="Helvetica" panose="020B0604020202020204" pitchFamily="34" charset="0"/>
                  </a:rPr>
                  <a:t>δ</a:t>
                </a:r>
                <a:r>
                  <a:rPr lang="it-IT" sz="1600" dirty="0">
                    <a:latin typeface="Helvetica" panose="020B0604020202020204" pitchFamily="34" charset="0"/>
                    <a:cs typeface="Helvetica" panose="020B0604020202020204" pitchFamily="34" charset="0"/>
                  </a:rPr>
                  <a:t> il fattore di convergenza, tale che </a:t>
                </a:r>
                <a:r>
                  <a:rPr lang="it-IT" sz="1600" b="1" i="1" dirty="0">
                    <a:latin typeface="Helvetica" panose="020B0604020202020204" pitchFamily="34" charset="0"/>
                    <a:cs typeface="Helvetica" panose="020B0604020202020204" pitchFamily="34" charset="0"/>
                  </a:rPr>
                  <a:t>0 ≤ δ ≤ 1</a:t>
                </a:r>
                <a:r>
                  <a:rPr lang="it-IT" sz="1600" dirty="0">
                    <a:latin typeface="Helvetica" panose="020B0604020202020204" pitchFamily="34" charset="0"/>
                    <a:cs typeface="Helvetica" panose="020B0604020202020204" pitchFamily="34" charset="0"/>
                  </a:rPr>
                  <a:t>, allora </a:t>
                </a:r>
                <a14:m>
                  <m:oMath xmlns:m="http://schemas.openxmlformats.org/officeDocument/2006/math">
                    <m:sSup>
                      <m:sSupPr>
                        <m:ctrlPr>
                          <a:rPr lang="it-IT" sz="1600" b="1" i="1" smtClean="0">
                            <a:latin typeface="Cambria Math" panose="02040503050406030204" pitchFamily="18" charset="0"/>
                          </a:rPr>
                        </m:ctrlPr>
                      </m:sSupPr>
                      <m:e>
                        <m:r>
                          <a:rPr lang="it-IT" sz="1600" b="1" i="1" smtClean="0">
                            <a:latin typeface="Cambria Math" panose="02040503050406030204" pitchFamily="18" charset="0"/>
                          </a:rPr>
                          <m:t>𝒆</m:t>
                        </m:r>
                      </m:e>
                      <m:sup>
                        <m:r>
                          <a:rPr lang="it-IT" sz="1600" b="1" i="1" smtClean="0">
                            <a:latin typeface="Cambria Math" panose="02040503050406030204" pitchFamily="18" charset="0"/>
                          </a:rPr>
                          <m:t>𝒌</m:t>
                        </m:r>
                        <m:r>
                          <a:rPr lang="it-IT" sz="1600" b="1" i="1" smtClean="0">
                            <a:latin typeface="Cambria Math" panose="02040503050406030204" pitchFamily="18" charset="0"/>
                          </a:rPr>
                          <m:t>+</m:t>
                        </m:r>
                        <m:r>
                          <a:rPr lang="it-IT" sz="1600" b="1" i="1" smtClean="0">
                            <a:latin typeface="Cambria Math" panose="02040503050406030204" pitchFamily="18" charset="0"/>
                          </a:rPr>
                          <m:t>𝟏</m:t>
                        </m:r>
                      </m:sup>
                    </m:sSup>
                  </m:oMath>
                </a14:m>
                <a:r>
                  <a:rPr lang="it-IT" sz="1600" b="1" i="1" dirty="0">
                    <a:latin typeface="Helvetica" panose="020B0604020202020204" pitchFamily="34" charset="0"/>
                    <a:cs typeface="Helvetica" panose="020B0604020202020204" pitchFamily="34" charset="0"/>
                  </a:rPr>
                  <a:t> ≤ δ·</a:t>
                </a:r>
                <a14:m>
                  <m:oMath xmlns:m="http://schemas.openxmlformats.org/officeDocument/2006/math">
                    <m:sSup>
                      <m:sSupPr>
                        <m:ctrlPr>
                          <a:rPr lang="it-IT" sz="1600" b="1" i="1" smtClean="0">
                            <a:latin typeface="Cambria Math" panose="02040503050406030204" pitchFamily="18" charset="0"/>
                          </a:rPr>
                        </m:ctrlPr>
                      </m:sSupPr>
                      <m:e>
                        <m:r>
                          <a:rPr lang="it-IT" sz="1600" b="1" i="1" smtClean="0">
                            <a:latin typeface="Cambria Math" panose="02040503050406030204" pitchFamily="18" charset="0"/>
                          </a:rPr>
                          <m:t>𝒆</m:t>
                        </m:r>
                      </m:e>
                      <m:sup>
                        <m:r>
                          <a:rPr lang="it-IT" sz="1600" b="1" i="1" smtClean="0">
                            <a:latin typeface="Cambria Math" panose="02040503050406030204" pitchFamily="18" charset="0"/>
                          </a:rPr>
                          <m:t>𝒌</m:t>
                        </m:r>
                      </m:sup>
                    </m:sSup>
                  </m:oMath>
                </a14:m>
                <a:r>
                  <a:rPr lang="it-IT" sz="1600" dirty="0">
                    <a:latin typeface="Helvetica" panose="020B0604020202020204" pitchFamily="34" charset="0"/>
                    <a:cs typeface="Helvetica" panose="020B0604020202020204" pitchFamily="34" charset="0"/>
                  </a:rPr>
                  <a:t>.</a:t>
                </a:r>
              </a:p>
              <a:p>
                <a:endParaRPr lang="it-IT" sz="1600" dirty="0">
                  <a:latin typeface="Helvetica" panose="020B0604020202020204" pitchFamily="34" charset="0"/>
                  <a:cs typeface="Helvetica" panose="020B0604020202020204" pitchFamily="34" charset="0"/>
                </a:endParaRPr>
              </a:p>
            </p:txBody>
          </p:sp>
        </mc:Choice>
        <mc:Fallback xmlns="">
          <p:sp>
            <p:nvSpPr>
              <p:cNvPr id="7" name="CasellaDiTesto 6">
                <a:extLst>
                  <a:ext uri="{FF2B5EF4-FFF2-40B4-BE49-F238E27FC236}">
                    <a16:creationId xmlns:a16="http://schemas.microsoft.com/office/drawing/2014/main" id="{8417EB8E-992A-4224-9971-46855191DF9A}"/>
                  </a:ext>
                </a:extLst>
              </p:cNvPr>
              <p:cNvSpPr txBox="1">
                <a:spLocks noRot="1" noChangeAspect="1" noMove="1" noResize="1" noEditPoints="1" noAdjustHandles="1" noChangeArrowheads="1" noChangeShapeType="1" noTextEdit="1"/>
              </p:cNvSpPr>
              <p:nvPr/>
            </p:nvSpPr>
            <p:spPr>
              <a:xfrm>
                <a:off x="1013532" y="2615888"/>
                <a:ext cx="10164933" cy="3683252"/>
              </a:xfrm>
              <a:prstGeom prst="rect">
                <a:avLst/>
              </a:prstGeom>
              <a:blipFill>
                <a:blip r:embed="rId4"/>
                <a:stretch>
                  <a:fillRect l="-300" t="-497" r="-300"/>
                </a:stretch>
              </a:blipFill>
            </p:spPr>
            <p:txBody>
              <a:bodyPr/>
              <a:lstStyle/>
              <a:p>
                <a:r>
                  <a:rPr lang="it-IT">
                    <a:noFill/>
                  </a:rPr>
                  <a:t> </a:t>
                </a:r>
              </a:p>
            </p:txBody>
          </p:sp>
        </mc:Fallback>
      </mc:AlternateContent>
    </p:spTree>
    <p:extLst>
      <p:ext uri="{BB962C8B-B14F-4D97-AF65-F5344CB8AC3E}">
        <p14:creationId xmlns:p14="http://schemas.microsoft.com/office/powerpoint/2010/main" val="14960966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C690AD3-9078-4E6D-B100-64565AE4EF2B}"/>
              </a:ext>
            </a:extLst>
          </p:cNvPr>
          <p:cNvSpPr txBox="1"/>
          <p:nvPr/>
        </p:nvSpPr>
        <p:spPr>
          <a:xfrm>
            <a:off x="1013533" y="201162"/>
            <a:ext cx="10164933" cy="3046988"/>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Nella maggior parte dei </a:t>
            </a:r>
            <a:r>
              <a:rPr lang="it-IT" sz="1600" i="1" dirty="0">
                <a:latin typeface="Helvetica" panose="020B0604020202020204" pitchFamily="34" charset="0"/>
                <a:cs typeface="Helvetica" panose="020B0604020202020204" pitchFamily="34" charset="0"/>
              </a:rPr>
              <a:t>metodi iterativi </a:t>
            </a:r>
            <a:r>
              <a:rPr lang="it-IT" sz="1600" dirty="0">
                <a:latin typeface="Helvetica" panose="020B0604020202020204" pitchFamily="34" charset="0"/>
                <a:cs typeface="Helvetica" panose="020B0604020202020204" pitchFamily="34" charset="0"/>
              </a:rPr>
              <a:t>il fattore </a:t>
            </a:r>
            <a:r>
              <a:rPr lang="it-IT" sz="1600" b="1" i="1" dirty="0">
                <a:latin typeface="Helvetica" panose="020B0604020202020204" pitchFamily="34" charset="0"/>
                <a:cs typeface="Helvetica" panose="020B0604020202020204" pitchFamily="34" charset="0"/>
              </a:rPr>
              <a:t>δ</a:t>
            </a:r>
            <a:r>
              <a:rPr lang="it-IT" sz="1600" dirty="0">
                <a:latin typeface="Helvetica" panose="020B0604020202020204" pitchFamily="34" charset="0"/>
                <a:cs typeface="Helvetica" panose="020B0604020202020204" pitchFamily="34" charset="0"/>
              </a:rPr>
              <a:t> dipende dal passo di discretizzazione </a:t>
            </a:r>
            <a:r>
              <a:rPr lang="it-IT" sz="1600" i="1" dirty="0">
                <a:latin typeface="Helvetica" panose="020B0604020202020204" pitchFamily="34" charset="0"/>
                <a:cs typeface="Helvetica" panose="020B0604020202020204" pitchFamily="34" charset="0"/>
              </a:rPr>
              <a:t>h</a:t>
            </a:r>
            <a:r>
              <a:rPr lang="it-IT" sz="1600" dirty="0">
                <a:latin typeface="Helvetica" panose="020B0604020202020204" pitchFamily="34" charset="0"/>
                <a:cs typeface="Helvetica" panose="020B0604020202020204" pitchFamily="34" charset="0"/>
              </a:rPr>
              <a:t> ed è per questo che la velocità peggiora al decrescere di h, mentre negli algoritmi </a:t>
            </a:r>
            <a:r>
              <a:rPr lang="it-IT" sz="1600" b="1" i="1"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a:t>
            </a:r>
            <a:r>
              <a:rPr lang="it-IT" sz="1600" b="1" i="1" dirty="0">
                <a:latin typeface="Helvetica" panose="020B0604020202020204" pitchFamily="34" charset="0"/>
                <a:cs typeface="Helvetica" panose="020B0604020202020204" pitchFamily="34" charset="0"/>
              </a:rPr>
              <a:t>δ</a:t>
            </a:r>
            <a:r>
              <a:rPr lang="it-IT" sz="1600" dirty="0">
                <a:latin typeface="Helvetica" panose="020B0604020202020204" pitchFamily="34" charset="0"/>
                <a:cs typeface="Helvetica" panose="020B0604020202020204" pitchFamily="34" charset="0"/>
              </a:rPr>
              <a:t> è indipendente da </a:t>
            </a:r>
            <a:r>
              <a:rPr lang="it-IT" sz="1600" i="1" dirty="0">
                <a:latin typeface="Helvetica" panose="020B0604020202020204" pitchFamily="34" charset="0"/>
                <a:cs typeface="Helvetica" panose="020B0604020202020204" pitchFamily="34" charset="0"/>
              </a:rPr>
              <a:t>h</a:t>
            </a:r>
            <a:r>
              <a:rPr lang="it-IT" sz="1600" dirty="0">
                <a:latin typeface="Helvetica" panose="020B0604020202020204" pitchFamily="34" charset="0"/>
                <a:cs typeface="Helvetica" panose="020B0604020202020204" pitchFamily="34" charset="0"/>
              </a:rPr>
              <a:t> e quindi si riesce ad avere un bilanciamento tra il </a:t>
            </a:r>
            <a:r>
              <a:rPr lang="it-IT" sz="1600" i="1" dirty="0">
                <a:latin typeface="Helvetica" panose="020B0604020202020204" pitchFamily="34" charset="0"/>
                <a:cs typeface="Helvetica" panose="020B0604020202020204" pitchFamily="34" charset="0"/>
              </a:rPr>
              <a:t>passo di convergenza </a:t>
            </a:r>
            <a:r>
              <a:rPr lang="it-IT" sz="1600" dirty="0">
                <a:latin typeface="Helvetica" panose="020B0604020202020204" pitchFamily="34" charset="0"/>
                <a:cs typeface="Helvetica" panose="020B0604020202020204" pitchFamily="34" charset="0"/>
              </a:rPr>
              <a:t>e l’</a:t>
            </a:r>
            <a:r>
              <a:rPr lang="it-IT" sz="1600" i="1" dirty="0">
                <a:latin typeface="Helvetica" panose="020B0604020202020204" pitchFamily="34" charset="0"/>
                <a:cs typeface="Helvetica" panose="020B0604020202020204" pitchFamily="34" charset="0"/>
              </a:rPr>
              <a:t>errore di troncamento </a:t>
            </a:r>
            <a:r>
              <a:rPr lang="it-IT" sz="1600" dirty="0">
                <a:latin typeface="Helvetica" panose="020B0604020202020204" pitchFamily="34" charset="0"/>
                <a:cs typeface="Helvetica" panose="020B0604020202020204" pitchFamily="34" charset="0"/>
              </a:rPr>
              <a:t>dovuto alla discretizzazione.</a:t>
            </a:r>
          </a:p>
          <a:p>
            <a:pPr algn="just"/>
            <a:r>
              <a:rPr lang="it-IT" sz="1600" dirty="0">
                <a:latin typeface="Helvetica" panose="020B0604020202020204" pitchFamily="34" charset="0"/>
                <a:cs typeface="Helvetica" panose="020B0604020202020204" pitchFamily="34" charset="0"/>
              </a:rPr>
              <a:t>Quindi il </a:t>
            </a:r>
            <a:r>
              <a:rPr lang="it-IT" sz="1600" i="1"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riesce a raggiungere la </a:t>
            </a:r>
            <a:r>
              <a:rPr lang="it-IT" sz="1600" b="1" i="1" dirty="0">
                <a:latin typeface="Helvetica" panose="020B0604020202020204" pitchFamily="34" charset="0"/>
                <a:cs typeface="Helvetica" panose="020B0604020202020204" pitchFamily="34" charset="0"/>
              </a:rPr>
              <a:t>complessità asintotica lineare </a:t>
            </a:r>
            <a:r>
              <a:rPr lang="it-IT" sz="1600" dirty="0">
                <a:latin typeface="Helvetica" panose="020B0604020202020204" pitchFamily="34" charset="0"/>
                <a:cs typeface="Helvetica" panose="020B0604020202020204" pitchFamily="34" charset="0"/>
              </a:rPr>
              <a:t>che gli altri metodi non sono in grado di raggiungere.</a:t>
            </a:r>
          </a:p>
          <a:p>
            <a:pPr algn="just"/>
            <a:r>
              <a:rPr lang="it-IT" sz="1600" dirty="0">
                <a:latin typeface="Helvetica" panose="020B0604020202020204" pitchFamily="34" charset="0"/>
                <a:cs typeface="Helvetica" panose="020B0604020202020204" pitchFamily="34" charset="0"/>
              </a:rPr>
              <a:t>L’idea principale del </a:t>
            </a:r>
            <a:r>
              <a:rPr lang="it-IT" sz="1600"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è quella di accelerare la convergenza di un metodo iterativo di base, noto come rilassamento, che in genere riduce l’errore mediante una correzione globale dell’approssimazione della soluzione a </a:t>
            </a:r>
            <a:r>
              <a:rPr lang="it-IT" sz="1600" i="1" dirty="0">
                <a:latin typeface="Helvetica" panose="020B0604020202020204" pitchFamily="34" charset="0"/>
                <a:cs typeface="Helvetica" panose="020B0604020202020204" pitchFamily="34" charset="0"/>
              </a:rPr>
              <a:t>griglia fine </a:t>
            </a:r>
            <a:r>
              <a:rPr lang="it-IT" sz="1600" dirty="0">
                <a:latin typeface="Helvetica" panose="020B0604020202020204" pitchFamily="34" charset="0"/>
                <a:cs typeface="Helvetica" panose="020B0604020202020204" pitchFamily="34" charset="0"/>
              </a:rPr>
              <a:t>ottenuta mediante approssimazioni successive a partire da un </a:t>
            </a:r>
            <a:r>
              <a:rPr lang="it-IT" sz="1600" i="1" dirty="0">
                <a:latin typeface="Helvetica" panose="020B0604020202020204" pitchFamily="34" charset="0"/>
                <a:cs typeface="Helvetica" panose="020B0604020202020204" pitchFamily="34" charset="0"/>
              </a:rPr>
              <a:t>problema </a:t>
            </a:r>
            <a:r>
              <a:rPr lang="it-IT" sz="1600" i="1" dirty="0" err="1">
                <a:latin typeface="Helvetica" panose="020B0604020202020204" pitchFamily="34" charset="0"/>
                <a:cs typeface="Helvetica" panose="020B0604020202020204" pitchFamily="34" charset="0"/>
              </a:rPr>
              <a:t>coarse</a:t>
            </a:r>
            <a:r>
              <a:rPr lang="it-IT" sz="1600" dirty="0">
                <a:latin typeface="Helvetica" panose="020B0604020202020204" pitchFamily="34" charset="0"/>
                <a:cs typeface="Helvetica" panose="020B0604020202020204" pitchFamily="34" charset="0"/>
              </a:rPr>
              <a:t>. </a:t>
            </a:r>
          </a:p>
          <a:p>
            <a:pPr algn="just"/>
            <a:r>
              <a:rPr lang="it-IT" sz="1600" dirty="0">
                <a:latin typeface="Helvetica" panose="020B0604020202020204" pitchFamily="34" charset="0"/>
                <a:cs typeface="Helvetica" panose="020B0604020202020204" pitchFamily="34" charset="0"/>
              </a:rPr>
              <a:t>Questo processo ricorsivo si ripete fino a quando non si raggiunge una griglia dove il </a:t>
            </a:r>
            <a:r>
              <a:rPr lang="it-IT" sz="1600" b="1" i="1" dirty="0">
                <a:latin typeface="Helvetica" panose="020B0604020202020204" pitchFamily="34" charset="0"/>
                <a:cs typeface="Helvetica" panose="020B0604020202020204" pitchFamily="34" charset="0"/>
              </a:rPr>
              <a:t>costo della soluzione diretta</a:t>
            </a:r>
            <a:r>
              <a:rPr lang="it-IT" sz="1600" dirty="0">
                <a:latin typeface="Helvetica" panose="020B0604020202020204" pitchFamily="34" charset="0"/>
                <a:cs typeface="Helvetica" panose="020B0604020202020204" pitchFamily="34" charset="0"/>
              </a:rPr>
              <a:t> è trascurabile rispetto al costo di una soluzione rilassata sulla griglia fine.</a:t>
            </a:r>
          </a:p>
          <a:p>
            <a:pPr algn="just"/>
            <a:r>
              <a:rPr lang="it-IT" sz="1600" dirty="0">
                <a:latin typeface="Helvetica" panose="020B0604020202020204" pitchFamily="34" charset="0"/>
                <a:cs typeface="Helvetica" panose="020B0604020202020204" pitchFamily="34" charset="0"/>
              </a:rPr>
              <a:t>Questo ciclo </a:t>
            </a:r>
            <a:r>
              <a:rPr lang="it-IT" sz="1600"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riduce tipicamente tutti i componenti di errore di una quantità fissa indipendentemente dalla dimensione delle maglie della griglia fine.</a:t>
            </a:r>
          </a:p>
        </p:txBody>
      </p:sp>
      <p:sp>
        <p:nvSpPr>
          <p:cNvPr id="2" name="CasellaDiTesto 1">
            <a:extLst>
              <a:ext uri="{FF2B5EF4-FFF2-40B4-BE49-F238E27FC236}">
                <a16:creationId xmlns:a16="http://schemas.microsoft.com/office/drawing/2014/main" id="{1837B942-C8D5-481B-97CF-66E48C4E6487}"/>
              </a:ext>
            </a:extLst>
          </p:cNvPr>
          <p:cNvSpPr txBox="1"/>
          <p:nvPr/>
        </p:nvSpPr>
        <p:spPr>
          <a:xfrm>
            <a:off x="1013532" y="3609851"/>
            <a:ext cx="3151573" cy="400110"/>
          </a:xfrm>
          <a:prstGeom prst="rect">
            <a:avLst/>
          </a:prstGeom>
          <a:noFill/>
        </p:spPr>
        <p:txBody>
          <a:bodyPr wrap="square" rtlCol="0">
            <a:spAutoFit/>
          </a:bodyPr>
          <a:lstStyle/>
          <a:p>
            <a:r>
              <a:rPr lang="it-IT" sz="2000" i="1" dirty="0">
                <a:solidFill>
                  <a:srgbClr val="FF0000"/>
                </a:solidFill>
                <a:latin typeface="Helvetica" panose="020B0604020202020204" pitchFamily="34" charset="0"/>
                <a:cs typeface="Helvetica" panose="020B0604020202020204" pitchFamily="34" charset="0"/>
              </a:rPr>
              <a:t>APPLICAZIONI?</a:t>
            </a:r>
          </a:p>
        </p:txBody>
      </p:sp>
      <p:sp>
        <p:nvSpPr>
          <p:cNvPr id="3" name="CasellaDiTesto 2">
            <a:extLst>
              <a:ext uri="{FF2B5EF4-FFF2-40B4-BE49-F238E27FC236}">
                <a16:creationId xmlns:a16="http://schemas.microsoft.com/office/drawing/2014/main" id="{ED165797-C227-4EE5-99FC-8FD86AC27EEE}"/>
              </a:ext>
            </a:extLst>
          </p:cNvPr>
          <p:cNvSpPr txBox="1"/>
          <p:nvPr/>
        </p:nvSpPr>
        <p:spPr>
          <a:xfrm>
            <a:off x="1013532" y="4126716"/>
            <a:ext cx="10164933" cy="553998"/>
          </a:xfrm>
          <a:prstGeom prst="rect">
            <a:avLst/>
          </a:prstGeom>
          <a:noFill/>
        </p:spPr>
        <p:txBody>
          <a:bodyPr wrap="square" rtlCol="0">
            <a:spAutoFit/>
          </a:bodyPr>
          <a:lstStyle/>
          <a:p>
            <a:pPr marL="285750" indent="-285750">
              <a:buFont typeface="Arial" panose="020B0604020202020204" pitchFamily="34" charset="0"/>
              <a:buChar char="•"/>
            </a:pPr>
            <a:r>
              <a:rPr lang="it-IT" sz="1600" dirty="0">
                <a:latin typeface="Helvetica" panose="020B0604020202020204" pitchFamily="34" charset="0"/>
                <a:cs typeface="Helvetica" panose="020B0604020202020204" pitchFamily="34" charset="0"/>
              </a:rPr>
              <a:t>Equazioni differenziali alle derivate parziali ellittiche in due o più dimensioni:</a:t>
            </a:r>
          </a:p>
          <a:p>
            <a:pPr lvl="1"/>
            <a:r>
              <a:rPr lang="it-IT" sz="1400" dirty="0">
                <a:latin typeface="Helvetica" panose="020B0604020202020204" pitchFamily="34" charset="0"/>
                <a:cs typeface="Helvetica" panose="020B0604020202020204" pitchFamily="34" charset="0"/>
              </a:rPr>
              <a:t>- L’operatore ellittico descrive processi che hanno raggiunto uno stato </a:t>
            </a:r>
            <a:r>
              <a:rPr lang="it-IT" sz="1400" i="1" dirty="0">
                <a:latin typeface="Helvetica" panose="020B0604020202020204" pitchFamily="34" charset="0"/>
                <a:cs typeface="Helvetica" panose="020B0604020202020204" pitchFamily="34" charset="0"/>
              </a:rPr>
              <a:t>stazionario</a:t>
            </a:r>
            <a:r>
              <a:rPr lang="it-IT" sz="1400" dirty="0">
                <a:latin typeface="Helvetica" panose="020B0604020202020204" pitchFamily="34" charset="0"/>
                <a:cs typeface="Helvetica" panose="020B0604020202020204" pitchFamily="34" charset="0"/>
              </a:rPr>
              <a:t> e sono indipendenti dal tempo;</a:t>
            </a:r>
          </a:p>
        </p:txBody>
      </p:sp>
      <p:sp>
        <p:nvSpPr>
          <p:cNvPr id="5" name="CasellaDiTesto 4">
            <a:extLst>
              <a:ext uri="{FF2B5EF4-FFF2-40B4-BE49-F238E27FC236}">
                <a16:creationId xmlns:a16="http://schemas.microsoft.com/office/drawing/2014/main" id="{4EF91BFC-0A25-46B1-AA14-E8CD2CBE0145}"/>
              </a:ext>
            </a:extLst>
          </p:cNvPr>
          <p:cNvSpPr txBox="1"/>
          <p:nvPr/>
        </p:nvSpPr>
        <p:spPr>
          <a:xfrm>
            <a:off x="1013532" y="4797469"/>
            <a:ext cx="10164932" cy="769441"/>
          </a:xfrm>
          <a:prstGeom prst="rect">
            <a:avLst/>
          </a:prstGeom>
          <a:noFill/>
        </p:spPr>
        <p:txBody>
          <a:bodyPr wrap="square" rtlCol="0">
            <a:spAutoFit/>
          </a:bodyPr>
          <a:lstStyle/>
          <a:p>
            <a:pPr marL="285750" indent="-285750">
              <a:buFont typeface="Arial" panose="020B0604020202020204" pitchFamily="34" charset="0"/>
              <a:buChar char="•"/>
            </a:pPr>
            <a:r>
              <a:rPr lang="it-IT" sz="1600" dirty="0">
                <a:latin typeface="Helvetica" panose="020B0604020202020204" pitchFamily="34" charset="0"/>
                <a:cs typeface="Helvetica" panose="020B0604020202020204" pitchFamily="34" charset="0"/>
              </a:rPr>
              <a:t>Sistemi di equazioni non simmetriche e non lineari:</a:t>
            </a:r>
          </a:p>
          <a:p>
            <a:pPr lvl="1"/>
            <a:r>
              <a:rPr lang="it-IT" sz="1400" dirty="0">
                <a:latin typeface="Helvetica" panose="020B0604020202020204" pitchFamily="34" charset="0"/>
                <a:cs typeface="Helvetica" panose="020B0604020202020204" pitchFamily="34" charset="0"/>
              </a:rPr>
              <a:t>- Equazioni di elasticità di </a:t>
            </a:r>
            <a:r>
              <a:rPr lang="it-IT" sz="1400" dirty="0" err="1">
                <a:latin typeface="Helvetica" panose="020B0604020202020204" pitchFamily="34" charset="0"/>
                <a:cs typeface="Helvetica" panose="020B0604020202020204" pitchFamily="34" charset="0"/>
              </a:rPr>
              <a:t>Lamè</a:t>
            </a:r>
            <a:r>
              <a:rPr lang="it-IT" sz="1400" dirty="0">
                <a:latin typeface="Helvetica" panose="020B0604020202020204" pitchFamily="34" charset="0"/>
                <a:cs typeface="Helvetica" panose="020B0604020202020204" pitchFamily="34" charset="0"/>
              </a:rPr>
              <a:t>;</a:t>
            </a:r>
          </a:p>
          <a:p>
            <a:pPr lvl="1"/>
            <a:r>
              <a:rPr lang="it-IT" sz="1400" dirty="0">
                <a:latin typeface="Helvetica" panose="020B0604020202020204" pitchFamily="34" charset="0"/>
                <a:cs typeface="Helvetica" panose="020B0604020202020204" pitchFamily="34" charset="0"/>
              </a:rPr>
              <a:t>- Equazioni di </a:t>
            </a:r>
            <a:r>
              <a:rPr lang="it-IT" sz="1400" dirty="0" err="1">
                <a:latin typeface="Helvetica" panose="020B0604020202020204" pitchFamily="34" charset="0"/>
                <a:cs typeface="Helvetica" panose="020B0604020202020204" pitchFamily="34" charset="0"/>
              </a:rPr>
              <a:t>Navier</a:t>
            </a:r>
            <a:r>
              <a:rPr lang="it-IT" sz="1400" dirty="0">
                <a:latin typeface="Helvetica" panose="020B0604020202020204" pitchFamily="34" charset="0"/>
                <a:cs typeface="Helvetica" panose="020B0604020202020204" pitchFamily="34" charset="0"/>
              </a:rPr>
              <a:t>-Stokes.</a:t>
            </a:r>
            <a:endParaRPr lang="it-IT"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658438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3BDFD9E-EF63-4BF2-8D26-ABE8875427F0}"/>
                  </a:ext>
                </a:extLst>
              </p:cNvPr>
              <p:cNvSpPr txBox="1"/>
              <p:nvPr/>
            </p:nvSpPr>
            <p:spPr>
              <a:xfrm>
                <a:off x="1013533" y="201162"/>
                <a:ext cx="10164933" cy="1693412"/>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L’idea principale alla base dei metodi </a:t>
                </a:r>
                <a:r>
                  <a:rPr lang="it-IT" sz="1600"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è quella di utilizzare un </a:t>
                </a:r>
                <a:r>
                  <a:rPr lang="it-IT" sz="1600" b="1" i="1" dirty="0">
                    <a:latin typeface="Helvetica" panose="020B0604020202020204" pitchFamily="34" charset="0"/>
                    <a:cs typeface="Helvetica" panose="020B0604020202020204" pitchFamily="34" charset="0"/>
                  </a:rPr>
                  <a:t>processo locale </a:t>
                </a:r>
                <a:r>
                  <a:rPr lang="it-IT" sz="1600" dirty="0">
                    <a:latin typeface="Helvetica" panose="020B0604020202020204" pitchFamily="34" charset="0"/>
                    <a:cs typeface="Helvetica" panose="020B0604020202020204" pitchFamily="34" charset="0"/>
                  </a:rPr>
                  <a:t>per tutte le </a:t>
                </a:r>
                <a:r>
                  <a:rPr lang="it-IT" sz="1600" b="1" u="sng" dirty="0">
                    <a:latin typeface="Helvetica" panose="020B0604020202020204" pitchFamily="34" charset="0"/>
                    <a:cs typeface="Helvetica" panose="020B0604020202020204" pitchFamily="34" charset="0"/>
                  </a:rPr>
                  <a:t>scale</a:t>
                </a:r>
                <a:r>
                  <a:rPr lang="it-IT" sz="1600" dirty="0">
                    <a:latin typeface="Helvetica" panose="020B0604020202020204" pitchFamily="34" charset="0"/>
                    <a:cs typeface="Helvetica" panose="020B0604020202020204" pitchFamily="34" charset="0"/>
                  </a:rPr>
                  <a:t> del problema.</a:t>
                </a:r>
              </a:p>
              <a:p>
                <a:pPr algn="just"/>
                <a:r>
                  <a:rPr lang="it-IT" sz="1600" dirty="0">
                    <a:latin typeface="Helvetica" panose="020B0604020202020204" pitchFamily="34" charset="0"/>
                    <a:cs typeface="Helvetica" panose="020B0604020202020204" pitchFamily="34" charset="0"/>
                  </a:rPr>
                  <a:t>Tornando all’esempio della distribuzione che abbiamo visto in precedenza, si supponga che </a:t>
                </a:r>
                <a:r>
                  <a:rPr lang="it-IT" sz="1600" b="1" dirty="0">
                    <a:latin typeface="Helvetica" panose="020B0604020202020204" pitchFamily="34" charset="0"/>
                    <a:cs typeface="Helvetica" panose="020B0604020202020204" pitchFamily="34" charset="0"/>
                  </a:rPr>
                  <a:t>N</a:t>
                </a:r>
                <a:r>
                  <a:rPr lang="it-IT" sz="1600" dirty="0">
                    <a:latin typeface="Helvetica" panose="020B0604020202020204" pitchFamily="34" charset="0"/>
                    <a:cs typeface="Helvetica" panose="020B0604020202020204" pitchFamily="34" charset="0"/>
                  </a:rPr>
                  <a:t> sia una potenza di due; nel nostro esempio si parte con una visione su </a:t>
                </a:r>
                <a:r>
                  <a:rPr lang="it-IT" sz="1600" b="1" i="1" dirty="0">
                    <a:latin typeface="Helvetica" panose="020B0604020202020204" pitchFamily="34" charset="0"/>
                    <a:cs typeface="Helvetica" panose="020B0604020202020204" pitchFamily="34" charset="0"/>
                  </a:rPr>
                  <a:t>"larga scala" </a:t>
                </a:r>
                <a:r>
                  <a:rPr lang="it-IT" sz="1600" dirty="0">
                    <a:latin typeface="Helvetica" panose="020B0604020202020204" pitchFamily="34" charset="0"/>
                    <a:cs typeface="Helvetica" panose="020B0604020202020204" pitchFamily="34" charset="0"/>
                  </a:rPr>
                  <a:t>in cui il problema è costituito solamente dal campione 1, dal campione N e dal campione </a:t>
                </a:r>
                <a14:m>
                  <m:oMath xmlns:m="http://schemas.openxmlformats.org/officeDocument/2006/math">
                    <m:f>
                      <m:fPr>
                        <m:ctrlPr>
                          <a:rPr lang="it-IT" sz="1600" i="1" smtClean="0">
                            <a:latin typeface="Cambria Math" panose="02040503050406030204" pitchFamily="18" charset="0"/>
                            <a:cs typeface="Helvetica" panose="020B0604020202020204" pitchFamily="34" charset="0"/>
                          </a:rPr>
                        </m:ctrlPr>
                      </m:fPr>
                      <m:num>
                        <m:r>
                          <a:rPr lang="it-IT" sz="1600" b="0" i="1" smtClean="0">
                            <a:latin typeface="Cambria Math" panose="02040503050406030204" pitchFamily="18" charset="0"/>
                            <a:cs typeface="Helvetica" panose="020B0604020202020204" pitchFamily="34" charset="0"/>
                          </a:rPr>
                          <m:t>𝑁</m:t>
                        </m:r>
                      </m:num>
                      <m:den>
                        <m:r>
                          <a:rPr lang="it-IT" sz="1600" b="0" i="1" smtClean="0">
                            <a:latin typeface="Cambria Math" panose="02040503050406030204" pitchFamily="18" charset="0"/>
                            <a:cs typeface="Helvetica" panose="020B0604020202020204" pitchFamily="34" charset="0"/>
                          </a:rPr>
                          <m:t>2</m:t>
                        </m:r>
                      </m:den>
                    </m:f>
                  </m:oMath>
                </a14:m>
                <a:r>
                  <a:rPr lang="it-IT" sz="1600" dirty="0">
                    <a:latin typeface="Helvetica" panose="020B0604020202020204" pitchFamily="34" charset="0"/>
                    <a:cs typeface="Helvetica" panose="020B0604020202020204" pitchFamily="34" charset="0"/>
                  </a:rPr>
                  <a:t>, che sarà posizionato esattamente a metà della distanza L tra 1 e N.</a:t>
                </a:r>
              </a:p>
            </p:txBody>
          </p:sp>
        </mc:Choice>
        <mc:Fallback xmlns="">
          <p:sp>
            <p:nvSpPr>
              <p:cNvPr id="5" name="CasellaDiTesto 4">
                <a:extLst>
                  <a:ext uri="{FF2B5EF4-FFF2-40B4-BE49-F238E27FC236}">
                    <a16:creationId xmlns:a16="http://schemas.microsoft.com/office/drawing/2014/main" id="{D3BDFD9E-EF63-4BF2-8D26-ABE8875427F0}"/>
                  </a:ext>
                </a:extLst>
              </p:cNvPr>
              <p:cNvSpPr txBox="1">
                <a:spLocks noRot="1" noChangeAspect="1" noMove="1" noResize="1" noEditPoints="1" noAdjustHandles="1" noChangeArrowheads="1" noChangeShapeType="1" noTextEdit="1"/>
              </p:cNvSpPr>
              <p:nvPr/>
            </p:nvSpPr>
            <p:spPr>
              <a:xfrm>
                <a:off x="1013533" y="201162"/>
                <a:ext cx="10164933" cy="1693412"/>
              </a:xfrm>
              <a:prstGeom prst="rect">
                <a:avLst/>
              </a:prstGeom>
              <a:blipFill>
                <a:blip r:embed="rId2"/>
                <a:stretch>
                  <a:fillRect l="-300" t="-1079" r="-300" b="-251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236E54CA-22B5-4FFF-8AEE-90EB4B4B4346}"/>
              </a:ext>
            </a:extLst>
          </p:cNvPr>
          <p:cNvPicPr>
            <a:picLocks noChangeAspect="1"/>
          </p:cNvPicPr>
          <p:nvPr/>
        </p:nvPicPr>
        <p:blipFill>
          <a:blip r:embed="rId3"/>
          <a:stretch>
            <a:fillRect/>
          </a:stretch>
        </p:blipFill>
        <p:spPr>
          <a:xfrm>
            <a:off x="4146185" y="2011256"/>
            <a:ext cx="3899628" cy="912919"/>
          </a:xfrm>
          <a:prstGeom prst="rect">
            <a:avLst/>
          </a:prstGeom>
        </p:spPr>
      </p:pic>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C7A7FF0-85D1-4E2D-9804-18FFC5B42DE1}"/>
                  </a:ext>
                </a:extLst>
              </p:cNvPr>
              <p:cNvSpPr txBox="1"/>
              <p:nvPr/>
            </p:nvSpPr>
            <p:spPr>
              <a:xfrm>
                <a:off x="1013533" y="1855770"/>
                <a:ext cx="10164933" cy="70852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Successivamente, con una visione su </a:t>
                </a:r>
                <a:r>
                  <a:rPr lang="it-IT" sz="1600" b="1" i="1" dirty="0">
                    <a:latin typeface="Helvetica" panose="020B0604020202020204" pitchFamily="34" charset="0"/>
                    <a:cs typeface="Helvetica" panose="020B0604020202020204" pitchFamily="34" charset="0"/>
                  </a:rPr>
                  <a:t>"scala intermedia"</a:t>
                </a:r>
                <a:r>
                  <a:rPr lang="it-IT" sz="1600" i="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i campioni </a:t>
                </a:r>
                <a14:m>
                  <m:oMath xmlns:m="http://schemas.openxmlformats.org/officeDocument/2006/math">
                    <m:f>
                      <m:fPr>
                        <m:ctrlPr>
                          <a:rPr lang="it-IT" sz="1600" i="1" smtClean="0">
                            <a:latin typeface="Cambria Math" panose="02040503050406030204" pitchFamily="18" charset="0"/>
                            <a:cs typeface="Helvetica" panose="020B0604020202020204" pitchFamily="34" charset="0"/>
                          </a:rPr>
                        </m:ctrlPr>
                      </m:fPr>
                      <m:num>
                        <m:r>
                          <a:rPr lang="it-IT" sz="1600" b="0" i="1" smtClean="0">
                            <a:latin typeface="Cambria Math" panose="02040503050406030204" pitchFamily="18" charset="0"/>
                            <a:cs typeface="Helvetica" panose="020B0604020202020204" pitchFamily="34" charset="0"/>
                          </a:rPr>
                          <m:t>𝑁</m:t>
                        </m:r>
                      </m:num>
                      <m:den>
                        <m:r>
                          <a:rPr lang="it-IT" sz="1600" b="0" i="1" smtClean="0">
                            <a:latin typeface="Cambria Math" panose="02040503050406030204" pitchFamily="18" charset="0"/>
                            <a:cs typeface="Helvetica" panose="020B0604020202020204" pitchFamily="34" charset="0"/>
                          </a:rPr>
                          <m:t>4</m:t>
                        </m:r>
                      </m:den>
                    </m:f>
                  </m:oMath>
                </a14:m>
                <a:r>
                  <a:rPr lang="it-IT" sz="1600" dirty="0">
                    <a:latin typeface="Helvetica" panose="020B0604020202020204" pitchFamily="34" charset="0"/>
                    <a:cs typeface="Helvetica" panose="020B0604020202020204" pitchFamily="34" charset="0"/>
                  </a:rPr>
                  <a:t> e </a:t>
                </a:r>
                <a14:m>
                  <m:oMath xmlns:m="http://schemas.openxmlformats.org/officeDocument/2006/math">
                    <m:f>
                      <m:fPr>
                        <m:ctrlPr>
                          <a:rPr lang="it-IT" sz="1600" i="1" smtClean="0">
                            <a:latin typeface="Cambria Math" panose="02040503050406030204" pitchFamily="18" charset="0"/>
                            <a:cs typeface="Helvetica" panose="020B0604020202020204" pitchFamily="34" charset="0"/>
                          </a:rPr>
                        </m:ctrlPr>
                      </m:fPr>
                      <m:num>
                        <m:r>
                          <a:rPr lang="it-IT" sz="1600" b="0" i="1" smtClean="0">
                            <a:latin typeface="Cambria Math" panose="02040503050406030204" pitchFamily="18" charset="0"/>
                            <a:cs typeface="Helvetica" panose="020B0604020202020204" pitchFamily="34" charset="0"/>
                          </a:rPr>
                          <m:t>3</m:t>
                        </m:r>
                        <m:r>
                          <a:rPr lang="it-IT" sz="1600" b="0" i="1" smtClean="0">
                            <a:latin typeface="Cambria Math" panose="02040503050406030204" pitchFamily="18" charset="0"/>
                            <a:cs typeface="Helvetica" panose="020B0604020202020204" pitchFamily="34" charset="0"/>
                          </a:rPr>
                          <m:t>𝑁</m:t>
                        </m:r>
                      </m:num>
                      <m:den>
                        <m:r>
                          <a:rPr lang="it-IT" sz="1600" b="0" i="1" smtClean="0">
                            <a:latin typeface="Cambria Math" panose="02040503050406030204" pitchFamily="18" charset="0"/>
                            <a:cs typeface="Helvetica" panose="020B0604020202020204" pitchFamily="34" charset="0"/>
                          </a:rPr>
                          <m:t>4</m:t>
                        </m:r>
                      </m:den>
                    </m:f>
                  </m:oMath>
                </a14:m>
                <a:r>
                  <a:rPr lang="it-IT" sz="1600" dirty="0">
                    <a:latin typeface="Helvetica" panose="020B0604020202020204" pitchFamily="34" charset="0"/>
                    <a:cs typeface="Helvetica" panose="020B0604020202020204" pitchFamily="34" charset="0"/>
                  </a:rPr>
                  <a:t> vengono spostati esattamente a metà strada tra i loro </a:t>
                </a:r>
                <a:r>
                  <a:rPr lang="it-IT" sz="1600" i="1" dirty="0">
                    <a:latin typeface="Helvetica" panose="020B0604020202020204" pitchFamily="34" charset="0"/>
                    <a:cs typeface="Helvetica" panose="020B0604020202020204" pitchFamily="34" charset="0"/>
                  </a:rPr>
                  <a:t>"vicini di media scala".</a:t>
                </a:r>
              </a:p>
            </p:txBody>
          </p:sp>
        </mc:Choice>
        <mc:Fallback xmlns="">
          <p:sp>
            <p:nvSpPr>
              <p:cNvPr id="8" name="CasellaDiTesto 7">
                <a:extLst>
                  <a:ext uri="{FF2B5EF4-FFF2-40B4-BE49-F238E27FC236}">
                    <a16:creationId xmlns:a16="http://schemas.microsoft.com/office/drawing/2014/main" id="{EC7A7FF0-85D1-4E2D-9804-18FFC5B42DE1}"/>
                  </a:ext>
                </a:extLst>
              </p:cNvPr>
              <p:cNvSpPr txBox="1">
                <a:spLocks noRot="1" noChangeAspect="1" noMove="1" noResize="1" noEditPoints="1" noAdjustHandles="1" noChangeArrowheads="1" noChangeShapeType="1" noTextEdit="1"/>
              </p:cNvSpPr>
              <p:nvPr/>
            </p:nvSpPr>
            <p:spPr>
              <a:xfrm>
                <a:off x="1013533" y="1855770"/>
                <a:ext cx="10164933" cy="708527"/>
              </a:xfrm>
              <a:prstGeom prst="rect">
                <a:avLst/>
              </a:prstGeom>
              <a:blipFill>
                <a:blip r:embed="rId4"/>
                <a:stretch>
                  <a:fillRect l="-300" r="-300" b="-6838"/>
                </a:stretch>
              </a:blipFill>
            </p:spPr>
            <p:txBody>
              <a:bodyPr/>
              <a:lstStyle/>
              <a:p>
                <a:r>
                  <a:rPr lang="it-IT">
                    <a:noFill/>
                  </a:rPr>
                  <a:t> </a:t>
                </a:r>
              </a:p>
            </p:txBody>
          </p:sp>
        </mc:Fallback>
      </mc:AlternateContent>
      <p:pic>
        <p:nvPicPr>
          <p:cNvPr id="9" name="Immagine 8" descr="Immagine che contiene oggetto, orologio&#10;&#10;Descrizione generata automaticamente">
            <a:extLst>
              <a:ext uri="{FF2B5EF4-FFF2-40B4-BE49-F238E27FC236}">
                <a16:creationId xmlns:a16="http://schemas.microsoft.com/office/drawing/2014/main" id="{C28ACB33-1E8D-47C5-9681-2ACD6748BD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864" y="2597387"/>
            <a:ext cx="2160270" cy="990599"/>
          </a:xfrm>
          <a:prstGeom prst="rect">
            <a:avLst/>
          </a:prstGeom>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158D5800-201C-4960-8436-7CE95F276058}"/>
                  </a:ext>
                </a:extLst>
              </p:cNvPr>
              <p:cNvSpPr txBox="1"/>
              <p:nvPr/>
            </p:nvSpPr>
            <p:spPr>
              <a:xfrm>
                <a:off x="1013533" y="2589518"/>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Si procede in questo modo fino a risolvere il problema su </a:t>
                </a:r>
                <a:r>
                  <a:rPr lang="it-IT" sz="1600" b="1" i="1" dirty="0">
                    <a:latin typeface="Helvetica" panose="020B0604020202020204" pitchFamily="34" charset="0"/>
                    <a:cs typeface="Helvetica" panose="020B0604020202020204" pitchFamily="34" charset="0"/>
                  </a:rPr>
                  <a:t>"piccola scala" </a:t>
                </a:r>
                <a:r>
                  <a:rPr lang="it-IT" sz="1600" dirty="0">
                    <a:latin typeface="Helvetica" panose="020B0604020202020204" pitchFamily="34" charset="0"/>
                    <a:cs typeface="Helvetica" panose="020B0604020202020204" pitchFamily="34" charset="0"/>
                  </a:rPr>
                  <a:t>così da ottenere la soluzioni in soli </a:t>
                </a:r>
                <a14:m>
                  <m:oMath xmlns:m="http://schemas.openxmlformats.org/officeDocument/2006/math">
                    <m:func>
                      <m:funcPr>
                        <m:ctrlPr>
                          <a:rPr lang="it-IT" sz="1600" i="1" smtClean="0">
                            <a:latin typeface="Cambria Math" panose="02040503050406030204" pitchFamily="18" charset="0"/>
                            <a:cs typeface="Helvetica" panose="020B0604020202020204" pitchFamily="34" charset="0"/>
                          </a:rPr>
                        </m:ctrlPr>
                      </m:funcPr>
                      <m:fName>
                        <m:r>
                          <m:rPr>
                            <m:sty m:val="p"/>
                          </m:rPr>
                          <a:rPr lang="it-IT" sz="1600" i="0" smtClean="0">
                            <a:latin typeface="Cambria Math" panose="02040503050406030204" pitchFamily="18" charset="0"/>
                            <a:cs typeface="Helvetica" panose="020B0604020202020204" pitchFamily="34" charset="0"/>
                          </a:rPr>
                          <m:t>log</m:t>
                        </m:r>
                      </m:fName>
                      <m:e>
                        <m:r>
                          <a:rPr lang="it-IT" sz="1600" b="0" i="1" smtClean="0">
                            <a:latin typeface="Cambria Math" panose="02040503050406030204" pitchFamily="18" charset="0"/>
                            <a:cs typeface="Helvetica" panose="020B0604020202020204" pitchFamily="34" charset="0"/>
                          </a:rPr>
                          <m:t>𝑁</m:t>
                        </m:r>
                        <m:r>
                          <a:rPr lang="it-IT" sz="1600" b="0" i="1" smtClean="0">
                            <a:latin typeface="Cambria Math" panose="02040503050406030204" pitchFamily="18" charset="0"/>
                            <a:cs typeface="Helvetica" panose="020B0604020202020204" pitchFamily="34" charset="0"/>
                          </a:rPr>
                          <m:t> </m:t>
                        </m:r>
                      </m:e>
                    </m:func>
                  </m:oMath>
                </a14:m>
                <a:r>
                  <a:rPr lang="it-IT" sz="1600" dirty="0">
                    <a:latin typeface="Helvetica" panose="020B0604020202020204" pitchFamily="34" charset="0"/>
                    <a:cs typeface="Helvetica" panose="020B0604020202020204" pitchFamily="34" charset="0"/>
                  </a:rPr>
                  <a:t>passi.</a:t>
                </a:r>
              </a:p>
            </p:txBody>
          </p:sp>
        </mc:Choice>
        <mc:Fallback xmlns="">
          <p:sp>
            <p:nvSpPr>
              <p:cNvPr id="11" name="CasellaDiTesto 10">
                <a:extLst>
                  <a:ext uri="{FF2B5EF4-FFF2-40B4-BE49-F238E27FC236}">
                    <a16:creationId xmlns:a16="http://schemas.microsoft.com/office/drawing/2014/main" id="{158D5800-201C-4960-8436-7CE95F276058}"/>
                  </a:ext>
                </a:extLst>
              </p:cNvPr>
              <p:cNvSpPr txBox="1">
                <a:spLocks noRot="1" noChangeAspect="1" noMove="1" noResize="1" noEditPoints="1" noAdjustHandles="1" noChangeArrowheads="1" noChangeShapeType="1" noTextEdit="1"/>
              </p:cNvSpPr>
              <p:nvPr/>
            </p:nvSpPr>
            <p:spPr>
              <a:xfrm>
                <a:off x="1013533" y="2589518"/>
                <a:ext cx="10164933" cy="584775"/>
              </a:xfrm>
              <a:prstGeom prst="rect">
                <a:avLst/>
              </a:prstGeom>
              <a:blipFill>
                <a:blip r:embed="rId6"/>
                <a:stretch>
                  <a:fillRect l="-300" t="-3125" r="-300" b="-12500"/>
                </a:stretch>
              </a:blipFill>
            </p:spPr>
            <p:txBody>
              <a:bodyPr/>
              <a:lstStyle/>
              <a:p>
                <a:r>
                  <a:rPr lang="it-IT">
                    <a:noFill/>
                  </a:rPr>
                  <a:t> </a:t>
                </a:r>
              </a:p>
            </p:txBody>
          </p:sp>
        </mc:Fallback>
      </mc:AlternateContent>
      <p:pic>
        <p:nvPicPr>
          <p:cNvPr id="13" name="Immagine 12">
            <a:extLst>
              <a:ext uri="{FF2B5EF4-FFF2-40B4-BE49-F238E27FC236}">
                <a16:creationId xmlns:a16="http://schemas.microsoft.com/office/drawing/2014/main" id="{91C67A39-0BF8-4FA6-9889-9E1D4A1D88FB}"/>
              </a:ext>
            </a:extLst>
          </p:cNvPr>
          <p:cNvPicPr>
            <a:picLocks noChangeAspect="1"/>
          </p:cNvPicPr>
          <p:nvPr/>
        </p:nvPicPr>
        <p:blipFill>
          <a:blip r:embed="rId7"/>
          <a:stretch>
            <a:fillRect/>
          </a:stretch>
        </p:blipFill>
        <p:spPr>
          <a:xfrm>
            <a:off x="5151037" y="3176242"/>
            <a:ext cx="1889924" cy="987638"/>
          </a:xfrm>
          <a:prstGeom prst="rect">
            <a:avLst/>
          </a:prstGeom>
        </p:spPr>
      </p:pic>
      <p:sp>
        <p:nvSpPr>
          <p:cNvPr id="15" name="CasellaDiTesto 14">
            <a:extLst>
              <a:ext uri="{FF2B5EF4-FFF2-40B4-BE49-F238E27FC236}">
                <a16:creationId xmlns:a16="http://schemas.microsoft.com/office/drawing/2014/main" id="{574AAA26-8C12-4B17-A93D-D0DCFDFF08F4}"/>
              </a:ext>
            </a:extLst>
          </p:cNvPr>
          <p:cNvSpPr txBox="1"/>
          <p:nvPr/>
        </p:nvSpPr>
        <p:spPr>
          <a:xfrm>
            <a:off x="1013532" y="3317174"/>
            <a:ext cx="10164933" cy="240065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Questo approccio è definito approccio </a:t>
            </a:r>
            <a:r>
              <a:rPr lang="it-IT" sz="1600" b="1" i="1" dirty="0" err="1">
                <a:latin typeface="Helvetica" panose="020B0604020202020204" pitchFamily="34" charset="0"/>
                <a:cs typeface="Helvetica" panose="020B0604020202020204" pitchFamily="34" charset="0"/>
              </a:rPr>
              <a:t>multiscala</a:t>
            </a:r>
            <a:r>
              <a:rPr lang="it-IT" sz="1600" dirty="0">
                <a:latin typeface="Helvetica" panose="020B0604020202020204" pitchFamily="34" charset="0"/>
                <a:cs typeface="Helvetica" panose="020B0604020202020204" pitchFamily="34" charset="0"/>
              </a:rPr>
              <a:t> e a primo impatto sembrerebbe essere molto semplice ma in realtà nasconde molte difficoltà.  Lo sviluppo di un risolutore </a:t>
            </a:r>
            <a:r>
              <a:rPr lang="it-IT" sz="1600" i="1" dirty="0" err="1">
                <a:latin typeface="Helvetica" panose="020B0604020202020204" pitchFamily="34" charset="0"/>
                <a:cs typeface="Helvetica" panose="020B0604020202020204" pitchFamily="34" charset="0"/>
              </a:rPr>
              <a:t>multiscala</a:t>
            </a:r>
            <a:r>
              <a:rPr lang="it-IT" sz="1600" dirty="0">
                <a:latin typeface="Helvetica" panose="020B0604020202020204" pitchFamily="34" charset="0"/>
                <a:cs typeface="Helvetica" panose="020B0604020202020204" pitchFamily="34" charset="0"/>
              </a:rPr>
              <a:t> per un dato problema richiede di:</a:t>
            </a:r>
          </a:p>
          <a:p>
            <a:pPr marL="285750" indent="-285750" algn="just">
              <a:buFont typeface="Arial" panose="020B0604020202020204" pitchFamily="34" charset="0"/>
              <a:buChar char="•"/>
            </a:pPr>
            <a:r>
              <a:rPr lang="it-IT" sz="1400" dirty="0">
                <a:latin typeface="Helvetica" panose="020B0604020202020204" pitchFamily="34" charset="0"/>
                <a:cs typeface="Helvetica" panose="020B0604020202020204" pitchFamily="34" charset="0"/>
              </a:rPr>
              <a:t>Scegliere un processo locale appropriato;</a:t>
            </a:r>
          </a:p>
          <a:p>
            <a:pPr marL="285750" indent="-285750" algn="just">
              <a:buFont typeface="Arial" panose="020B0604020202020204" pitchFamily="34" charset="0"/>
              <a:buChar char="•"/>
            </a:pPr>
            <a:r>
              <a:rPr lang="it-IT" sz="1400" dirty="0">
                <a:latin typeface="Helvetica" panose="020B0604020202020204" pitchFamily="34" charset="0"/>
                <a:cs typeface="Helvetica" panose="020B0604020202020204" pitchFamily="34" charset="0"/>
              </a:rPr>
              <a:t>Scegliere variabili </a:t>
            </a:r>
            <a:r>
              <a:rPr lang="it-IT" sz="1400" i="1" dirty="0" err="1">
                <a:latin typeface="Helvetica" panose="020B0604020202020204" pitchFamily="34" charset="0"/>
                <a:cs typeface="Helvetica" panose="020B0604020202020204" pitchFamily="34" charset="0"/>
              </a:rPr>
              <a:t>coarse</a:t>
            </a:r>
            <a:r>
              <a:rPr lang="it-IT" sz="1400" dirty="0">
                <a:latin typeface="Helvetica" panose="020B0604020202020204" pitchFamily="34" charset="0"/>
                <a:cs typeface="Helvetica" panose="020B0604020202020204" pitchFamily="34" charset="0"/>
              </a:rPr>
              <a:t> appropriate;</a:t>
            </a:r>
          </a:p>
          <a:p>
            <a:pPr marL="285750" indent="-285750" algn="just">
              <a:buFont typeface="Arial" panose="020B0604020202020204" pitchFamily="34" charset="0"/>
              <a:buChar char="•"/>
            </a:pPr>
            <a:r>
              <a:rPr lang="it-IT" sz="1400" dirty="0">
                <a:latin typeface="Helvetica" panose="020B0604020202020204" pitchFamily="34" charset="0"/>
                <a:cs typeface="Helvetica" panose="020B0604020202020204" pitchFamily="34" charset="0"/>
              </a:rPr>
              <a:t>Sviluppare equazioni o processi appropriati per le variabili </a:t>
            </a:r>
            <a:r>
              <a:rPr lang="it-IT" sz="1400" i="1" dirty="0" err="1">
                <a:latin typeface="Helvetica" panose="020B0604020202020204" pitchFamily="34" charset="0"/>
                <a:cs typeface="Helvetica" panose="020B0604020202020204" pitchFamily="34" charset="0"/>
              </a:rPr>
              <a:t>coarse</a:t>
            </a:r>
            <a:r>
              <a:rPr lang="it-IT" sz="1400" dirty="0">
                <a:latin typeface="Helvetica" panose="020B0604020202020204" pitchFamily="34" charset="0"/>
                <a:cs typeface="Helvetica" panose="020B0604020202020204" pitchFamily="34" charset="0"/>
              </a:rPr>
              <a:t>;</a:t>
            </a:r>
          </a:p>
          <a:p>
            <a:pPr marL="285750" indent="-285750" algn="just">
              <a:buFont typeface="Arial" panose="020B0604020202020204" pitchFamily="34" charset="0"/>
              <a:buChar char="•"/>
            </a:pPr>
            <a:r>
              <a:rPr lang="it-IT" sz="1400" dirty="0">
                <a:latin typeface="Helvetica" panose="020B0604020202020204" pitchFamily="34" charset="0"/>
                <a:cs typeface="Helvetica" panose="020B0604020202020204" pitchFamily="34" charset="0"/>
              </a:rPr>
              <a:t>Scegliere metodi appropriati per il trasferimento delle informazioni da una scala ad un’altra.</a:t>
            </a:r>
          </a:p>
          <a:p>
            <a:pPr marL="285750" indent="-285750" algn="just">
              <a:buFont typeface="Arial" panose="020B0604020202020204" pitchFamily="34" charset="0"/>
              <a:buChar char="•"/>
            </a:pPr>
            <a:endParaRPr lang="it-IT" sz="14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A seconda dell’applicazioni, ognuno di questi compiti può essere più o meno complesso e questo è uno dei motivi per cui il </a:t>
            </a:r>
            <a:r>
              <a:rPr lang="it-IT" sz="1600" i="1" dirty="0" err="1">
                <a:latin typeface="Helvetica" panose="020B0604020202020204" pitchFamily="34" charset="0"/>
                <a:cs typeface="Helvetica" panose="020B0604020202020204" pitchFamily="34" charset="0"/>
              </a:rPr>
              <a:t>multigrid</a:t>
            </a:r>
            <a:r>
              <a:rPr lang="it-IT" sz="1600" dirty="0">
                <a:latin typeface="Helvetica" panose="020B0604020202020204" pitchFamily="34" charset="0"/>
                <a:cs typeface="Helvetica" panose="020B0604020202020204" pitchFamily="34" charset="0"/>
              </a:rPr>
              <a:t> continua ad essere un campo di ricerca molto attivo.</a:t>
            </a:r>
          </a:p>
          <a:p>
            <a:pPr algn="just"/>
            <a:endParaRPr lang="it-IT"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141346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9AFB4043-571B-4700-B0C1-BCEF5CAD2200}"/>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dirty="0">
                <a:solidFill>
                  <a:srgbClr val="FFFFFF"/>
                </a:solidFill>
                <a:latin typeface="+mj-lt"/>
                <a:ea typeface="+mj-ea"/>
                <a:cs typeface="+mj-cs"/>
              </a:rPr>
              <a:t>METODI MULTIGRID</a:t>
            </a:r>
          </a:p>
        </p:txBody>
      </p:sp>
      <p:sp>
        <p:nvSpPr>
          <p:cNvPr id="4" name="CasellaDiTesto 3">
            <a:extLst>
              <a:ext uri="{FF2B5EF4-FFF2-40B4-BE49-F238E27FC236}">
                <a16:creationId xmlns:a16="http://schemas.microsoft.com/office/drawing/2014/main" id="{C0D8A777-4C9D-4AFD-8D38-CBBA28A31E15}"/>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nSpc>
                <a:spcPct val="90000"/>
              </a:lnSpc>
              <a:spcAft>
                <a:spcPts val="600"/>
              </a:spcAft>
            </a:pPr>
            <a:r>
              <a:rPr lang="en-US" sz="2000" dirty="0">
                <a:latin typeface="Helvetica" panose="020B0604020202020204" pitchFamily="34" charset="0"/>
                <a:cs typeface="Helvetica" panose="020B0604020202020204" pitchFamily="34" charset="0"/>
              </a:rPr>
              <a:t>Le </a:t>
            </a:r>
            <a:r>
              <a:rPr lang="en-US" sz="2000" dirty="0" err="1">
                <a:latin typeface="Helvetica" panose="020B0604020202020204" pitchFamily="34" charset="0"/>
                <a:cs typeface="Helvetica" panose="020B0604020202020204" pitchFamily="34" charset="0"/>
              </a:rPr>
              <a:t>idee</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che</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sono</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alla</a:t>
            </a:r>
            <a:r>
              <a:rPr lang="en-US" sz="2000" dirty="0">
                <a:latin typeface="Helvetica" panose="020B0604020202020204" pitchFamily="34" charset="0"/>
                <a:cs typeface="Helvetica" panose="020B0604020202020204" pitchFamily="34" charset="0"/>
              </a:rPr>
              <a:t> base </a:t>
            </a:r>
            <a:r>
              <a:rPr lang="en-US" sz="2000" dirty="0" err="1">
                <a:latin typeface="Helvetica" panose="020B0604020202020204" pitchFamily="34" charset="0"/>
                <a:cs typeface="Helvetica" panose="020B0604020202020204" pitchFamily="34" charset="0"/>
              </a:rPr>
              <a:t>degli</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algoritmi</a:t>
            </a:r>
            <a:r>
              <a:rPr lang="en-US" sz="2000" dirty="0">
                <a:latin typeface="Helvetica" panose="020B0604020202020204" pitchFamily="34" charset="0"/>
                <a:cs typeface="Helvetica" panose="020B0604020202020204" pitchFamily="34" charset="0"/>
              </a:rPr>
              <a:t> </a:t>
            </a:r>
            <a:r>
              <a:rPr lang="en-US" sz="2000" i="1" dirty="0">
                <a:latin typeface="Helvetica" panose="020B0604020202020204" pitchFamily="34" charset="0"/>
                <a:cs typeface="Helvetica" panose="020B0604020202020204" pitchFamily="34" charset="0"/>
              </a:rPr>
              <a:t>multigrid </a:t>
            </a:r>
            <a:r>
              <a:rPr lang="en-US" sz="2000" dirty="0" err="1">
                <a:latin typeface="Helvetica" panose="020B0604020202020204" pitchFamily="34" charset="0"/>
                <a:cs typeface="Helvetica" panose="020B0604020202020204" pitchFamily="34" charset="0"/>
              </a:rPr>
              <a:t>sono</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molteplici</a:t>
            </a:r>
            <a:r>
              <a:rPr lang="en-US" sz="2000" dirty="0">
                <a:latin typeface="Helvetica" panose="020B0604020202020204" pitchFamily="34" charset="0"/>
                <a:cs typeface="Helvetica" panose="020B0604020202020204" pitchFamily="34" charset="0"/>
              </a:rPr>
              <a:t>:</a:t>
            </a:r>
          </a:p>
          <a:p>
            <a:pPr indent="-228600">
              <a:lnSpc>
                <a:spcPct val="90000"/>
              </a:lnSpc>
              <a:spcAft>
                <a:spcPts val="600"/>
              </a:spcAft>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742950" lvl="1" indent="-228600">
              <a:lnSpc>
                <a:spcPct val="90000"/>
              </a:lnSpc>
              <a:spcAft>
                <a:spcPts val="600"/>
              </a:spcAft>
              <a:buFont typeface="Arial" panose="020B0604020202020204" pitchFamily="34" charset="0"/>
              <a:buChar char="•"/>
            </a:pPr>
            <a:r>
              <a:rPr lang="en-US" sz="2000" i="1" dirty="0">
                <a:latin typeface="Helvetica" panose="020B0604020202020204" pitchFamily="34" charset="0"/>
                <a:cs typeface="Helvetica" panose="020B0604020202020204" pitchFamily="34" charset="0"/>
              </a:rPr>
              <a:t>RAFFINAMENTO ITERATIVO DELLA SOLUZIONE;</a:t>
            </a:r>
          </a:p>
          <a:p>
            <a:pPr marL="742950" lvl="1" indent="-228600">
              <a:lnSpc>
                <a:spcPct val="90000"/>
              </a:lnSpc>
              <a:spcAft>
                <a:spcPts val="600"/>
              </a:spcAft>
              <a:buFont typeface="Arial" panose="020B0604020202020204" pitchFamily="34" charset="0"/>
              <a:buChar char="•"/>
            </a:pPr>
            <a:endParaRPr lang="en-US" sz="2000" i="1" dirty="0">
              <a:latin typeface="Helvetica" panose="020B0604020202020204" pitchFamily="34" charset="0"/>
              <a:cs typeface="Helvetica" panose="020B0604020202020204" pitchFamily="34" charset="0"/>
            </a:endParaRPr>
          </a:p>
          <a:p>
            <a:pPr marL="742950" lvl="1" indent="-228600">
              <a:lnSpc>
                <a:spcPct val="90000"/>
              </a:lnSpc>
              <a:spcAft>
                <a:spcPts val="600"/>
              </a:spcAft>
              <a:buFont typeface="Arial" panose="020B0604020202020204" pitchFamily="34" charset="0"/>
              <a:buChar char="•"/>
            </a:pPr>
            <a:r>
              <a:rPr lang="en-US" sz="2000" i="1" dirty="0">
                <a:latin typeface="Helvetica" panose="020B0604020202020204" pitchFamily="34" charset="0"/>
                <a:cs typeface="Helvetica" panose="020B0604020202020204" pitchFamily="34" charset="0"/>
              </a:rPr>
              <a:t>GRIGLIE INNESTATE;</a:t>
            </a:r>
          </a:p>
          <a:p>
            <a:pPr indent="-228600">
              <a:lnSpc>
                <a:spcPct val="90000"/>
              </a:lnSpc>
              <a:spcAft>
                <a:spcPts val="600"/>
              </a:spcAft>
              <a:buFont typeface="Arial" panose="020B0604020202020204" pitchFamily="34" charset="0"/>
              <a:buChar char="•"/>
            </a:pPr>
            <a:endParaRPr lang="en-US" sz="2000" i="1" dirty="0">
              <a:latin typeface="Helvetica" panose="020B0604020202020204" pitchFamily="34" charset="0"/>
              <a:cs typeface="Helvetica" panose="020B0604020202020204" pitchFamily="34" charset="0"/>
            </a:endParaRPr>
          </a:p>
          <a:p>
            <a:pPr marL="742950" lvl="1" indent="-228600">
              <a:lnSpc>
                <a:spcPct val="90000"/>
              </a:lnSpc>
              <a:spcAft>
                <a:spcPts val="600"/>
              </a:spcAft>
              <a:buFont typeface="Arial" panose="020B0604020202020204" pitchFamily="34" charset="0"/>
              <a:buChar char="•"/>
            </a:pPr>
            <a:r>
              <a:rPr lang="en-US" sz="2000" i="1" dirty="0">
                <a:latin typeface="Helvetica" panose="020B0604020202020204" pitchFamily="34" charset="0"/>
                <a:cs typeface="Helvetica" panose="020B0604020202020204" pitchFamily="34" charset="0"/>
              </a:rPr>
              <a:t>PROCEDIMENTO DI ECONOMIZZAZIONE DI LANCZOS;</a:t>
            </a:r>
          </a:p>
          <a:p>
            <a:pPr indent="-228600">
              <a:lnSpc>
                <a:spcPct val="90000"/>
              </a:lnSpc>
              <a:spcAft>
                <a:spcPts val="600"/>
              </a:spcAft>
              <a:buFont typeface="Arial" panose="020B0604020202020204" pitchFamily="34" charset="0"/>
              <a:buChar char="•"/>
            </a:pPr>
            <a:endParaRPr lang="en-US" sz="2000" i="1" dirty="0">
              <a:latin typeface="Helvetica" panose="020B0604020202020204" pitchFamily="34" charset="0"/>
              <a:cs typeface="Helvetica" panose="020B0604020202020204" pitchFamily="34" charset="0"/>
            </a:endParaRPr>
          </a:p>
          <a:p>
            <a:pPr marL="742950" lvl="1" indent="-228600">
              <a:lnSpc>
                <a:spcPct val="90000"/>
              </a:lnSpc>
              <a:spcAft>
                <a:spcPts val="600"/>
              </a:spcAft>
              <a:buFont typeface="Arial" panose="020B0604020202020204" pitchFamily="34" charset="0"/>
              <a:buChar char="•"/>
            </a:pPr>
            <a:r>
              <a:rPr lang="en-US" sz="2000" i="1" dirty="0">
                <a:latin typeface="Helvetica" panose="020B0604020202020204" pitchFamily="34" charset="0"/>
                <a:cs typeface="Helvetica" panose="020B0604020202020204" pitchFamily="34" charset="0"/>
              </a:rPr>
              <a:t>ALGORITMO DIVIDE ET IMPERA.</a:t>
            </a:r>
          </a:p>
        </p:txBody>
      </p:sp>
    </p:spTree>
    <p:extLst>
      <p:ext uri="{BB962C8B-B14F-4D97-AF65-F5344CB8AC3E}">
        <p14:creationId xmlns:p14="http://schemas.microsoft.com/office/powerpoint/2010/main" val="191165728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C6B3F92-2101-44AB-88FB-5B3FF7877A63}"/>
              </a:ext>
            </a:extLst>
          </p:cNvPr>
          <p:cNvSpPr txBox="1"/>
          <p:nvPr/>
        </p:nvSpPr>
        <p:spPr>
          <a:xfrm>
            <a:off x="1013533" y="201162"/>
            <a:ext cx="10164933" cy="400110"/>
          </a:xfrm>
          <a:prstGeom prst="rect">
            <a:avLst/>
          </a:prstGeom>
          <a:noFill/>
        </p:spPr>
        <p:txBody>
          <a:bodyPr wrap="square" rtlCol="0">
            <a:spAutoFit/>
          </a:bodyPr>
          <a:lstStyle/>
          <a:p>
            <a:pPr algn="just"/>
            <a:r>
              <a:rPr lang="it-IT" sz="2000" b="1" i="1" dirty="0">
                <a:solidFill>
                  <a:srgbClr val="FF0000"/>
                </a:solidFill>
                <a:latin typeface="Helvetica" panose="020B0604020202020204" pitchFamily="34" charset="0"/>
                <a:cs typeface="Helvetica" panose="020B0604020202020204" pitchFamily="34" charset="0"/>
              </a:rPr>
              <a:t>RAFFINAMENTO ITERATIVO DELLA SOLUZIONE</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3D886441-83E0-4DCE-AE0F-A6F4939023E3}"/>
                  </a:ext>
                </a:extLst>
              </p:cNvPr>
              <p:cNvSpPr txBox="1"/>
              <p:nvPr/>
            </p:nvSpPr>
            <p:spPr>
              <a:xfrm>
                <a:off x="1013533" y="895100"/>
                <a:ext cx="10164933" cy="83099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Consideriamo il sistema </a:t>
                </a:r>
                <a:r>
                  <a:rPr lang="it-IT" sz="1600" b="1" i="1" dirty="0" err="1">
                    <a:latin typeface="Helvetica" panose="020B0604020202020204" pitchFamily="34" charset="0"/>
                    <a:cs typeface="Helvetica" panose="020B0604020202020204" pitchFamily="34" charset="0"/>
                  </a:rPr>
                  <a:t>Ax</a:t>
                </a:r>
                <a:r>
                  <a:rPr lang="it-IT" sz="1600" b="1" i="1" dirty="0">
                    <a:latin typeface="Helvetica" panose="020B0604020202020204" pitchFamily="34" charset="0"/>
                    <a:cs typeface="Helvetica" panose="020B0604020202020204" pitchFamily="34" charset="0"/>
                  </a:rPr>
                  <a:t> = b</a:t>
                </a:r>
                <a:r>
                  <a:rPr lang="it-IT" sz="1600" b="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e indichiamo con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𝑐𝑎𝑙𝑐</m:t>
                        </m:r>
                      </m:sub>
                    </m:sSub>
                  </m:oMath>
                </a14:m>
                <a:r>
                  <a:rPr lang="it-IT" sz="1600" dirty="0">
                    <a:latin typeface="Helvetica" panose="020B0604020202020204" pitchFamily="34" charset="0"/>
                    <a:cs typeface="Helvetica" panose="020B0604020202020204" pitchFamily="34" charset="0"/>
                  </a:rPr>
                  <a:t> la soluzione calcolata.</a:t>
                </a:r>
              </a:p>
              <a:p>
                <a:pPr algn="just"/>
                <a:r>
                  <a:rPr lang="it-IT" sz="1600" b="1" i="1" dirty="0">
                    <a:latin typeface="Helvetica" panose="020B0604020202020204" pitchFamily="34" charset="0"/>
                    <a:cs typeface="Helvetica" panose="020B0604020202020204" pitchFamily="34" charset="0"/>
                  </a:rPr>
                  <a:t>Errore		</a:t>
                </a:r>
                <a:r>
                  <a:rPr lang="it-IT" sz="1600" b="1" i="1" dirty="0">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600" b="0" i="1" smtClean="0">
                        <a:latin typeface="Cambria Math" panose="02040503050406030204" pitchFamily="18" charset="0"/>
                        <a:cs typeface="Helvetica" panose="020B0604020202020204" pitchFamily="34" charset="0"/>
                        <a:sym typeface="Wingdings" panose="05000000000000000000" pitchFamily="2" charset="2"/>
                      </a:rPr>
                      <m:t>𝑒</m:t>
                    </m:r>
                    <m:r>
                      <a:rPr lang="it-IT" sz="1600" b="0" i="1" smtClean="0">
                        <a:latin typeface="Cambria Math" panose="02040503050406030204" pitchFamily="18" charset="0"/>
                        <a:cs typeface="Helvetica" panose="020B0604020202020204" pitchFamily="34" charset="0"/>
                        <a:sym typeface="Wingdings" panose="05000000000000000000" pitchFamily="2" charset="2"/>
                      </a:rPr>
                      <m:t>= </m:t>
                    </m:r>
                    <m:sSub>
                      <m:sSubPr>
                        <m:ctrlPr>
                          <a:rPr lang="it-IT" sz="1600" b="0" i="1" smtClean="0">
                            <a:latin typeface="Cambria Math" panose="02040503050406030204" pitchFamily="18" charset="0"/>
                            <a:cs typeface="Helvetica" panose="020B0604020202020204" pitchFamily="34" charset="0"/>
                            <a:sym typeface="Wingdings" panose="05000000000000000000" pitchFamily="2" charset="2"/>
                          </a:rPr>
                        </m:ctrlPr>
                      </m:sSubPr>
                      <m:e>
                        <m:r>
                          <a:rPr lang="it-IT" sz="1600" b="0" i="1" smtClean="0">
                            <a:latin typeface="Cambria Math" panose="02040503050406030204" pitchFamily="18" charset="0"/>
                            <a:cs typeface="Helvetica" panose="020B0604020202020204" pitchFamily="34" charset="0"/>
                            <a:sym typeface="Wingdings" panose="05000000000000000000" pitchFamily="2" charset="2"/>
                          </a:rPr>
                          <m:t>𝑥</m:t>
                        </m:r>
                      </m:e>
                      <m:sub>
                        <m:r>
                          <a:rPr lang="it-IT" sz="1600" b="0" i="1" smtClean="0">
                            <a:latin typeface="Cambria Math" panose="02040503050406030204" pitchFamily="18" charset="0"/>
                            <a:cs typeface="Helvetica" panose="020B0604020202020204" pitchFamily="34" charset="0"/>
                            <a:sym typeface="Wingdings" panose="05000000000000000000" pitchFamily="2" charset="2"/>
                          </a:rPr>
                          <m:t>𝑐𝑎𝑙𝑐</m:t>
                        </m:r>
                      </m:sub>
                    </m:sSub>
                    <m:r>
                      <a:rPr lang="it-IT" sz="1600" b="0" i="1" smtClean="0">
                        <a:latin typeface="Cambria Math" panose="02040503050406030204" pitchFamily="18" charset="0"/>
                        <a:cs typeface="Helvetica" panose="020B0604020202020204" pitchFamily="34" charset="0"/>
                        <a:sym typeface="Wingdings" panose="05000000000000000000" pitchFamily="2" charset="2"/>
                      </a:rPr>
                      <m:t>−</m:t>
                    </m:r>
                    <m:r>
                      <a:rPr lang="it-IT" sz="1600" b="0" i="1" smtClean="0">
                        <a:latin typeface="Cambria Math" panose="02040503050406030204" pitchFamily="18" charset="0"/>
                        <a:cs typeface="Helvetica" panose="020B0604020202020204" pitchFamily="34" charset="0"/>
                        <a:sym typeface="Wingdings" panose="05000000000000000000" pitchFamily="2" charset="2"/>
                      </a:rPr>
                      <m:t>𝑥</m:t>
                    </m:r>
                  </m:oMath>
                </a14:m>
                <a:endParaRPr lang="it-IT" sz="1600" i="1" dirty="0">
                  <a:latin typeface="Helvetica" panose="020B0604020202020204" pitchFamily="34" charset="0"/>
                  <a:cs typeface="Helvetica" panose="020B0604020202020204" pitchFamily="34" charset="0"/>
                </a:endParaRPr>
              </a:p>
              <a:p>
                <a:pPr algn="just"/>
                <a:r>
                  <a:rPr lang="it-IT" sz="1600" b="1" i="1" dirty="0">
                    <a:latin typeface="Helvetica" panose="020B0604020202020204" pitchFamily="34" charset="0"/>
                    <a:cs typeface="Helvetica" panose="020B0604020202020204" pitchFamily="34" charset="0"/>
                  </a:rPr>
                  <a:t>Residuo		</a:t>
                </a:r>
                <a:r>
                  <a:rPr lang="it-IT" sz="1600" b="1" i="1" dirty="0">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sz="1600" b="0" i="1" smtClean="0">
                        <a:latin typeface="Cambria Math" panose="02040503050406030204" pitchFamily="18" charset="0"/>
                        <a:cs typeface="Helvetica" panose="020B0604020202020204" pitchFamily="34" charset="0"/>
                      </a:rPr>
                      <m:t>𝑟</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𝐴</m:t>
                    </m:r>
                    <m:sSub>
                      <m:sSubPr>
                        <m:ctrlPr>
                          <a:rPr lang="it-IT" sz="1600" b="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𝑐𝑎𝑙𝑐</m:t>
                        </m:r>
                      </m:sub>
                    </m:sSub>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𝑏</m:t>
                    </m:r>
                  </m:oMath>
                </a14:m>
                <a:endParaRPr lang="it-IT" sz="1600"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3D886441-83E0-4DCE-AE0F-A6F4939023E3}"/>
                  </a:ext>
                </a:extLst>
              </p:cNvPr>
              <p:cNvSpPr txBox="1">
                <a:spLocks noRot="1" noChangeAspect="1" noMove="1" noResize="1" noEditPoints="1" noAdjustHandles="1" noChangeArrowheads="1" noChangeShapeType="1" noTextEdit="1"/>
              </p:cNvSpPr>
              <p:nvPr/>
            </p:nvSpPr>
            <p:spPr>
              <a:xfrm>
                <a:off x="1013533" y="895100"/>
                <a:ext cx="10164933" cy="830997"/>
              </a:xfrm>
              <a:prstGeom prst="rect">
                <a:avLst/>
              </a:prstGeom>
              <a:blipFill>
                <a:blip r:embed="rId2"/>
                <a:stretch>
                  <a:fillRect l="-300" t="-2206" b="-882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99A95D-BB6A-49B2-ADEA-47E0FC4CA024}"/>
                  </a:ext>
                </a:extLst>
              </p:cNvPr>
              <p:cNvSpPr txBox="1"/>
              <p:nvPr/>
            </p:nvSpPr>
            <p:spPr>
              <a:xfrm>
                <a:off x="1013533" y="1864310"/>
                <a:ext cx="10164932" cy="369332"/>
              </a:xfrm>
              <a:prstGeom prst="rect">
                <a:avLst/>
              </a:prstGeom>
              <a:noFill/>
            </p:spPr>
            <p:txBody>
              <a:bodyPr wrap="square" rtlCol="0">
                <a:spAutoFit/>
              </a:bodyPr>
              <a:lstStyle/>
              <a:p>
                <a:r>
                  <a:rPr lang="it-IT" b="1" i="1" dirty="0">
                    <a:latin typeface="Helvetica" panose="020B0604020202020204" pitchFamily="34" charset="0"/>
                    <a:cs typeface="Helvetica" panose="020B0604020202020204" pitchFamily="34" charset="0"/>
                  </a:rPr>
                  <a:t>Equazione del residuo </a:t>
                </a:r>
                <a:r>
                  <a:rPr lang="it-IT" b="1" i="1" dirty="0">
                    <a:latin typeface="Helvetica" panose="020B0604020202020204" pitchFamily="34" charset="0"/>
                    <a:cs typeface="Helvetica" panose="020B0604020202020204" pitchFamily="34" charset="0"/>
                    <a:sym typeface="Wingdings" panose="05000000000000000000" pitchFamily="2" charset="2"/>
                  </a:rPr>
                  <a:t>		</a:t>
                </a:r>
                <a14:m>
                  <m:oMath xmlns:m="http://schemas.openxmlformats.org/officeDocument/2006/math">
                    <m:r>
                      <a:rPr lang="it-IT" i="1">
                        <a:latin typeface="Cambria Math" panose="02040503050406030204" pitchFamily="18" charset="0"/>
                        <a:cs typeface="Helvetica" panose="020B0604020202020204" pitchFamily="34" charset="0"/>
                        <a:sym typeface="Wingdings" panose="05000000000000000000" pitchFamily="2" charset="2"/>
                      </a:rPr>
                      <m:t>𝐴</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𝑒</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𝐴</m:t>
                    </m:r>
                    <m:d>
                      <m:dPr>
                        <m:ctrlP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dPr>
                      <m:e>
                        <m:sSub>
                          <m:sSubPr>
                            <m:ctrlP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𝑥</m:t>
                            </m:r>
                          </m:e>
                          <m:sub>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𝑐𝑎𝑙𝑐</m:t>
                            </m:r>
                          </m:sub>
                        </m:sSub>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𝑥</m:t>
                        </m:r>
                      </m:e>
                    </m:d>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𝐴</m:t>
                    </m:r>
                    <m:sSub>
                      <m:sSubPr>
                        <m:ctrlP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𝑥</m:t>
                        </m:r>
                      </m:e>
                      <m:sub>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𝑐𝑎𝑙𝑐</m:t>
                        </m:r>
                      </m:sub>
                    </m:sSub>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𝐴𝑥</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𝐴</m:t>
                    </m:r>
                    <m:sSub>
                      <m:sSubPr>
                        <m:ctrlP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ctrlPr>
                      </m:sSubPr>
                      <m:e>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𝑥</m:t>
                        </m:r>
                      </m:e>
                      <m:sub>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𝑐𝑎𝑙𝑐</m:t>
                        </m:r>
                      </m:sub>
                    </m:sSub>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𝑏</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m:t>
                    </m:r>
                    <m:r>
                      <a:rPr lang="it-IT" i="1">
                        <a:latin typeface="Cambria Math" panose="02040503050406030204" pitchFamily="18" charset="0"/>
                        <a:ea typeface="Cambria Math" panose="02040503050406030204" pitchFamily="18" charset="0"/>
                        <a:cs typeface="Helvetica" panose="020B0604020202020204" pitchFamily="34" charset="0"/>
                        <a:sym typeface="Wingdings" panose="05000000000000000000" pitchFamily="2" charset="2"/>
                      </a:rPr>
                      <m:t>𝑟</m:t>
                    </m:r>
                  </m:oMath>
                </a14:m>
                <a:endParaRPr lang="it-IT" i="1" dirty="0">
                  <a:latin typeface="Helvetica" panose="020B0604020202020204" pitchFamily="34" charset="0"/>
                  <a:cs typeface="Helvetica" panose="020B0604020202020204" pitchFamily="34" charset="0"/>
                </a:endParaRPr>
              </a:p>
            </p:txBody>
          </p:sp>
        </mc:Choice>
        <mc:Fallback xmlns="">
          <p:sp>
            <p:nvSpPr>
              <p:cNvPr id="6" name="CasellaDiTesto 5">
                <a:extLst>
                  <a:ext uri="{FF2B5EF4-FFF2-40B4-BE49-F238E27FC236}">
                    <a16:creationId xmlns:a16="http://schemas.microsoft.com/office/drawing/2014/main" id="{FD99A95D-BB6A-49B2-ADEA-47E0FC4CA024}"/>
                  </a:ext>
                </a:extLst>
              </p:cNvPr>
              <p:cNvSpPr txBox="1">
                <a:spLocks noRot="1" noChangeAspect="1" noMove="1" noResize="1" noEditPoints="1" noAdjustHandles="1" noChangeArrowheads="1" noChangeShapeType="1" noTextEdit="1"/>
              </p:cNvSpPr>
              <p:nvPr/>
            </p:nvSpPr>
            <p:spPr>
              <a:xfrm>
                <a:off x="1013533" y="1864310"/>
                <a:ext cx="10164932" cy="369332"/>
              </a:xfrm>
              <a:prstGeom prst="rect">
                <a:avLst/>
              </a:prstGeom>
              <a:blipFill>
                <a:blip r:embed="rId3"/>
                <a:stretch>
                  <a:fillRect l="-480" t="-10000"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660E1A14-C5B5-4129-B03A-8304764FD21F}"/>
                  </a:ext>
                </a:extLst>
              </p:cNvPr>
              <p:cNvSpPr txBox="1"/>
              <p:nvPr/>
            </p:nvSpPr>
            <p:spPr>
              <a:xfrm>
                <a:off x="1013533" y="2583403"/>
                <a:ext cx="10164932" cy="1346779"/>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Risolvendo l’</a:t>
                </a:r>
                <a:r>
                  <a:rPr lang="it-IT" sz="1600" i="1" dirty="0">
                    <a:latin typeface="Helvetica" panose="020B0604020202020204" pitchFamily="34" charset="0"/>
                    <a:cs typeface="Helvetica" panose="020B0604020202020204" pitchFamily="34" charset="0"/>
                  </a:rPr>
                  <a:t>equazione del residuo</a:t>
                </a:r>
                <a:r>
                  <a:rPr lang="it-IT" sz="1600" dirty="0">
                    <a:latin typeface="Helvetica" panose="020B0604020202020204" pitchFamily="34" charset="0"/>
                    <a:cs typeface="Helvetica" panose="020B0604020202020204" pitchFamily="34" charset="0"/>
                  </a:rPr>
                  <a:t> </a:t>
                </a:r>
                <a14:m>
                  <m:oMath xmlns:m="http://schemas.openxmlformats.org/officeDocument/2006/math">
                    <m:r>
                      <a:rPr lang="it-IT" sz="1600" b="1" i="1" smtClean="0">
                        <a:latin typeface="Cambria Math" panose="02040503050406030204" pitchFamily="18" charset="0"/>
                        <a:cs typeface="Helvetica" panose="020B0604020202020204" pitchFamily="34" charset="0"/>
                      </a:rPr>
                      <m:t>𝑨</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𝒆</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𝒓</m:t>
                    </m:r>
                  </m:oMath>
                </a14:m>
                <a:r>
                  <a:rPr lang="it-IT" sz="1600" b="1"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si ricava l’errore che può essere utilizzato per </a:t>
                </a:r>
                <a:r>
                  <a:rPr lang="it-IT" sz="1600" i="1" dirty="0">
                    <a:latin typeface="Helvetica" panose="020B0604020202020204" pitchFamily="34" charset="0"/>
                    <a:cs typeface="Helvetica" panose="020B0604020202020204" pitchFamily="34" charset="0"/>
                  </a:rPr>
                  <a:t>raffinare</a:t>
                </a:r>
                <a:r>
                  <a:rPr lang="it-IT" sz="1600" dirty="0">
                    <a:latin typeface="Helvetica" panose="020B0604020202020204" pitchFamily="34" charset="0"/>
                    <a:cs typeface="Helvetica" panose="020B0604020202020204" pitchFamily="34" charset="0"/>
                  </a:rPr>
                  <a:t> la soluzione calcolata.</a:t>
                </a:r>
              </a:p>
              <a:p>
                <a:endParaRPr lang="it-IT" sz="1600" b="1" dirty="0">
                  <a:latin typeface="Helvetica" panose="020B0604020202020204" pitchFamily="34" charset="0"/>
                  <a:cs typeface="Helvetica"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𝒙</m:t>
                          </m:r>
                        </m:e>
                        <m:sub>
                          <m:r>
                            <a:rPr lang="it-IT" sz="1600" b="1" i="1" smtClean="0">
                              <a:latin typeface="Cambria Math" panose="02040503050406030204" pitchFamily="18" charset="0"/>
                              <a:cs typeface="Helvetica" panose="020B0604020202020204" pitchFamily="34" charset="0"/>
                            </a:rPr>
                            <m:t>𝒂𝒈𝒈</m:t>
                          </m:r>
                        </m:sub>
                      </m:sSub>
                      <m:r>
                        <a:rPr lang="it-IT" sz="1600" b="1" i="1" smtClean="0">
                          <a:latin typeface="Cambria Math" panose="02040503050406030204" pitchFamily="18" charset="0"/>
                          <a:cs typeface="Helvetica" panose="020B0604020202020204" pitchFamily="34" charset="0"/>
                        </a:rPr>
                        <m:t>=</m:t>
                      </m:r>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𝒙</m:t>
                          </m:r>
                        </m:e>
                        <m:sub>
                          <m:r>
                            <a:rPr lang="it-IT" sz="1600" b="1" i="1" smtClean="0">
                              <a:latin typeface="Cambria Math" panose="02040503050406030204" pitchFamily="18" charset="0"/>
                              <a:cs typeface="Helvetica" panose="020B0604020202020204" pitchFamily="34" charset="0"/>
                            </a:rPr>
                            <m:t>𝒄𝒂𝒍𝒄</m:t>
                          </m:r>
                        </m:sub>
                      </m:sSub>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𝒆</m:t>
                      </m:r>
                    </m:oMath>
                  </m:oMathPara>
                </a14:m>
                <a:endParaRPr lang="it-IT" sz="1600" b="1" dirty="0">
                  <a:latin typeface="Helvetica" panose="020B0604020202020204" pitchFamily="34" charset="0"/>
                  <a:cs typeface="Helvetica" panose="020B0604020202020204" pitchFamily="34" charset="0"/>
                </a:endParaRPr>
              </a:p>
              <a:p>
                <a:pPr algn="ctr"/>
                <a:endParaRPr lang="it-IT" sz="1600" b="1" dirty="0">
                  <a:latin typeface="Helvetica" panose="020B0604020202020204" pitchFamily="34" charset="0"/>
                  <a:cs typeface="Helvetica" panose="020B0604020202020204" pitchFamily="34" charset="0"/>
                </a:endParaRPr>
              </a:p>
            </p:txBody>
          </p:sp>
        </mc:Choice>
        <mc:Fallback xmlns="">
          <p:sp>
            <p:nvSpPr>
              <p:cNvPr id="7" name="CasellaDiTesto 6">
                <a:extLst>
                  <a:ext uri="{FF2B5EF4-FFF2-40B4-BE49-F238E27FC236}">
                    <a16:creationId xmlns:a16="http://schemas.microsoft.com/office/drawing/2014/main" id="{660E1A14-C5B5-4129-B03A-8304764FD21F}"/>
                  </a:ext>
                </a:extLst>
              </p:cNvPr>
              <p:cNvSpPr txBox="1">
                <a:spLocks noRot="1" noChangeAspect="1" noMove="1" noResize="1" noEditPoints="1" noAdjustHandles="1" noChangeArrowheads="1" noChangeShapeType="1" noTextEdit="1"/>
              </p:cNvSpPr>
              <p:nvPr/>
            </p:nvSpPr>
            <p:spPr>
              <a:xfrm>
                <a:off x="1013533" y="2583403"/>
                <a:ext cx="10164932" cy="1346779"/>
              </a:xfrm>
              <a:prstGeom prst="rect">
                <a:avLst/>
              </a:prstGeom>
              <a:blipFill>
                <a:blip r:embed="rId4"/>
                <a:stretch>
                  <a:fillRect l="-300" t="-1357" r="-3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192D951-BC5E-4D9B-A099-2386CD18D2CD}"/>
                  </a:ext>
                </a:extLst>
              </p:cNvPr>
              <p:cNvSpPr txBox="1"/>
              <p:nvPr/>
            </p:nvSpPr>
            <p:spPr>
              <a:xfrm>
                <a:off x="1013533" y="3800753"/>
                <a:ext cx="10164932" cy="2811026"/>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Un metodo di raffinamento iterativo è il </a:t>
                </a:r>
                <a:r>
                  <a:rPr lang="it-IT" sz="1600" b="1" i="1" dirty="0">
                    <a:latin typeface="Helvetica" panose="020B0604020202020204" pitchFamily="34" charset="0"/>
                    <a:cs typeface="Helvetica" panose="020B0604020202020204" pitchFamily="34" charset="0"/>
                  </a:rPr>
                  <a:t>metodo di </a:t>
                </a:r>
                <a:r>
                  <a:rPr lang="it-IT" sz="1600" b="1" i="1" dirty="0" err="1">
                    <a:latin typeface="Helvetica" panose="020B0604020202020204" pitchFamily="34" charset="0"/>
                    <a:cs typeface="Helvetica" panose="020B0604020202020204" pitchFamily="34" charset="0"/>
                  </a:rPr>
                  <a:t>Jacobi</a:t>
                </a:r>
                <a:r>
                  <a:rPr lang="it-IT" sz="1600" dirty="0">
                    <a:latin typeface="Helvetica" panose="020B0604020202020204" pitchFamily="34" charset="0"/>
                    <a:cs typeface="Helvetica" panose="020B0604020202020204" pitchFamily="34" charset="0"/>
                  </a:rPr>
                  <a:t>.</a:t>
                </a:r>
              </a:p>
              <a:p>
                <a:pPr algn="just"/>
                <a:r>
                  <a:rPr lang="it-IT" sz="1600" dirty="0">
                    <a:latin typeface="Helvetica" panose="020B0604020202020204" pitchFamily="34" charset="0"/>
                    <a:cs typeface="Helvetica" panose="020B0604020202020204" pitchFamily="34" charset="0"/>
                  </a:rPr>
                  <a:t>È un metodo iterativo per la risoluzione di sistemi lineari che utilizza una successione </a:t>
                </a:r>
                <a14:m>
                  <m:oMath xmlns:m="http://schemas.openxmlformats.org/officeDocument/2006/math">
                    <m:sSup>
                      <m:sSupPr>
                        <m:ctrlPr>
                          <a:rPr lang="it-IT" sz="1600" i="1" smtClean="0">
                            <a:latin typeface="Cambria Math" panose="02040503050406030204" pitchFamily="18" charset="0"/>
                            <a:cs typeface="Helvetica" panose="020B0604020202020204" pitchFamily="34" charset="0"/>
                          </a:rPr>
                        </m:ctrlPr>
                      </m:sSupPr>
                      <m:e>
                        <m:r>
                          <a:rPr lang="it-IT" sz="1600" b="0" i="1" smtClean="0">
                            <a:latin typeface="Cambria Math" panose="02040503050406030204" pitchFamily="18" charset="0"/>
                            <a:cs typeface="Helvetica" panose="020B0604020202020204" pitchFamily="34" charset="0"/>
                          </a:rPr>
                          <m:t>𝑥</m:t>
                        </m:r>
                      </m:e>
                      <m:sup>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𝑘</m:t>
                        </m:r>
                        <m:r>
                          <a:rPr lang="it-IT" sz="1600" b="0" i="1" smtClean="0">
                            <a:latin typeface="Cambria Math" panose="02040503050406030204" pitchFamily="18" charset="0"/>
                            <a:cs typeface="Helvetica" panose="020B0604020202020204" pitchFamily="34" charset="0"/>
                          </a:rPr>
                          <m:t>)</m:t>
                        </m:r>
                      </m:sup>
                    </m:sSup>
                  </m:oMath>
                </a14:m>
                <a:r>
                  <a:rPr lang="it-IT" sz="1600" dirty="0">
                    <a:latin typeface="Helvetica" panose="020B0604020202020204" pitchFamily="34" charset="0"/>
                    <a:cs typeface="Helvetica" panose="020B0604020202020204" pitchFamily="34" charset="0"/>
                  </a:rPr>
                  <a:t> che converge verso la soluzione esatta del sistema lineare e ne calcola progressivamente i valori arrestandosi quando la soluzione ottenuta è sufficientemente vicina a quella esatta.</a:t>
                </a:r>
              </a:p>
              <a:p>
                <a:pPr algn="just"/>
                <a:r>
                  <a:rPr lang="it-IT" sz="1600" dirty="0">
                    <a:latin typeface="Helvetica" panose="020B0604020202020204" pitchFamily="34" charset="0"/>
                    <a:cs typeface="Helvetica" panose="020B0604020202020204" pitchFamily="34" charset="0"/>
                  </a:rPr>
                  <a:t>L’idea su cui si basa il metodo di </a:t>
                </a:r>
                <a:r>
                  <a:rPr lang="it-IT" sz="1600" dirty="0" err="1">
                    <a:latin typeface="Helvetica" panose="020B0604020202020204" pitchFamily="34" charset="0"/>
                    <a:cs typeface="Helvetica" panose="020B0604020202020204" pitchFamily="34" charset="0"/>
                  </a:rPr>
                  <a:t>Jacobi</a:t>
                </a:r>
                <a:r>
                  <a:rPr lang="it-IT" sz="1600" dirty="0">
                    <a:latin typeface="Helvetica" panose="020B0604020202020204" pitchFamily="34" charset="0"/>
                    <a:cs typeface="Helvetica" panose="020B0604020202020204" pitchFamily="34" charset="0"/>
                  </a:rPr>
                  <a:t> è che, dato il sistema </a:t>
                </a:r>
                <a14:m>
                  <m:oMath xmlns:m="http://schemas.openxmlformats.org/officeDocument/2006/math">
                    <m:r>
                      <a:rPr lang="it-IT" sz="1600" b="0" i="1" smtClean="0">
                        <a:latin typeface="Cambria Math" panose="02040503050406030204" pitchFamily="18" charset="0"/>
                        <a:cs typeface="Helvetica" panose="020B0604020202020204" pitchFamily="34" charset="0"/>
                      </a:rPr>
                      <m:t>𝐴𝑥</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𝑏</m:t>
                    </m:r>
                  </m:oMath>
                </a14:m>
                <a:r>
                  <a:rPr lang="it-IT" sz="1600" dirty="0">
                    <a:latin typeface="Helvetica" panose="020B0604020202020204" pitchFamily="34" charset="0"/>
                    <a:cs typeface="Helvetica" panose="020B0604020202020204" pitchFamily="34" charset="0"/>
                  </a:rPr>
                  <a:t>, scrivendo la matrice A come differenza di due matrici	</a:t>
                </a:r>
              </a:p>
              <a:p>
                <a:pPr algn="ctr"/>
                <a:r>
                  <a:rPr lang="it-IT" sz="1600" b="1" dirty="0">
                    <a:latin typeface="Helvetica" panose="020B0604020202020204" pitchFamily="34" charset="0"/>
                    <a:cs typeface="Helvetica" panose="020B0604020202020204" pitchFamily="34" charset="0"/>
                  </a:rPr>
                  <a:t>	</a:t>
                </a:r>
                <a14:m>
                  <m:oMath xmlns:m="http://schemas.openxmlformats.org/officeDocument/2006/math">
                    <m:r>
                      <a:rPr lang="it-IT" sz="1600" b="1" i="1" smtClean="0">
                        <a:latin typeface="Cambria Math" panose="02040503050406030204" pitchFamily="18" charset="0"/>
                        <a:cs typeface="Helvetica" panose="020B0604020202020204" pitchFamily="34" charset="0"/>
                      </a:rPr>
                      <m:t>𝑨</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𝑴</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𝑵</m:t>
                    </m:r>
                  </m:oMath>
                </a14:m>
                <a:r>
                  <a:rPr lang="it-IT" sz="1600" b="1" dirty="0">
                    <a:latin typeface="Helvetica" panose="020B0604020202020204" pitchFamily="34" charset="0"/>
                    <a:cs typeface="Helvetica" panose="020B0604020202020204" pitchFamily="34" charset="0"/>
                  </a:rPr>
                  <a:t>	M non singolare con determinante non nullo </a:t>
                </a:r>
                <a:r>
                  <a:rPr lang="it-IT" sz="1600" b="1" dirty="0">
                    <a:latin typeface="Helvetica" panose="020B0604020202020204" pitchFamily="34" charset="0"/>
                    <a:cs typeface="Helvetica" panose="020B0604020202020204" pitchFamily="34" charset="0"/>
                    <a:sym typeface="Wingdings" panose="05000000000000000000" pitchFamily="2" charset="2"/>
                  </a:rPr>
                  <a:t> M invertibile</a:t>
                </a:r>
              </a:p>
              <a:p>
                <a:pPr algn="just"/>
                <a:endParaRPr lang="it-IT" sz="1600" dirty="0">
                  <a:latin typeface="Helvetica" panose="020B0604020202020204" pitchFamily="34" charset="0"/>
                  <a:cs typeface="Helvetica" panose="020B0604020202020204" pitchFamily="34" charset="0"/>
                </a:endParaRPr>
              </a:p>
              <a:p>
                <a:pPr algn="just"/>
                <a:r>
                  <a:rPr lang="it-IT" sz="1600" dirty="0">
                    <a:latin typeface="Helvetica" panose="020B0604020202020204" pitchFamily="34" charset="0"/>
                    <a:cs typeface="Helvetica" panose="020B0604020202020204" pitchFamily="34" charset="0"/>
                  </a:rPr>
                  <a:t>allora la soluzione </a:t>
                </a:r>
                <a14:m>
                  <m:oMath xmlns:m="http://schemas.openxmlformats.org/officeDocument/2006/math">
                    <m:r>
                      <a:rPr lang="it-IT" sz="1600" b="0" i="1" smtClean="0">
                        <a:latin typeface="Cambria Math" panose="02040503050406030204" pitchFamily="18" charset="0"/>
                        <a:cs typeface="Helvetica" panose="020B0604020202020204" pitchFamily="34" charset="0"/>
                      </a:rPr>
                      <m:t>𝑥</m:t>
                    </m:r>
                  </m:oMath>
                </a14:m>
                <a:r>
                  <a:rPr lang="it-IT" sz="1600" dirty="0">
                    <a:latin typeface="Helvetica" panose="020B0604020202020204" pitchFamily="34" charset="0"/>
                    <a:cs typeface="Helvetica" panose="020B0604020202020204" pitchFamily="34" charset="0"/>
                  </a:rPr>
                  <a:t> del sistema risolve anche l’equazione</a:t>
                </a:r>
              </a:p>
              <a:p>
                <a:pPr algn="ctr"/>
                <a:endParaRPr lang="it-IT" sz="1600" b="1" i="1" dirty="0">
                  <a:latin typeface="Cambria Math" panose="02040503050406030204" pitchFamily="18" charset="0"/>
                  <a:cs typeface="Helvetica" panose="020B0604020202020204" pitchFamily="34" charset="0"/>
                </a:endParaRPr>
              </a:p>
              <a:p>
                <a:pPr algn="ctr"/>
                <a14:m>
                  <m:oMathPara xmlns:m="http://schemas.openxmlformats.org/officeDocument/2006/math">
                    <m:oMathParaPr>
                      <m:jc m:val="centerGroup"/>
                    </m:oMathParaPr>
                    <m:oMath xmlns:m="http://schemas.openxmlformats.org/officeDocument/2006/math">
                      <m:r>
                        <a:rPr lang="it-IT" sz="1600" b="1" i="1" smtClean="0">
                          <a:latin typeface="Cambria Math" panose="02040503050406030204" pitchFamily="18" charset="0"/>
                          <a:cs typeface="Helvetica" panose="020B0604020202020204" pitchFamily="34" charset="0"/>
                        </a:rPr>
                        <m:t>𝑴𝒙</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𝑵𝒙</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𝒃</m:t>
                      </m:r>
                    </m:oMath>
                  </m:oMathPara>
                </a14:m>
                <a:endParaRPr lang="it-IT" sz="1600" b="1" dirty="0">
                  <a:latin typeface="Helvetica" panose="020B0604020202020204" pitchFamily="34" charset="0"/>
                  <a:cs typeface="Helvetica" panose="020B0604020202020204" pitchFamily="34" charset="0"/>
                </a:endParaRPr>
              </a:p>
            </p:txBody>
          </p:sp>
        </mc:Choice>
        <mc:Fallback xmlns="">
          <p:sp>
            <p:nvSpPr>
              <p:cNvPr id="8" name="CasellaDiTesto 7">
                <a:extLst>
                  <a:ext uri="{FF2B5EF4-FFF2-40B4-BE49-F238E27FC236}">
                    <a16:creationId xmlns:a16="http://schemas.microsoft.com/office/drawing/2014/main" id="{1192D951-BC5E-4D9B-A099-2386CD18D2CD}"/>
                  </a:ext>
                </a:extLst>
              </p:cNvPr>
              <p:cNvSpPr txBox="1">
                <a:spLocks noRot="1" noChangeAspect="1" noMove="1" noResize="1" noEditPoints="1" noAdjustHandles="1" noChangeArrowheads="1" noChangeShapeType="1" noTextEdit="1"/>
              </p:cNvSpPr>
              <p:nvPr/>
            </p:nvSpPr>
            <p:spPr>
              <a:xfrm>
                <a:off x="1013533" y="3800753"/>
                <a:ext cx="10164932" cy="2811026"/>
              </a:xfrm>
              <a:prstGeom prst="rect">
                <a:avLst/>
              </a:prstGeom>
              <a:blipFill>
                <a:blip r:embed="rId5"/>
                <a:stretch>
                  <a:fillRect l="-300" t="-649" r="-300"/>
                </a:stretch>
              </a:blipFill>
            </p:spPr>
            <p:txBody>
              <a:bodyPr/>
              <a:lstStyle/>
              <a:p>
                <a:r>
                  <a:rPr lang="it-IT">
                    <a:noFill/>
                  </a:rPr>
                  <a:t> </a:t>
                </a:r>
              </a:p>
            </p:txBody>
          </p:sp>
        </mc:Fallback>
      </mc:AlternateContent>
    </p:spTree>
    <p:extLst>
      <p:ext uri="{BB962C8B-B14F-4D97-AF65-F5344CB8AC3E}">
        <p14:creationId xmlns:p14="http://schemas.microsoft.com/office/powerpoint/2010/main" val="34530356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96FEE6B-A479-4F02-BE0F-168136B0F2C1}"/>
                  </a:ext>
                </a:extLst>
              </p:cNvPr>
              <p:cNvSpPr txBox="1"/>
              <p:nvPr/>
            </p:nvSpPr>
            <p:spPr>
              <a:xfrm>
                <a:off x="1013533" y="201162"/>
                <a:ext cx="10164933" cy="584775"/>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Il metodo di </a:t>
                </a:r>
                <a:r>
                  <a:rPr lang="it-IT" sz="1600" dirty="0" err="1">
                    <a:latin typeface="Helvetica" panose="020B0604020202020204" pitchFamily="34" charset="0"/>
                    <a:cs typeface="Helvetica" panose="020B0604020202020204" pitchFamily="34" charset="0"/>
                  </a:rPr>
                  <a:t>Jacobi</a:t>
                </a:r>
                <a:r>
                  <a:rPr lang="it-IT" sz="1600" dirty="0">
                    <a:latin typeface="Helvetica" panose="020B0604020202020204" pitchFamily="34" charset="0"/>
                    <a:cs typeface="Helvetica" panose="020B0604020202020204" pitchFamily="34" charset="0"/>
                  </a:rPr>
                  <a:t> è basato su un algoritmo che, a partire da un qualunque vettore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0</m:t>
                        </m:r>
                      </m:sub>
                    </m:sSub>
                  </m:oMath>
                </a14:m>
                <a:r>
                  <a:rPr lang="it-IT" sz="1600" dirty="0">
                    <a:latin typeface="Helvetica" panose="020B0604020202020204" pitchFamily="34" charset="0"/>
                    <a:cs typeface="Helvetica" panose="020B0604020202020204" pitchFamily="34" charset="0"/>
                  </a:rPr>
                  <a:t>, costruisce una successione di vettori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𝑘</m:t>
                        </m:r>
                      </m:sub>
                    </m:sSub>
                  </m:oMath>
                </a14:m>
                <a:r>
                  <a:rPr lang="it-IT" sz="1400"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se questa successione converge ad un vettore </a:t>
                </a:r>
                <a14:m>
                  <m:oMath xmlns:m="http://schemas.openxmlformats.org/officeDocument/2006/math">
                    <m:r>
                      <a:rPr lang="it-IT" sz="1600" b="0" i="1" smtClean="0">
                        <a:latin typeface="Cambria Math" panose="02040503050406030204" pitchFamily="18" charset="0"/>
                        <a:cs typeface="Helvetica" panose="020B0604020202020204" pitchFamily="34" charset="0"/>
                      </a:rPr>
                      <m:t>𝑥</m:t>
                    </m:r>
                  </m:oMath>
                </a14:m>
                <a:r>
                  <a:rPr lang="it-IT" sz="1400" dirty="0">
                    <a:latin typeface="Helvetica" panose="020B0604020202020204" pitchFamily="34" charset="0"/>
                    <a:cs typeface="Helvetica" panose="020B0604020202020204" pitchFamily="34" charset="0"/>
                  </a:rPr>
                  <a:t> </a:t>
                </a:r>
                <a:r>
                  <a:rPr lang="it-IT" sz="1600" dirty="0">
                    <a:latin typeface="Helvetica" panose="020B0604020202020204" pitchFamily="34" charset="0"/>
                    <a:cs typeface="Helvetica" panose="020B0604020202020204" pitchFamily="34" charset="0"/>
                  </a:rPr>
                  <a:t>allora </a:t>
                </a:r>
                <a14:m>
                  <m:oMath xmlns:m="http://schemas.openxmlformats.org/officeDocument/2006/math">
                    <m:r>
                      <a:rPr lang="it-IT" sz="1600" b="0" i="1" smtClean="0">
                        <a:latin typeface="Cambria Math" panose="02040503050406030204" pitchFamily="18" charset="0"/>
                        <a:cs typeface="Helvetica" panose="020B0604020202020204" pitchFamily="34" charset="0"/>
                      </a:rPr>
                      <m:t>𝐴𝑥</m:t>
                    </m:r>
                    <m:r>
                      <a:rPr lang="it-IT" sz="1600" b="0" i="1" smtClean="0">
                        <a:latin typeface="Cambria Math" panose="02040503050406030204" pitchFamily="18" charset="0"/>
                        <a:cs typeface="Helvetica" panose="020B0604020202020204" pitchFamily="34" charset="0"/>
                      </a:rPr>
                      <m:t>=</m:t>
                    </m:r>
                    <m:r>
                      <a:rPr lang="it-IT" sz="1600" b="0" i="1" smtClean="0">
                        <a:latin typeface="Cambria Math" panose="02040503050406030204" pitchFamily="18" charset="0"/>
                        <a:cs typeface="Helvetica" panose="020B0604020202020204" pitchFamily="34" charset="0"/>
                      </a:rPr>
                      <m:t>𝑏</m:t>
                    </m:r>
                  </m:oMath>
                </a14:m>
                <a:r>
                  <a:rPr lang="it-IT" sz="1400" dirty="0">
                    <a:latin typeface="Helvetica" panose="020B0604020202020204" pitchFamily="34" charset="0"/>
                    <a:cs typeface="Helvetica" panose="020B0604020202020204" pitchFamily="34" charset="0"/>
                  </a:rPr>
                  <a:t>.</a:t>
                </a:r>
              </a:p>
            </p:txBody>
          </p:sp>
        </mc:Choice>
        <mc:Fallback xmlns="">
          <p:sp>
            <p:nvSpPr>
              <p:cNvPr id="4" name="CasellaDiTesto 3">
                <a:extLst>
                  <a:ext uri="{FF2B5EF4-FFF2-40B4-BE49-F238E27FC236}">
                    <a16:creationId xmlns:a16="http://schemas.microsoft.com/office/drawing/2014/main" id="{696FEE6B-A479-4F02-BE0F-168136B0F2C1}"/>
                  </a:ext>
                </a:extLst>
              </p:cNvPr>
              <p:cNvSpPr txBox="1">
                <a:spLocks noRot="1" noChangeAspect="1" noMove="1" noResize="1" noEditPoints="1" noAdjustHandles="1" noChangeArrowheads="1" noChangeShapeType="1" noTextEdit="1"/>
              </p:cNvSpPr>
              <p:nvPr/>
            </p:nvSpPr>
            <p:spPr>
              <a:xfrm>
                <a:off x="1013533" y="201162"/>
                <a:ext cx="10164933" cy="584775"/>
              </a:xfrm>
              <a:prstGeom prst="rect">
                <a:avLst/>
              </a:prstGeom>
              <a:blipFill>
                <a:blip r:embed="rId2"/>
                <a:stretch>
                  <a:fillRect l="-300" t="-3125" r="-300" b="-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5D661E0-9787-4521-9C0F-81CFF171FAFB}"/>
                  </a:ext>
                </a:extLst>
              </p:cNvPr>
              <p:cNvSpPr txBox="1"/>
              <p:nvPr/>
            </p:nvSpPr>
            <p:spPr>
              <a:xfrm>
                <a:off x="1013534" y="785937"/>
                <a:ext cx="10164932" cy="35965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𝒙</m:t>
                          </m:r>
                        </m:e>
                        <m:sup>
                          <m:r>
                            <a:rPr lang="it-IT" sz="1600" b="1" i="1" smtClean="0">
                              <a:latin typeface="Cambria Math" panose="02040503050406030204" pitchFamily="18" charset="0"/>
                              <a:cs typeface="Helvetica" panose="020B0604020202020204" pitchFamily="34" charset="0"/>
                            </a:rPr>
                            <m:t>𝒌</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𝑵</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𝒃</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oMath>
                  </m:oMathPara>
                </a14:m>
                <a:endParaRPr lang="it-IT" sz="1600" b="1" dirty="0">
                  <a:latin typeface="Helvetica" panose="020B0604020202020204" pitchFamily="34" charset="0"/>
                  <a:cs typeface="Helvetica" panose="020B0604020202020204" pitchFamily="34" charset="0"/>
                </a:endParaRPr>
              </a:p>
            </p:txBody>
          </p:sp>
        </mc:Choice>
        <mc:Fallback xmlns="">
          <p:sp>
            <p:nvSpPr>
              <p:cNvPr id="5" name="CasellaDiTesto 4">
                <a:extLst>
                  <a:ext uri="{FF2B5EF4-FFF2-40B4-BE49-F238E27FC236}">
                    <a16:creationId xmlns:a16="http://schemas.microsoft.com/office/drawing/2014/main" id="{D5D661E0-9787-4521-9C0F-81CFF171FAFB}"/>
                  </a:ext>
                </a:extLst>
              </p:cNvPr>
              <p:cNvSpPr txBox="1">
                <a:spLocks noRot="1" noChangeAspect="1" noMove="1" noResize="1" noEditPoints="1" noAdjustHandles="1" noChangeArrowheads="1" noChangeShapeType="1" noTextEdit="1"/>
              </p:cNvSpPr>
              <p:nvPr/>
            </p:nvSpPr>
            <p:spPr>
              <a:xfrm>
                <a:off x="1013534" y="785937"/>
                <a:ext cx="10164932" cy="359650"/>
              </a:xfrm>
              <a:prstGeom prst="rect">
                <a:avLst/>
              </a:prstGeom>
              <a:blipFill>
                <a:blip r:embed="rId3"/>
                <a:stretch>
                  <a:fillRect b="-847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836B0CA9-FA19-40D7-8611-12498C650BD8}"/>
                  </a:ext>
                </a:extLst>
              </p:cNvPr>
              <p:cNvSpPr txBox="1"/>
              <p:nvPr/>
            </p:nvSpPr>
            <p:spPr>
              <a:xfrm>
                <a:off x="1013534" y="1145587"/>
                <a:ext cx="10164932" cy="338554"/>
              </a:xfrm>
              <a:prstGeom prst="rect">
                <a:avLst/>
              </a:prstGeom>
              <a:noFill/>
            </p:spPr>
            <p:txBody>
              <a:bodyPr wrap="square" rtlCol="0">
                <a:spAutoFit/>
              </a:bodyPr>
              <a:lstStyle/>
              <a:p>
                <a:r>
                  <a:rPr lang="it-IT" sz="1600" dirty="0">
                    <a:latin typeface="Helvetica" panose="020B0604020202020204" pitchFamily="34" charset="0"/>
                    <a:cs typeface="Helvetica" panose="020B0604020202020204" pitchFamily="34" charset="0"/>
                  </a:rPr>
                  <a:t>Per misurare la distanza dei termini di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𝑘</m:t>
                        </m:r>
                      </m:sub>
                    </m:sSub>
                  </m:oMath>
                </a14:m>
                <a:r>
                  <a:rPr lang="it-IT" sz="1600" dirty="0">
                    <a:latin typeface="Helvetica" panose="020B0604020202020204" pitchFamily="34" charset="0"/>
                    <a:cs typeface="Helvetica" panose="020B0604020202020204" pitchFamily="34" charset="0"/>
                  </a:rPr>
                  <a:t> dalla soluzione si può considerare un vettore di </a:t>
                </a:r>
                <a:r>
                  <a:rPr lang="it-IT" sz="1600" i="1" dirty="0">
                    <a:latin typeface="Helvetica" panose="020B0604020202020204" pitchFamily="34" charset="0"/>
                    <a:cs typeface="Helvetica" panose="020B0604020202020204" pitchFamily="34" charset="0"/>
                  </a:rPr>
                  <a:t>errori</a:t>
                </a:r>
                <a:endParaRPr lang="it-IT" sz="1600" dirty="0">
                  <a:latin typeface="Helvetica" panose="020B0604020202020204" pitchFamily="34" charset="0"/>
                  <a:cs typeface="Helvetica" panose="020B0604020202020204" pitchFamily="34" charset="0"/>
                </a:endParaRPr>
              </a:p>
            </p:txBody>
          </p:sp>
        </mc:Choice>
        <mc:Fallback xmlns="">
          <p:sp>
            <p:nvSpPr>
              <p:cNvPr id="6" name="CasellaDiTesto 5">
                <a:extLst>
                  <a:ext uri="{FF2B5EF4-FFF2-40B4-BE49-F238E27FC236}">
                    <a16:creationId xmlns:a16="http://schemas.microsoft.com/office/drawing/2014/main" id="{836B0CA9-FA19-40D7-8611-12498C650BD8}"/>
                  </a:ext>
                </a:extLst>
              </p:cNvPr>
              <p:cNvSpPr txBox="1">
                <a:spLocks noRot="1" noChangeAspect="1" noMove="1" noResize="1" noEditPoints="1" noAdjustHandles="1" noChangeArrowheads="1" noChangeShapeType="1" noTextEdit="1"/>
              </p:cNvSpPr>
              <p:nvPr/>
            </p:nvSpPr>
            <p:spPr>
              <a:xfrm>
                <a:off x="1013534" y="1145587"/>
                <a:ext cx="10164932" cy="338554"/>
              </a:xfrm>
              <a:prstGeom prst="rect">
                <a:avLst/>
              </a:prstGeom>
              <a:blipFill>
                <a:blip r:embed="rId4"/>
                <a:stretch>
                  <a:fillRect l="-300" t="-5455" b="-2363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BCE8E92-F72A-463B-B6A6-24B13A297A6D}"/>
                  </a:ext>
                </a:extLst>
              </p:cNvPr>
              <p:cNvSpPr txBox="1"/>
              <p:nvPr/>
            </p:nvSpPr>
            <p:spPr>
              <a:xfrm>
                <a:off x="1013534" y="1484141"/>
                <a:ext cx="10164932" cy="35965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𝒆</m:t>
                          </m:r>
                        </m:e>
                        <m:sup>
                          <m:r>
                            <a:rPr lang="it-IT" sz="1600" b="1" i="1" smtClean="0">
                              <a:latin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cs typeface="Helvetica" panose="020B0604020202020204" pitchFamily="34" charset="0"/>
                        </a:rPr>
                        <m:t>= </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oMath>
                  </m:oMathPara>
                </a14:m>
                <a:endParaRPr lang="it-IT" sz="1600" b="1" dirty="0">
                  <a:latin typeface="Helvetica" panose="020B0604020202020204" pitchFamily="34" charset="0"/>
                  <a:cs typeface="Helvetica" panose="020B0604020202020204" pitchFamily="34" charset="0"/>
                </a:endParaRPr>
              </a:p>
            </p:txBody>
          </p:sp>
        </mc:Choice>
        <mc:Fallback xmlns="">
          <p:sp>
            <p:nvSpPr>
              <p:cNvPr id="7" name="CasellaDiTesto 6">
                <a:extLst>
                  <a:ext uri="{FF2B5EF4-FFF2-40B4-BE49-F238E27FC236}">
                    <a16:creationId xmlns:a16="http://schemas.microsoft.com/office/drawing/2014/main" id="{ABCE8E92-F72A-463B-B6A6-24B13A297A6D}"/>
                  </a:ext>
                </a:extLst>
              </p:cNvPr>
              <p:cNvSpPr txBox="1">
                <a:spLocks noRot="1" noChangeAspect="1" noMove="1" noResize="1" noEditPoints="1" noAdjustHandles="1" noChangeArrowheads="1" noChangeShapeType="1" noTextEdit="1"/>
              </p:cNvSpPr>
              <p:nvPr/>
            </p:nvSpPr>
            <p:spPr>
              <a:xfrm>
                <a:off x="1013534" y="1484141"/>
                <a:ext cx="10164932" cy="359650"/>
              </a:xfrm>
              <a:prstGeom prst="rect">
                <a:avLst/>
              </a:prstGeom>
              <a:blipFill>
                <a:blip r:embed="rId5"/>
                <a:stretch>
                  <a:fillRect/>
                </a:stretch>
              </a:blipFill>
            </p:spPr>
            <p:txBody>
              <a:bodyPr/>
              <a:lstStyle/>
              <a:p>
                <a:r>
                  <a:rPr lang="it-IT">
                    <a:noFill/>
                  </a:rPr>
                  <a:t> </a:t>
                </a:r>
              </a:p>
            </p:txBody>
          </p:sp>
        </mc:Fallback>
      </mc:AlternateContent>
      <p:sp>
        <p:nvSpPr>
          <p:cNvPr id="8" name="Freccia in giù 7">
            <a:extLst>
              <a:ext uri="{FF2B5EF4-FFF2-40B4-BE49-F238E27FC236}">
                <a16:creationId xmlns:a16="http://schemas.microsoft.com/office/drawing/2014/main" id="{DA60ECD0-750D-4AD2-AFF4-21199B986BD6}"/>
              </a:ext>
            </a:extLst>
          </p:cNvPr>
          <p:cNvSpPr/>
          <p:nvPr/>
        </p:nvSpPr>
        <p:spPr>
          <a:xfrm>
            <a:off x="5890259" y="1842523"/>
            <a:ext cx="411480" cy="630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981F46B-DA88-40D8-8EC5-E2E643411C22}"/>
                  </a:ext>
                </a:extLst>
              </p:cNvPr>
              <p:cNvSpPr txBox="1"/>
              <p:nvPr/>
            </p:nvSpPr>
            <p:spPr>
              <a:xfrm>
                <a:off x="1013534" y="2456968"/>
                <a:ext cx="10164932" cy="3793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𝒆</m:t>
                          </m:r>
                        </m:e>
                        <m:sup>
                          <m:r>
                            <a:rPr lang="it-IT" sz="1600" b="1" i="1" smtClean="0">
                              <a:latin typeface="Cambria Math" panose="02040503050406030204" pitchFamily="18" charset="0"/>
                              <a:cs typeface="Helvetica" panose="020B0604020202020204" pitchFamily="34" charset="0"/>
                            </a:rPr>
                            <m:t>𝒌</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𝒌</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𝟏</m:t>
                          </m:r>
                        </m:sup>
                      </m:sSup>
                      <m:d>
                        <m:d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d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𝑵</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𝒃</m:t>
                          </m:r>
                        </m:e>
                      </m:d>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𝟏</m:t>
                          </m:r>
                        </m:sup>
                      </m:sSup>
                      <m:d>
                        <m:d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d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𝑵𝒙</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𝒃</m:t>
                          </m:r>
                        </m:e>
                      </m:d>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𝑵</m:t>
                      </m:r>
                      <m:d>
                        <m:d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dPr>
                        <m:e>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𝒙</m:t>
                          </m:r>
                        </m:e>
                      </m:d>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𝑵</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𝒆</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𝒌</m:t>
                          </m:r>
                        </m:sup>
                      </m:sSup>
                    </m:oMath>
                  </m:oMathPara>
                </a14:m>
                <a:endParaRPr lang="it-IT" sz="1600" b="1" dirty="0">
                  <a:latin typeface="Helvetica" panose="020B0604020202020204" pitchFamily="34" charset="0"/>
                  <a:cs typeface="Helvetica" panose="020B0604020202020204" pitchFamily="34" charset="0"/>
                </a:endParaRPr>
              </a:p>
            </p:txBody>
          </p:sp>
        </mc:Choice>
        <mc:Fallback xmlns="">
          <p:sp>
            <p:nvSpPr>
              <p:cNvPr id="9" name="CasellaDiTesto 8">
                <a:extLst>
                  <a:ext uri="{FF2B5EF4-FFF2-40B4-BE49-F238E27FC236}">
                    <a16:creationId xmlns:a16="http://schemas.microsoft.com/office/drawing/2014/main" id="{D981F46B-DA88-40D8-8EC5-E2E643411C22}"/>
                  </a:ext>
                </a:extLst>
              </p:cNvPr>
              <p:cNvSpPr txBox="1">
                <a:spLocks noRot="1" noChangeAspect="1" noMove="1" noResize="1" noEditPoints="1" noAdjustHandles="1" noChangeArrowheads="1" noChangeShapeType="1" noTextEdit="1"/>
              </p:cNvSpPr>
              <p:nvPr/>
            </p:nvSpPr>
            <p:spPr>
              <a:xfrm>
                <a:off x="1013534" y="2456968"/>
                <a:ext cx="10164932" cy="379399"/>
              </a:xfrm>
              <a:prstGeom prst="rect">
                <a:avLst/>
              </a:prstGeom>
              <a:blipFill>
                <a:blip r:embed="rId6"/>
                <a:stretch>
                  <a:fillRect b="-4839"/>
                </a:stretch>
              </a:blipFill>
            </p:spPr>
            <p:txBody>
              <a:bodyPr/>
              <a:lstStyle/>
              <a:p>
                <a:r>
                  <a:rPr lang="it-IT">
                    <a:noFill/>
                  </a:rPr>
                  <a:t> </a:t>
                </a:r>
              </a:p>
            </p:txBody>
          </p:sp>
        </mc:Fallback>
      </mc:AlternateContent>
      <p:sp>
        <p:nvSpPr>
          <p:cNvPr id="10" name="Freccia in giù 9">
            <a:extLst>
              <a:ext uri="{FF2B5EF4-FFF2-40B4-BE49-F238E27FC236}">
                <a16:creationId xmlns:a16="http://schemas.microsoft.com/office/drawing/2014/main" id="{823489DA-53F9-42F6-BCC2-47A25048794A}"/>
              </a:ext>
            </a:extLst>
          </p:cNvPr>
          <p:cNvSpPr/>
          <p:nvPr/>
        </p:nvSpPr>
        <p:spPr>
          <a:xfrm>
            <a:off x="5890259" y="2831841"/>
            <a:ext cx="411480" cy="630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C32E9D2A-3BD7-42C5-98B5-B036C1756569}"/>
                  </a:ext>
                </a:extLst>
              </p:cNvPr>
              <p:cNvSpPr txBox="1"/>
              <p:nvPr/>
            </p:nvSpPr>
            <p:spPr>
              <a:xfrm>
                <a:off x="1013534" y="3462777"/>
                <a:ext cx="10164932" cy="34785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𝒆</m:t>
                          </m:r>
                        </m:e>
                        <m:sup>
                          <m:r>
                            <a:rPr lang="it-IT" sz="1600" b="1" i="1" smtClean="0">
                              <a:latin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𝑵</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𝒆</m:t>
                          </m:r>
                        </m:e>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𝟎</m:t>
                          </m:r>
                        </m:sup>
                      </m:sSup>
                    </m:oMath>
                  </m:oMathPara>
                </a14:m>
                <a:endParaRPr lang="it-IT" sz="1600" b="1" dirty="0">
                  <a:latin typeface="Helvetica" panose="020B0604020202020204" pitchFamily="34" charset="0"/>
                  <a:cs typeface="Helvetica" panose="020B0604020202020204" pitchFamily="34" charset="0"/>
                </a:endParaRPr>
              </a:p>
            </p:txBody>
          </p:sp>
        </mc:Choice>
        <mc:Fallback xmlns="">
          <p:sp>
            <p:nvSpPr>
              <p:cNvPr id="11" name="CasellaDiTesto 10">
                <a:extLst>
                  <a:ext uri="{FF2B5EF4-FFF2-40B4-BE49-F238E27FC236}">
                    <a16:creationId xmlns:a16="http://schemas.microsoft.com/office/drawing/2014/main" id="{C32E9D2A-3BD7-42C5-98B5-B036C1756569}"/>
                  </a:ext>
                </a:extLst>
              </p:cNvPr>
              <p:cNvSpPr txBox="1">
                <a:spLocks noRot="1" noChangeAspect="1" noMove="1" noResize="1" noEditPoints="1" noAdjustHandles="1" noChangeArrowheads="1" noChangeShapeType="1" noTextEdit="1"/>
              </p:cNvSpPr>
              <p:nvPr/>
            </p:nvSpPr>
            <p:spPr>
              <a:xfrm>
                <a:off x="1013534" y="3462777"/>
                <a:ext cx="10164932" cy="347852"/>
              </a:xfrm>
              <a:prstGeom prst="rect">
                <a:avLst/>
              </a:prstGeom>
              <a:blipFill>
                <a:blip r:embed="rId7"/>
                <a:stretch>
                  <a:fillRect b="-12281"/>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C04EB942-0CE4-4332-800C-FE9DFA2EC094}"/>
              </a:ext>
            </a:extLst>
          </p:cNvPr>
          <p:cNvSpPr txBox="1"/>
          <p:nvPr/>
        </p:nvSpPr>
        <p:spPr>
          <a:xfrm>
            <a:off x="2191586" y="3868036"/>
            <a:ext cx="2802561" cy="338554"/>
          </a:xfrm>
          <a:prstGeom prst="rect">
            <a:avLst/>
          </a:prstGeom>
          <a:noFill/>
        </p:spPr>
        <p:txBody>
          <a:bodyPr wrap="square" rtlCol="0">
            <a:spAutoFit/>
          </a:bodyPr>
          <a:lstStyle/>
          <a:p>
            <a:r>
              <a:rPr lang="it-IT" sz="1600" i="1" dirty="0">
                <a:latin typeface="Helvetica" panose="020B0604020202020204" pitchFamily="34" charset="0"/>
                <a:cs typeface="Helvetica" panose="020B0604020202020204" pitchFamily="34" charset="0"/>
              </a:rPr>
              <a:t>L’ALGORITMO CONVERGE</a:t>
            </a:r>
          </a:p>
        </p:txBody>
      </p:sp>
      <p:sp>
        <p:nvSpPr>
          <p:cNvPr id="13" name="Freccia bidirezionale orizzontale 12">
            <a:extLst>
              <a:ext uri="{FF2B5EF4-FFF2-40B4-BE49-F238E27FC236}">
                <a16:creationId xmlns:a16="http://schemas.microsoft.com/office/drawing/2014/main" id="{5E8ADF66-20AE-4537-B95D-D4A289DD4F18}"/>
              </a:ext>
            </a:extLst>
          </p:cNvPr>
          <p:cNvSpPr/>
          <p:nvPr/>
        </p:nvSpPr>
        <p:spPr>
          <a:xfrm>
            <a:off x="5661659" y="3910996"/>
            <a:ext cx="868680" cy="2526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2E897CA6-BE2D-4C2D-B560-CADD3BB67E20}"/>
                  </a:ext>
                </a:extLst>
              </p:cNvPr>
              <p:cNvSpPr txBox="1"/>
              <p:nvPr/>
            </p:nvSpPr>
            <p:spPr>
              <a:xfrm>
                <a:off x="7197851" y="3852263"/>
                <a:ext cx="966140" cy="370101"/>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𝒆</m:t>
                          </m:r>
                        </m:e>
                        <m:sup>
                          <m:r>
                            <a:rPr lang="it-IT" sz="1600" b="1" i="1" smtClean="0">
                              <a:latin typeface="Cambria Math" panose="02040503050406030204" pitchFamily="18" charset="0"/>
                              <a:cs typeface="Helvetica" panose="020B0604020202020204" pitchFamily="34" charset="0"/>
                            </a:rPr>
                            <m:t>𝒌</m:t>
                          </m:r>
                        </m:sup>
                      </m:sSup>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acc>
                        <m:accPr>
                          <m:chr m:val="⃗"/>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acc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𝟎</m:t>
                          </m:r>
                        </m:e>
                      </m:acc>
                    </m:oMath>
                  </m:oMathPara>
                </a14:m>
                <a:endParaRPr lang="it-IT" sz="1600" b="1" dirty="0">
                  <a:latin typeface="Helvetica" panose="020B0604020202020204" pitchFamily="34" charset="0"/>
                  <a:cs typeface="Helvetica" panose="020B0604020202020204" pitchFamily="34" charset="0"/>
                </a:endParaRPr>
              </a:p>
            </p:txBody>
          </p:sp>
        </mc:Choice>
        <mc:Fallback xmlns="">
          <p:sp>
            <p:nvSpPr>
              <p:cNvPr id="14" name="CasellaDiTesto 13">
                <a:extLst>
                  <a:ext uri="{FF2B5EF4-FFF2-40B4-BE49-F238E27FC236}">
                    <a16:creationId xmlns:a16="http://schemas.microsoft.com/office/drawing/2014/main" id="{2E897CA6-BE2D-4C2D-B560-CADD3BB67E20}"/>
                  </a:ext>
                </a:extLst>
              </p:cNvPr>
              <p:cNvSpPr txBox="1">
                <a:spLocks noRot="1" noChangeAspect="1" noMove="1" noResize="1" noEditPoints="1" noAdjustHandles="1" noChangeArrowheads="1" noChangeShapeType="1" noTextEdit="1"/>
              </p:cNvSpPr>
              <p:nvPr/>
            </p:nvSpPr>
            <p:spPr>
              <a:xfrm>
                <a:off x="7197851" y="3852263"/>
                <a:ext cx="966140" cy="37010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6819193E-C8FF-404E-8941-4BCE462E5F7C}"/>
                  </a:ext>
                </a:extLst>
              </p:cNvPr>
              <p:cNvSpPr txBox="1"/>
              <p:nvPr/>
            </p:nvSpPr>
            <p:spPr>
              <a:xfrm>
                <a:off x="1013533" y="4281970"/>
                <a:ext cx="10164933" cy="1082797"/>
              </a:xfrm>
              <a:prstGeom prst="rect">
                <a:avLst/>
              </a:prstGeom>
              <a:noFill/>
            </p:spPr>
            <p:txBody>
              <a:bodyPr wrap="square" rtlCol="0">
                <a:spAutoFit/>
              </a:bodyPr>
              <a:lstStyle/>
              <a:p>
                <a:pPr algn="just"/>
                <a:r>
                  <a:rPr lang="it-IT" sz="1600" dirty="0">
                    <a:latin typeface="Helvetica" panose="020B0604020202020204" pitchFamily="34" charset="0"/>
                    <a:cs typeface="Helvetica" panose="020B0604020202020204" pitchFamily="34" charset="0"/>
                  </a:rPr>
                  <a:t>La convergenza è garantita, indipendentemente dalla scelta iniziale di </a:t>
                </a:r>
                <a14:m>
                  <m:oMath xmlns:m="http://schemas.openxmlformats.org/officeDocument/2006/math">
                    <m:sSub>
                      <m:sSubPr>
                        <m:ctrlPr>
                          <a:rPr lang="it-IT" sz="1600" i="1" smtClean="0">
                            <a:latin typeface="Cambria Math" panose="02040503050406030204" pitchFamily="18" charset="0"/>
                            <a:cs typeface="Helvetica" panose="020B0604020202020204" pitchFamily="34" charset="0"/>
                          </a:rPr>
                        </m:ctrlPr>
                      </m:sSubPr>
                      <m:e>
                        <m:r>
                          <a:rPr lang="it-IT" sz="1600" b="0" i="1" smtClean="0">
                            <a:latin typeface="Cambria Math" panose="02040503050406030204" pitchFamily="18" charset="0"/>
                            <a:cs typeface="Helvetica" panose="020B0604020202020204" pitchFamily="34" charset="0"/>
                          </a:rPr>
                          <m:t>𝑥</m:t>
                        </m:r>
                      </m:e>
                      <m:sub>
                        <m:r>
                          <a:rPr lang="it-IT" sz="1600" b="0" i="1" smtClean="0">
                            <a:latin typeface="Cambria Math" panose="02040503050406030204" pitchFamily="18" charset="0"/>
                            <a:cs typeface="Helvetica" panose="020B0604020202020204" pitchFamily="34" charset="0"/>
                          </a:rPr>
                          <m:t>0</m:t>
                        </m:r>
                      </m:sub>
                    </m:sSub>
                  </m:oMath>
                </a14:m>
                <a:r>
                  <a:rPr lang="it-IT" sz="1600" dirty="0">
                    <a:latin typeface="Helvetica" panose="020B0604020202020204" pitchFamily="34" charset="0"/>
                    <a:cs typeface="Helvetica" panose="020B0604020202020204" pitchFamily="34" charset="0"/>
                  </a:rPr>
                  <a:t>, se e solo se tutti gli autovalori di </a:t>
                </a:r>
              </a:p>
              <a:p>
                <a:pPr algn="just"/>
                <a14:m>
                  <m:oMath xmlns:m="http://schemas.openxmlformats.org/officeDocument/2006/math">
                    <m:r>
                      <a:rPr lang="it-IT" sz="1600" b="1" i="1" smtClean="0">
                        <a:latin typeface="Cambria Math" panose="02040503050406030204" pitchFamily="18" charset="0"/>
                        <a:cs typeface="Helvetica" panose="020B0604020202020204" pitchFamily="34" charset="0"/>
                      </a:rPr>
                      <m:t>𝑩</m:t>
                    </m:r>
                    <m:r>
                      <a:rPr lang="it-IT" sz="1600" b="1" i="1" smtClean="0">
                        <a:latin typeface="Cambria Math" panose="02040503050406030204" pitchFamily="18" charset="0"/>
                        <a:cs typeface="Helvetica" panose="020B0604020202020204" pitchFamily="34" charset="0"/>
                      </a:rPr>
                      <m:t>= </m:t>
                    </m:r>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cs typeface="Helvetica" panose="020B0604020202020204" pitchFamily="34" charset="0"/>
                      </a:rPr>
                      <m:t>𝑵</m:t>
                    </m:r>
                    <m:r>
                      <a:rPr lang="it-IT" sz="1600" b="1" i="1" smtClean="0">
                        <a:latin typeface="Cambria Math" panose="02040503050406030204" pitchFamily="18" charset="0"/>
                        <a:cs typeface="Helvetica" panose="020B0604020202020204" pitchFamily="34" charset="0"/>
                      </a:rPr>
                      <m:t>=</m:t>
                    </m:r>
                    <m:sSup>
                      <m:sSupPr>
                        <m:ctrlPr>
                          <a:rPr lang="it-IT" sz="1600" b="1" i="1" smtClean="0">
                            <a:latin typeface="Cambria Math" panose="02040503050406030204" pitchFamily="18" charset="0"/>
                            <a:cs typeface="Helvetica" panose="020B0604020202020204" pitchFamily="34" charset="0"/>
                          </a:rPr>
                        </m:ctrlPr>
                      </m:sSupPr>
                      <m:e>
                        <m:r>
                          <a:rPr lang="it-IT" sz="1600" b="1" i="1" smtClean="0">
                            <a:latin typeface="Cambria Math" panose="02040503050406030204" pitchFamily="18" charset="0"/>
                            <a:cs typeface="Helvetica" panose="020B0604020202020204" pitchFamily="34" charset="0"/>
                          </a:rPr>
                          <m:t>𝑴</m:t>
                        </m:r>
                      </m:e>
                      <m:sup>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𝟏</m:t>
                        </m:r>
                      </m:sup>
                    </m:sSup>
                    <m:r>
                      <a:rPr lang="it-IT" sz="1600" b="1" i="1" smtClean="0">
                        <a:latin typeface="Cambria Math" panose="02040503050406030204" pitchFamily="18" charset="0"/>
                        <a:cs typeface="Helvetica" panose="020B0604020202020204" pitchFamily="34" charset="0"/>
                      </a:rPr>
                      <m:t>𝑨</m:t>
                    </m:r>
                    <m:r>
                      <a:rPr lang="it-IT" sz="1600" b="1" i="1" smtClean="0">
                        <a:latin typeface="Cambria Math" panose="02040503050406030204" pitchFamily="18" charset="0"/>
                        <a:cs typeface="Helvetica" panose="020B0604020202020204" pitchFamily="34" charset="0"/>
                      </a:rPr>
                      <m:t> −</m:t>
                    </m:r>
                    <m:r>
                      <a:rPr lang="it-IT" sz="1600" b="1" i="1" smtClean="0">
                        <a:latin typeface="Cambria Math" panose="02040503050406030204" pitchFamily="18" charset="0"/>
                        <a:cs typeface="Helvetica" panose="020B0604020202020204" pitchFamily="34" charset="0"/>
                      </a:rPr>
                      <m:t>𝑰</m:t>
                    </m:r>
                  </m:oMath>
                </a14:m>
                <a:r>
                  <a:rPr lang="it-IT" sz="1600" dirty="0">
                    <a:latin typeface="Helvetica" panose="020B0604020202020204" pitchFamily="34" charset="0"/>
                    <a:cs typeface="Helvetica" panose="020B0604020202020204" pitchFamily="34" charset="0"/>
                  </a:rPr>
                  <a:t> hanno norma inferiore a </a:t>
                </a:r>
                <a:r>
                  <a:rPr lang="it-IT" sz="1600" b="1" dirty="0">
                    <a:latin typeface="Helvetica" panose="020B0604020202020204" pitchFamily="34" charset="0"/>
                    <a:cs typeface="Helvetica" panose="020B0604020202020204" pitchFamily="34" charset="0"/>
                  </a:rPr>
                  <a:t>1</a:t>
                </a:r>
                <a:r>
                  <a:rPr lang="it-IT" sz="1600" dirty="0">
                    <a:latin typeface="Helvetica" panose="020B0604020202020204" pitchFamily="34" charset="0"/>
                    <a:cs typeface="Helvetica" panose="020B0604020202020204" pitchFamily="34" charset="0"/>
                  </a:rPr>
                  <a:t>, ovvero se il valore massimo tra i moduli degli autovalori è minore di 1.</a:t>
                </a:r>
              </a:p>
              <a:p>
                <a:pPr algn="just"/>
                <a:r>
                  <a:rPr lang="it-IT" sz="1600" dirty="0">
                    <a:latin typeface="Helvetica" panose="020B0604020202020204" pitchFamily="34" charset="0"/>
                    <a:cs typeface="Helvetica" panose="020B0604020202020204" pitchFamily="34" charset="0"/>
                  </a:rPr>
                  <a:t>Si può dimostrare che se la matrice A è una matrice a </a:t>
                </a:r>
                <a:r>
                  <a:rPr lang="it-IT" sz="1600" b="1" dirty="0">
                    <a:latin typeface="Helvetica" panose="020B0604020202020204" pitchFamily="34" charset="0"/>
                    <a:cs typeface="Helvetica" panose="020B0604020202020204" pitchFamily="34" charset="0"/>
                  </a:rPr>
                  <a:t>diagonale dominante</a:t>
                </a:r>
                <a:endParaRPr lang="it-IT" sz="1600" dirty="0">
                  <a:latin typeface="Helvetica" panose="020B0604020202020204" pitchFamily="34" charset="0"/>
                  <a:cs typeface="Helvetica" panose="020B0604020202020204" pitchFamily="34" charset="0"/>
                </a:endParaRPr>
              </a:p>
            </p:txBody>
          </p:sp>
        </mc:Choice>
        <mc:Fallback xmlns="">
          <p:sp>
            <p:nvSpPr>
              <p:cNvPr id="15" name="CasellaDiTesto 14">
                <a:extLst>
                  <a:ext uri="{FF2B5EF4-FFF2-40B4-BE49-F238E27FC236}">
                    <a16:creationId xmlns:a16="http://schemas.microsoft.com/office/drawing/2014/main" id="{6819193E-C8FF-404E-8941-4BCE462E5F7C}"/>
                  </a:ext>
                </a:extLst>
              </p:cNvPr>
              <p:cNvSpPr txBox="1">
                <a:spLocks noRot="1" noChangeAspect="1" noMove="1" noResize="1" noEditPoints="1" noAdjustHandles="1" noChangeArrowheads="1" noChangeShapeType="1" noTextEdit="1"/>
              </p:cNvSpPr>
              <p:nvPr/>
            </p:nvSpPr>
            <p:spPr>
              <a:xfrm>
                <a:off x="1013533" y="4281970"/>
                <a:ext cx="10164933" cy="1082797"/>
              </a:xfrm>
              <a:prstGeom prst="rect">
                <a:avLst/>
              </a:prstGeom>
              <a:blipFill>
                <a:blip r:embed="rId9"/>
                <a:stretch>
                  <a:fillRect l="-300" t="-1685" r="-300" b="-618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5FB823C0-4255-4046-BE12-83C42AA1607D}"/>
                  </a:ext>
                </a:extLst>
              </p:cNvPr>
              <p:cNvSpPr txBox="1"/>
              <p:nvPr/>
            </p:nvSpPr>
            <p:spPr>
              <a:xfrm>
                <a:off x="1013534" y="5362498"/>
                <a:ext cx="1693090" cy="1213987"/>
              </a:xfrm>
              <a:prstGeom prst="rect">
                <a:avLst/>
              </a:prstGeom>
              <a:noFill/>
            </p:spPr>
            <p:txBody>
              <a:bodyPr wrap="square" rtlCol="0">
                <a:spAutoFit/>
              </a:bodyPr>
              <a:lstStyle/>
              <a:p>
                <a:pPr algn="ctr"/>
                <a:endParaRPr lang="it-IT" sz="1600" b="1" i="1" dirty="0">
                  <a:latin typeface="Cambria Math" panose="02040503050406030204" pitchFamily="18" charset="0"/>
                  <a:cs typeface="Helvetica" panose="020B0604020202020204" pitchFamily="34" charset="0"/>
                </a:endParaRPr>
              </a:p>
              <a:p>
                <a:pPr algn="ctr"/>
                <a14:m>
                  <m:oMathPara xmlns:m="http://schemas.openxmlformats.org/officeDocument/2006/math">
                    <m:oMathParaPr>
                      <m:jc m:val="centerGroup"/>
                    </m:oMathParaPr>
                    <m:oMath xmlns:m="http://schemas.openxmlformats.org/officeDocument/2006/math">
                      <m:d>
                        <m:dPr>
                          <m:begChr m:val="|"/>
                          <m:endChr m:val="|"/>
                          <m:ctrlPr>
                            <a:rPr lang="it-IT" sz="1600" b="1" i="1" smtClean="0">
                              <a:latin typeface="Cambria Math" panose="02040503050406030204" pitchFamily="18" charset="0"/>
                              <a:cs typeface="Helvetica" panose="020B0604020202020204" pitchFamily="34" charset="0"/>
                            </a:rPr>
                          </m:ctrlPr>
                        </m:dPr>
                        <m:e>
                          <m:sSub>
                            <m:sSubPr>
                              <m:ctrlPr>
                                <a:rPr lang="it-IT" sz="1600" b="1" i="1" smtClean="0">
                                  <a:latin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cs typeface="Helvetica" panose="020B0604020202020204" pitchFamily="34" charset="0"/>
                                </a:rPr>
                                <m:t>𝒂</m:t>
                              </m:r>
                            </m:e>
                            <m:sub>
                              <m:r>
                                <a:rPr lang="it-IT" sz="1600" b="1" i="1" smtClean="0">
                                  <a:latin typeface="Cambria Math" panose="02040503050406030204" pitchFamily="18" charset="0"/>
                                  <a:cs typeface="Helvetica" panose="020B0604020202020204" pitchFamily="34" charset="0"/>
                                </a:rPr>
                                <m:t>𝒊</m:t>
                              </m:r>
                              <m:r>
                                <a:rPr lang="it-IT" sz="1600" b="1" i="1" smtClean="0">
                                  <a:latin typeface="Cambria Math" panose="02040503050406030204" pitchFamily="18" charset="0"/>
                                  <a:cs typeface="Helvetica" panose="020B0604020202020204" pitchFamily="34" charset="0"/>
                                </a:rPr>
                                <m:t>,</m:t>
                              </m:r>
                              <m:r>
                                <a:rPr lang="it-IT" sz="1600" b="1" i="1" smtClean="0">
                                  <a:latin typeface="Cambria Math" panose="02040503050406030204" pitchFamily="18" charset="0"/>
                                  <a:cs typeface="Helvetica" panose="020B0604020202020204" pitchFamily="34" charset="0"/>
                                </a:rPr>
                                <m:t>𝒊</m:t>
                              </m:r>
                            </m:sub>
                          </m:sSub>
                        </m:e>
                      </m:d>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nary>
                        <m:naryPr>
                          <m:chr m:val="∑"/>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naryPr>
                        <m:sub>
                          <m:eqArr>
                            <m:eqArr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eqArrPr>
                            <m:e>
                              <m:r>
                                <m:rPr>
                                  <m:brk m:alnAt="23"/>
                                </m:rPr>
                                <a:rPr lang="it-IT" sz="1600" b="1" i="1" smtClean="0">
                                  <a:latin typeface="Cambria Math" panose="02040503050406030204" pitchFamily="18" charset="0"/>
                                  <a:ea typeface="Cambria Math" panose="02040503050406030204" pitchFamily="18" charset="0"/>
                                  <a:cs typeface="Helvetica" panose="020B0604020202020204" pitchFamily="34" charset="0"/>
                                </a:rPr>
                                <m:t>𝒋</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𝟏</m:t>
                              </m:r>
                            </m:e>
                            <m:e>
                              <m:r>
                                <a:rPr lang="it-IT" sz="1600" b="1" i="1" smtClean="0">
                                  <a:latin typeface="Cambria Math" panose="02040503050406030204" pitchFamily="18" charset="0"/>
                                  <a:ea typeface="Cambria Math" panose="02040503050406030204" pitchFamily="18" charset="0"/>
                                  <a:cs typeface="Helvetica" panose="020B0604020202020204" pitchFamily="34" charset="0"/>
                                </a:rPr>
                                <m:t>𝒋</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𝒊</m:t>
                              </m:r>
                            </m:e>
                          </m:eqArr>
                        </m:sub>
                        <m:sup>
                          <m:r>
                            <a:rPr lang="it-IT" sz="1600" b="1" i="1" smtClean="0">
                              <a:latin typeface="Cambria Math" panose="02040503050406030204" pitchFamily="18" charset="0"/>
                              <a:ea typeface="Cambria Math" panose="02040503050406030204" pitchFamily="18" charset="0"/>
                              <a:cs typeface="Helvetica" panose="020B0604020202020204" pitchFamily="34" charset="0"/>
                            </a:rPr>
                            <m:t>𝒏</m:t>
                          </m:r>
                        </m:sup>
                        <m:e>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sSub>
                            <m:sSubPr>
                              <m:ctrlPr>
                                <a:rPr lang="it-IT" sz="1600" b="1" i="1" smtClean="0">
                                  <a:latin typeface="Cambria Math" panose="02040503050406030204" pitchFamily="18" charset="0"/>
                                  <a:ea typeface="Cambria Math" panose="02040503050406030204" pitchFamily="18" charset="0"/>
                                  <a:cs typeface="Helvetica" panose="020B0604020202020204" pitchFamily="34" charset="0"/>
                                </a:rPr>
                              </m:ctrlPr>
                            </m:sSubPr>
                            <m:e>
                              <m:r>
                                <a:rPr lang="it-IT" sz="1600" b="1" i="1" smtClean="0">
                                  <a:latin typeface="Cambria Math" panose="02040503050406030204" pitchFamily="18" charset="0"/>
                                  <a:ea typeface="Cambria Math" panose="02040503050406030204" pitchFamily="18" charset="0"/>
                                  <a:cs typeface="Helvetica" panose="020B0604020202020204" pitchFamily="34" charset="0"/>
                                </a:rPr>
                                <m:t>𝒂</m:t>
                              </m:r>
                            </m:e>
                            <m:sub>
                              <m:r>
                                <a:rPr lang="it-IT" sz="1600" b="1" i="1" smtClean="0">
                                  <a:latin typeface="Cambria Math" panose="02040503050406030204" pitchFamily="18" charset="0"/>
                                  <a:ea typeface="Cambria Math" panose="02040503050406030204" pitchFamily="18" charset="0"/>
                                  <a:cs typeface="Helvetica" panose="020B0604020202020204" pitchFamily="34" charset="0"/>
                                </a:rPr>
                                <m:t>𝒊</m:t>
                              </m:r>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r>
                                <a:rPr lang="it-IT" sz="1600" b="1" i="1" smtClean="0">
                                  <a:latin typeface="Cambria Math" panose="02040503050406030204" pitchFamily="18" charset="0"/>
                                  <a:ea typeface="Cambria Math" panose="02040503050406030204" pitchFamily="18" charset="0"/>
                                  <a:cs typeface="Helvetica" panose="020B0604020202020204" pitchFamily="34" charset="0"/>
                                </a:rPr>
                                <m:t>𝒋</m:t>
                              </m:r>
                            </m:sub>
                          </m:sSub>
                          <m:r>
                            <a:rPr lang="it-IT" sz="1600" b="1" i="1" smtClean="0">
                              <a:latin typeface="Cambria Math" panose="02040503050406030204" pitchFamily="18" charset="0"/>
                              <a:ea typeface="Cambria Math" panose="02040503050406030204" pitchFamily="18" charset="0"/>
                              <a:cs typeface="Helvetica" panose="020B0604020202020204" pitchFamily="34" charset="0"/>
                            </a:rPr>
                            <m:t>|</m:t>
                          </m:r>
                        </m:e>
                      </m:nary>
                    </m:oMath>
                  </m:oMathPara>
                </a14:m>
                <a:endParaRPr lang="it-IT" sz="1600" b="1" dirty="0">
                  <a:latin typeface="Helvetica" panose="020B0604020202020204" pitchFamily="34" charset="0"/>
                  <a:cs typeface="Helvetica" panose="020B0604020202020204" pitchFamily="34" charset="0"/>
                </a:endParaRPr>
              </a:p>
            </p:txBody>
          </p:sp>
        </mc:Choice>
        <mc:Fallback xmlns="">
          <p:sp>
            <p:nvSpPr>
              <p:cNvPr id="16" name="CasellaDiTesto 15">
                <a:extLst>
                  <a:ext uri="{FF2B5EF4-FFF2-40B4-BE49-F238E27FC236}">
                    <a16:creationId xmlns:a16="http://schemas.microsoft.com/office/drawing/2014/main" id="{5FB823C0-4255-4046-BE12-83C42AA1607D}"/>
                  </a:ext>
                </a:extLst>
              </p:cNvPr>
              <p:cNvSpPr txBox="1">
                <a:spLocks noRot="1" noChangeAspect="1" noMove="1" noResize="1" noEditPoints="1" noAdjustHandles="1" noChangeArrowheads="1" noChangeShapeType="1" noTextEdit="1"/>
              </p:cNvSpPr>
              <p:nvPr/>
            </p:nvSpPr>
            <p:spPr>
              <a:xfrm>
                <a:off x="1013534" y="5362498"/>
                <a:ext cx="1693090" cy="1213987"/>
              </a:xfrm>
              <a:prstGeom prst="rect">
                <a:avLst/>
              </a:prstGeom>
              <a:blipFill>
                <a:blip r:embed="rId10"/>
                <a:stretch>
                  <a:fillRect/>
                </a:stretch>
              </a:blipFill>
            </p:spPr>
            <p:txBody>
              <a:bodyPr/>
              <a:lstStyle/>
              <a:p>
                <a:r>
                  <a:rPr lang="it-IT">
                    <a:noFill/>
                  </a:rPr>
                  <a:t> </a:t>
                </a:r>
              </a:p>
            </p:txBody>
          </p:sp>
        </mc:Fallback>
      </mc:AlternateContent>
      <p:sp>
        <p:nvSpPr>
          <p:cNvPr id="17" name="Freccia a destra 16">
            <a:extLst>
              <a:ext uri="{FF2B5EF4-FFF2-40B4-BE49-F238E27FC236}">
                <a16:creationId xmlns:a16="http://schemas.microsoft.com/office/drawing/2014/main" id="{C1102E9F-8572-444E-B205-7D3CF8531E3B}"/>
              </a:ext>
            </a:extLst>
          </p:cNvPr>
          <p:cNvSpPr/>
          <p:nvPr/>
        </p:nvSpPr>
        <p:spPr>
          <a:xfrm>
            <a:off x="8321040" y="5824340"/>
            <a:ext cx="1095679" cy="279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4232BA1F-18B1-41BE-9FAD-12BD279297FA}"/>
                  </a:ext>
                </a:extLst>
              </p:cNvPr>
              <p:cNvSpPr txBox="1"/>
              <p:nvPr/>
            </p:nvSpPr>
            <p:spPr>
              <a:xfrm>
                <a:off x="2706624" y="5816737"/>
                <a:ext cx="5742432" cy="307777"/>
              </a:xfrm>
              <a:prstGeom prst="rect">
                <a:avLst/>
              </a:prstGeom>
              <a:noFill/>
            </p:spPr>
            <p:txBody>
              <a:bodyPr wrap="square" rtlCol="0">
                <a:spAutoFit/>
              </a:bodyPr>
              <a:lstStyle/>
              <a:p>
                <a:r>
                  <a:rPr lang="it-IT" sz="1400" i="1" dirty="0">
                    <a:latin typeface="Helvetica" panose="020B0604020202020204" pitchFamily="34" charset="0"/>
                    <a:cs typeface="Helvetica" panose="020B0604020202020204" pitchFamily="34" charset="0"/>
                  </a:rPr>
                  <a:t>(l’elemento diagonale è </a:t>
                </a:r>
                <a14:m>
                  <m:oMath xmlns:m="http://schemas.openxmlformats.org/officeDocument/2006/math">
                    <m:r>
                      <a:rPr lang="it-IT" sz="1400" i="1" smtClean="0">
                        <a:latin typeface="Cambria Math" panose="02040503050406030204" pitchFamily="18" charset="0"/>
                        <a:ea typeface="Cambria Math" panose="02040503050406030204" pitchFamily="18" charset="0"/>
                        <a:cs typeface="Helvetica" panose="020B0604020202020204" pitchFamily="34" charset="0"/>
                      </a:rPr>
                      <m:t>≥</m:t>
                    </m:r>
                  </m:oMath>
                </a14:m>
                <a:r>
                  <a:rPr lang="it-IT" sz="1400" i="1" dirty="0">
                    <a:latin typeface="Helvetica" panose="020B0604020202020204" pitchFamily="34" charset="0"/>
                    <a:cs typeface="Helvetica" panose="020B0604020202020204" pitchFamily="34" charset="0"/>
                  </a:rPr>
                  <a:t> della somma degli elementi </a:t>
                </a:r>
                <a:r>
                  <a:rPr lang="it-IT" sz="1400" i="1" dirty="0" err="1">
                    <a:latin typeface="Helvetica" panose="020B0604020202020204" pitchFamily="34" charset="0"/>
                    <a:cs typeface="Helvetica" panose="020B0604020202020204" pitchFamily="34" charset="0"/>
                  </a:rPr>
                  <a:t>extradiagonali</a:t>
                </a:r>
                <a:r>
                  <a:rPr lang="it-IT" sz="1400" i="1" dirty="0">
                    <a:latin typeface="Helvetica" panose="020B0604020202020204" pitchFamily="34" charset="0"/>
                    <a:cs typeface="Helvetica" panose="020B0604020202020204" pitchFamily="34" charset="0"/>
                  </a:rPr>
                  <a:t>)</a:t>
                </a:r>
              </a:p>
            </p:txBody>
          </p:sp>
        </mc:Choice>
        <mc:Fallback xmlns="">
          <p:sp>
            <p:nvSpPr>
              <p:cNvPr id="18" name="CasellaDiTesto 17">
                <a:extLst>
                  <a:ext uri="{FF2B5EF4-FFF2-40B4-BE49-F238E27FC236}">
                    <a16:creationId xmlns:a16="http://schemas.microsoft.com/office/drawing/2014/main" id="{4232BA1F-18B1-41BE-9FAD-12BD279297FA}"/>
                  </a:ext>
                </a:extLst>
              </p:cNvPr>
              <p:cNvSpPr txBox="1">
                <a:spLocks noRot="1" noChangeAspect="1" noMove="1" noResize="1" noEditPoints="1" noAdjustHandles="1" noChangeArrowheads="1" noChangeShapeType="1" noTextEdit="1"/>
              </p:cNvSpPr>
              <p:nvPr/>
            </p:nvSpPr>
            <p:spPr>
              <a:xfrm>
                <a:off x="2706624" y="5816737"/>
                <a:ext cx="5742432" cy="307777"/>
              </a:xfrm>
              <a:prstGeom prst="rect">
                <a:avLst/>
              </a:prstGeom>
              <a:blipFill>
                <a:blip r:embed="rId11"/>
                <a:stretch>
                  <a:fillRect l="-318" t="-3922" b="-19608"/>
                </a:stretch>
              </a:blipFill>
            </p:spPr>
            <p:txBody>
              <a:bodyPr/>
              <a:lstStyle/>
              <a:p>
                <a:r>
                  <a:rPr lang="it-IT">
                    <a:noFill/>
                  </a:rPr>
                  <a:t> </a:t>
                </a:r>
              </a:p>
            </p:txBody>
          </p:sp>
        </mc:Fallback>
      </mc:AlternateContent>
      <p:sp>
        <p:nvSpPr>
          <p:cNvPr id="19" name="CasellaDiTesto 18">
            <a:extLst>
              <a:ext uri="{FF2B5EF4-FFF2-40B4-BE49-F238E27FC236}">
                <a16:creationId xmlns:a16="http://schemas.microsoft.com/office/drawing/2014/main" id="{994A0C4F-848E-4A4E-BDD6-F5A96A72D211}"/>
              </a:ext>
            </a:extLst>
          </p:cNvPr>
          <p:cNvSpPr txBox="1"/>
          <p:nvPr/>
        </p:nvSpPr>
        <p:spPr>
          <a:xfrm>
            <a:off x="9399884" y="5794721"/>
            <a:ext cx="1778582" cy="338554"/>
          </a:xfrm>
          <a:prstGeom prst="rect">
            <a:avLst/>
          </a:prstGeom>
          <a:noFill/>
        </p:spPr>
        <p:txBody>
          <a:bodyPr wrap="square" rtlCol="0">
            <a:spAutoFit/>
          </a:bodyPr>
          <a:lstStyle/>
          <a:p>
            <a:r>
              <a:rPr lang="it-IT" sz="1600" b="1" i="1" u="sng" dirty="0">
                <a:latin typeface="Helvetica" panose="020B0604020202020204" pitchFamily="34" charset="0"/>
                <a:cs typeface="Helvetica" panose="020B0604020202020204" pitchFamily="34" charset="0"/>
              </a:rPr>
              <a:t>CONVERGENZA</a:t>
            </a:r>
          </a:p>
        </p:txBody>
      </p:sp>
    </p:spTree>
    <p:extLst>
      <p:ext uri="{BB962C8B-B14F-4D97-AF65-F5344CB8AC3E}">
        <p14:creationId xmlns:p14="http://schemas.microsoft.com/office/powerpoint/2010/main" val="37270027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P spid="10" grpId="0" animBg="1"/>
      <p:bldP spid="11" grpId="0"/>
      <p:bldP spid="12" grpId="0"/>
      <p:bldP spid="13" grpId="0" animBg="1"/>
      <p:bldP spid="14" grpId="0"/>
      <p:bldP spid="15" grpId="0"/>
      <p:bldP spid="16" grpId="0"/>
      <p:bldP spid="17" grpId="0" animBg="1"/>
      <p:bldP spid="18" grpId="0"/>
      <p:bldP spid="19"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6714</Words>
  <Application>Microsoft Office PowerPoint</Application>
  <PresentationFormat>Widescreen</PresentationFormat>
  <Paragraphs>418</Paragraphs>
  <Slides>39</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39</vt:i4>
      </vt:variant>
    </vt:vector>
  </HeadingPairs>
  <TitlesOfParts>
    <vt:vector size="47" baseType="lpstr">
      <vt:lpstr>Arial</vt:lpstr>
      <vt:lpstr>Calibri</vt:lpstr>
      <vt:lpstr>Calibri Light</vt:lpstr>
      <vt:lpstr>Cambria Math</vt:lpstr>
      <vt:lpstr>Century Gothic</vt:lpstr>
      <vt:lpstr>Helvetica</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METODI MULTIGRID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GRIGLIE TRIANGOLARI</vt:lpstr>
      <vt:lpstr>Presentazione standard di PowerPoint</vt:lpstr>
      <vt:lpstr>Presentazione standard di PowerPoint</vt:lpstr>
      <vt:lpstr>APPLICAZIONI DEL METODO MULTIGRID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Vincenzo Coppola</dc:creator>
  <cp:lastModifiedBy>Vincenzo Coppola</cp:lastModifiedBy>
  <cp:revision>159</cp:revision>
  <dcterms:created xsi:type="dcterms:W3CDTF">2020-06-05T19:57:11Z</dcterms:created>
  <dcterms:modified xsi:type="dcterms:W3CDTF">2020-06-17T15:32:57Z</dcterms:modified>
</cp:coreProperties>
</file>