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handoutMasterIdLst>
    <p:handoutMasterId r:id="rId56"/>
  </p:handoutMasterIdLst>
  <p:sldIdLst>
    <p:sldId id="348" r:id="rId2"/>
    <p:sldId id="318" r:id="rId3"/>
    <p:sldId id="292" r:id="rId4"/>
    <p:sldId id="293" r:id="rId5"/>
    <p:sldId id="331" r:id="rId6"/>
    <p:sldId id="332" r:id="rId7"/>
    <p:sldId id="333" r:id="rId8"/>
    <p:sldId id="334" r:id="rId9"/>
    <p:sldId id="336" r:id="rId10"/>
    <p:sldId id="335" r:id="rId11"/>
    <p:sldId id="340" r:id="rId12"/>
    <p:sldId id="341" r:id="rId13"/>
    <p:sldId id="343" r:id="rId14"/>
    <p:sldId id="344" r:id="rId15"/>
    <p:sldId id="267" r:id="rId16"/>
    <p:sldId id="328" r:id="rId17"/>
    <p:sldId id="268" r:id="rId18"/>
    <p:sldId id="345" r:id="rId19"/>
    <p:sldId id="310" r:id="rId20"/>
    <p:sldId id="355" r:id="rId21"/>
    <p:sldId id="311" r:id="rId22"/>
    <p:sldId id="319" r:id="rId23"/>
    <p:sldId id="320" r:id="rId24"/>
    <p:sldId id="322" r:id="rId25"/>
    <p:sldId id="321" r:id="rId26"/>
    <p:sldId id="362" r:id="rId27"/>
    <p:sldId id="361" r:id="rId28"/>
    <p:sldId id="313" r:id="rId29"/>
    <p:sldId id="281" r:id="rId30"/>
    <p:sldId id="347" r:id="rId31"/>
    <p:sldId id="284" r:id="rId32"/>
    <p:sldId id="307" r:id="rId33"/>
    <p:sldId id="356" r:id="rId34"/>
    <p:sldId id="363" r:id="rId35"/>
    <p:sldId id="326" r:id="rId36"/>
    <p:sldId id="314" r:id="rId37"/>
    <p:sldId id="325" r:id="rId38"/>
    <p:sldId id="289" r:id="rId39"/>
    <p:sldId id="315" r:id="rId40"/>
    <p:sldId id="285" r:id="rId41"/>
    <p:sldId id="286" r:id="rId42"/>
    <p:sldId id="287" r:id="rId43"/>
    <p:sldId id="351" r:id="rId44"/>
    <p:sldId id="298" r:id="rId45"/>
    <p:sldId id="299" r:id="rId46"/>
    <p:sldId id="301" r:id="rId47"/>
    <p:sldId id="352" r:id="rId48"/>
    <p:sldId id="354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FFFFFF"/>
    <a:srgbClr val="0066FF"/>
    <a:srgbClr val="000099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00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F826-6D36-4EAE-A867-9BB3322186B5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3D47C-52EC-4AC2-AAB3-C78145B9728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8D1D6-88D3-403F-B097-2B12D26094B2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22039-6281-4782-94D6-3079571A8C5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52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lineare2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TEMPIGAUSS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16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5F72-AD96-498B-B8EA-40E8C6D2D7BD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4E2-01BA-4C4B-B61D-18458271732B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D16-5B04-40C6-9D01-E8D0892B3D14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A167-D483-49A0-9A88-C9354DFF3243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970-C4C6-4765-BAB9-0B7FF5355EB6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458A-0808-452E-8A50-283C291C2B7D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80EE-D5C0-4889-A44F-1DE79A6CEEB0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A5C-C64B-4810-B587-810C234B0A73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26AE-A76B-4E78-834A-E09509A6923B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4772-A9FD-414A-87E5-64A14B66E20C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B114-4786-4AE9-BCD0-960F182DE165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9DC1-EBF5-4822-9103-97F6C7207C70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835696" y="2484185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33CC"/>
                </a:solidFill>
              </a:rPr>
              <a:t>Algebra lineare numerica II in MATLAB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8D1702A-5BDB-450B-A323-95CAD0DA2901}"/>
              </a:ext>
            </a:extLst>
          </p:cNvPr>
          <p:cNvGrpSpPr/>
          <p:nvPr/>
        </p:nvGrpSpPr>
        <p:grpSpPr>
          <a:xfrm>
            <a:off x="1259632" y="764704"/>
            <a:ext cx="6840760" cy="1080120"/>
            <a:chOff x="1187624" y="1052736"/>
            <a:chExt cx="6840760" cy="108012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A48DA97-4EF8-49DE-8BA9-D78B6640784C}"/>
                </a:ext>
              </a:extLst>
            </p:cNvPr>
            <p:cNvSpPr/>
            <p:nvPr/>
          </p:nvSpPr>
          <p:spPr>
            <a:xfrm>
              <a:off x="1187624" y="1052736"/>
              <a:ext cx="6840760" cy="108012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3A0DFF3-3E21-438D-AC65-6F6D2067F93D}"/>
                </a:ext>
              </a:extLst>
            </p:cNvPr>
            <p:cNvSpPr txBox="1"/>
            <p:nvPr/>
          </p:nvSpPr>
          <p:spPr>
            <a:xfrm>
              <a:off x="2771800" y="139361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CALCOLO NUMERICO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642918"/>
            <a:ext cx="8462174" cy="3108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/>
              <a:t>                            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Complessità di spazio</a:t>
            </a:r>
            <a:endParaRPr lang="it-IT" sz="2800" b="1" dirty="0"/>
          </a:p>
          <a:p>
            <a:r>
              <a:rPr lang="it-IT" sz="2800" b="1" dirty="0">
                <a:solidFill>
                  <a:schemeClr val="tx1"/>
                </a:solidFill>
              </a:rPr>
              <a:t> Gli elementi di L  (tranne l</a:t>
            </a:r>
            <a:r>
              <a:rPr lang="it-IT" sz="2800" b="1" baseline="-25000" dirty="0">
                <a:solidFill>
                  <a:schemeClr val="tx1"/>
                </a:solidFill>
              </a:rPr>
              <a:t>ii</a:t>
            </a:r>
            <a:r>
              <a:rPr lang="it-IT" sz="2800" b="1" dirty="0">
                <a:solidFill>
                  <a:schemeClr val="tx1"/>
                </a:solidFill>
              </a:rPr>
              <a:t>=1) sono memorizzati sui corrispondenti  elementi di A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Gli elementi di U sono memorizzati  sui corrispondenti  elementi di A</a:t>
            </a:r>
          </a:p>
          <a:p>
            <a:br>
              <a:rPr lang="it-IT" sz="2800" b="1" dirty="0">
                <a:solidFill>
                  <a:schemeClr val="tx1"/>
                </a:solidFill>
              </a:rPr>
            </a:br>
            <a:r>
              <a:rPr lang="it-IT" sz="2800" b="1" dirty="0">
                <a:solidFill>
                  <a:schemeClr val="tx1"/>
                </a:solidFill>
              </a:rPr>
              <a:t>                       algoritmo in </a:t>
            </a:r>
            <a:r>
              <a:rPr lang="it-IT" sz="2800" b="1" dirty="0" err="1">
                <a:solidFill>
                  <a:schemeClr val="tx1"/>
                </a:solidFill>
              </a:rPr>
              <a:t>place</a:t>
            </a:r>
            <a:r>
              <a:rPr lang="it-IT" sz="2800" b="1" dirty="0">
                <a:solidFill>
                  <a:schemeClr val="tx1"/>
                </a:solidFill>
              </a:rPr>
              <a:t>  </a:t>
            </a:r>
            <a:r>
              <a:rPr lang="it-IT" sz="2800" b="1" dirty="0">
                <a:solidFill>
                  <a:srgbClr val="FF0000"/>
                </a:solidFill>
              </a:rPr>
              <a:t>S(n)</a:t>
            </a:r>
            <a:r>
              <a:rPr lang="it-IT" sz="2800" b="1" dirty="0" err="1">
                <a:solidFill>
                  <a:srgbClr val="FF0000"/>
                </a:solidFill>
              </a:rPr>
              <a:t>=O</a:t>
            </a:r>
            <a:r>
              <a:rPr lang="it-IT" sz="2800" b="1" dirty="0">
                <a:solidFill>
                  <a:srgbClr val="FF0000"/>
                </a:solidFill>
              </a:rPr>
              <a:t>(n</a:t>
            </a:r>
            <a:r>
              <a:rPr lang="it-IT" sz="2800" b="1" baseline="30000" dirty="0">
                <a:solidFill>
                  <a:srgbClr val="FF0000"/>
                </a:solidFill>
              </a:rPr>
              <a:t>2</a:t>
            </a:r>
            <a:r>
              <a:rPr lang="it-IT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907704" y="4061390"/>
            <a:ext cx="4714908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     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Complessità di tempo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                     =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  modifica matrice di Gauss  </a:t>
            </a:r>
            <a:endParaRPr lang="it-IT" sz="2800" b="1" dirty="0"/>
          </a:p>
          <a:p>
            <a:r>
              <a:rPr lang="it-IT" sz="2800" b="1" dirty="0"/>
              <a:t>            </a:t>
            </a:r>
            <a:r>
              <a:rPr lang="it-IT" sz="2800" b="1" dirty="0">
                <a:solidFill>
                  <a:srgbClr val="FF0000"/>
                </a:solidFill>
              </a:rPr>
              <a:t>T(n)= O(n</a:t>
            </a:r>
            <a:r>
              <a:rPr lang="it-IT" sz="2800" b="1" baseline="30000" dirty="0">
                <a:solidFill>
                  <a:srgbClr val="FF0000"/>
                </a:solidFill>
              </a:rPr>
              <a:t>3</a:t>
            </a:r>
            <a:r>
              <a:rPr lang="it-IT" sz="2800" b="1" dirty="0">
                <a:solidFill>
                  <a:srgbClr val="FF0000"/>
                </a:solidFill>
              </a:rPr>
              <a:t>/3)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57224" y="836712"/>
            <a:ext cx="750099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chemeClr val="tx1"/>
                </a:solidFill>
              </a:rPr>
              <a:t>Non è necessario  costruire  P.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Si possono memorizzare gli scambi con il vettore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          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>
                <a:solidFill>
                  <a:srgbClr val="FF0000"/>
                </a:solidFill>
              </a:rPr>
              <a:t>(n)   “puntatore alle righe”</a:t>
            </a:r>
          </a:p>
          <a:p>
            <a:r>
              <a:rPr lang="it-IT" sz="2800" b="1" dirty="0"/>
              <a:t> inizialmente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                 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>
                <a:solidFill>
                  <a:srgbClr val="FF0000"/>
                </a:solidFill>
              </a:rPr>
              <a:t>(i)</a:t>
            </a:r>
            <a:r>
              <a:rPr lang="it-IT" sz="2800" b="1" dirty="0" err="1">
                <a:solidFill>
                  <a:srgbClr val="FF0000"/>
                </a:solidFill>
              </a:rPr>
              <a:t>=i</a:t>
            </a:r>
            <a:r>
              <a:rPr lang="it-IT" sz="2800" b="1" dirty="0">
                <a:solidFill>
                  <a:srgbClr val="FF0000"/>
                </a:solidFill>
              </a:rPr>
              <a:t>         i=1,..,n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51520" y="3085927"/>
            <a:ext cx="36004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        passo k 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scambio di righe k ed r       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714876" y="3169507"/>
            <a:ext cx="350046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33CC"/>
                </a:solidFill>
                <a:ea typeface="Times New Roman"/>
              </a:rPr>
              <a:t>si  effettua lo scambio</a:t>
            </a:r>
            <a:endParaRPr lang="it-IT" sz="2800" b="1" dirty="0">
              <a:solidFill>
                <a:srgbClr val="0033CC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33CC"/>
                </a:solidFill>
                <a:ea typeface="Times New Roman"/>
              </a:rPr>
              <a:t>       </a:t>
            </a:r>
            <a:r>
              <a:rPr lang="de-DE" sz="2800" b="1" dirty="0" err="1">
                <a:solidFill>
                  <a:srgbClr val="0033CC"/>
                </a:solidFill>
                <a:ea typeface="Times New Roman"/>
              </a:rPr>
              <a:t>piv</a:t>
            </a:r>
            <a:r>
              <a:rPr lang="de-DE" sz="2800" b="1" dirty="0">
                <a:solidFill>
                  <a:srgbClr val="0033CC"/>
                </a:solidFill>
                <a:ea typeface="Times New Roman"/>
              </a:rPr>
              <a:t>(k)          </a:t>
            </a:r>
            <a:r>
              <a:rPr lang="de-DE" sz="2800" b="1" dirty="0" err="1">
                <a:solidFill>
                  <a:srgbClr val="0033CC"/>
                </a:solidFill>
                <a:ea typeface="Times New Roman"/>
              </a:rPr>
              <a:t>piv</a:t>
            </a:r>
            <a:r>
              <a:rPr lang="de-DE" sz="2800" b="1" dirty="0">
                <a:solidFill>
                  <a:srgbClr val="0033CC"/>
                </a:solidFill>
                <a:ea typeface="Times New Roman"/>
              </a:rPr>
              <a:t>(r)</a:t>
            </a:r>
            <a:endParaRPr lang="it-IT" sz="2800" b="1" dirty="0">
              <a:solidFill>
                <a:srgbClr val="0033CC"/>
              </a:solidFill>
              <a:latin typeface="Times New Roman"/>
              <a:ea typeface="Times New Roman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288103" y="3820344"/>
            <a:ext cx="569913" cy="112712"/>
          </a:xfrm>
          <a:prstGeom prst="leftRightArrow">
            <a:avLst>
              <a:gd name="adj1" fmla="val 50000"/>
              <a:gd name="adj2" fmla="val 101127"/>
            </a:avLst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Freccia in giù 15"/>
          <p:cNvSpPr/>
          <p:nvPr/>
        </p:nvSpPr>
        <p:spPr>
          <a:xfrm rot="16200000">
            <a:off x="3929058" y="3357562"/>
            <a:ext cx="500066" cy="5000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1643042" y="4357694"/>
            <a:ext cx="600079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tx1"/>
                </a:solidFill>
              </a:rPr>
              <a:t>a</a:t>
            </a:r>
            <a:r>
              <a:rPr lang="it-IT" sz="2800" b="1" baseline="-25000" dirty="0" err="1">
                <a:solidFill>
                  <a:schemeClr val="tx1"/>
                </a:solidFill>
              </a:rPr>
              <a:t>piv</a:t>
            </a:r>
            <a:r>
              <a:rPr lang="it-IT" sz="2800" b="1" baseline="-25000" dirty="0">
                <a:solidFill>
                  <a:schemeClr val="tx1"/>
                </a:solidFill>
              </a:rPr>
              <a:t>(i),j</a:t>
            </a:r>
            <a:r>
              <a:rPr lang="it-IT" sz="2800" b="1" dirty="0">
                <a:solidFill>
                  <a:schemeClr val="tx1"/>
                </a:solidFill>
              </a:rPr>
              <a:t>           j-mo elemento riga i di PA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691680" y="5000636"/>
            <a:ext cx="528641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tx1"/>
                </a:solidFill>
              </a:rPr>
              <a:t>b</a:t>
            </a:r>
            <a:r>
              <a:rPr lang="it-IT" sz="2800" b="1" baseline="-25000" dirty="0" err="1">
                <a:solidFill>
                  <a:schemeClr val="tx1"/>
                </a:solidFill>
              </a:rPr>
              <a:t>piv</a:t>
            </a:r>
            <a:r>
              <a:rPr lang="it-IT" sz="2800" b="1" baseline="-25000" dirty="0">
                <a:solidFill>
                  <a:schemeClr val="tx1"/>
                </a:solidFill>
              </a:rPr>
              <a:t>(i)</a:t>
            </a:r>
            <a:r>
              <a:rPr lang="it-IT" sz="2800" b="1" dirty="0">
                <a:solidFill>
                  <a:schemeClr val="tx1"/>
                </a:solidFill>
              </a:rPr>
              <a:t>            i-mo elemento  di </a:t>
            </a:r>
            <a:r>
              <a:rPr lang="it-IT" sz="2800" b="1" dirty="0" err="1">
                <a:solidFill>
                  <a:schemeClr val="tx1"/>
                </a:solidFill>
              </a:rPr>
              <a:t>Pb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571736" y="285728"/>
            <a:ext cx="321471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 </a:t>
            </a:r>
            <a:r>
              <a:rPr lang="it-IT" sz="2800" b="1" dirty="0" err="1">
                <a:solidFill>
                  <a:srgbClr val="FF0000"/>
                </a:solidFill>
              </a:rPr>
              <a:t>Pivoting</a:t>
            </a:r>
            <a:r>
              <a:rPr lang="it-IT" sz="2800" b="1" dirty="0">
                <a:solidFill>
                  <a:srgbClr val="FF0000"/>
                </a:solidFill>
              </a:rPr>
              <a:t> virtuale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869458" y="241484"/>
            <a:ext cx="321471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it-IT" sz="2800" b="1" dirty="0" err="1">
                <a:solidFill>
                  <a:srgbClr val="FF0000"/>
                </a:solidFill>
                <a:latin typeface="+mj-lt"/>
              </a:rPr>
              <a:t>Pivoting</a:t>
            </a:r>
            <a:r>
              <a:rPr lang="it-IT" sz="2800" b="1" dirty="0">
                <a:solidFill>
                  <a:srgbClr val="FF0000"/>
                </a:solidFill>
                <a:latin typeface="+mj-lt"/>
              </a:rPr>
              <a:t> virtuale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49816" y="1196752"/>
            <a:ext cx="6950576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uso di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/>
              <a:t> nella fattorizzazione LU: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rgbClr val="0033CC"/>
                </a:solidFill>
              </a:rPr>
              <a:t>non si costruisce P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rgbClr val="0033CC"/>
                </a:solidFill>
              </a:rPr>
              <a:t>non si fanno gli scambi di righe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49816" y="3068960"/>
            <a:ext cx="5654432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uso di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/>
              <a:t> </a:t>
            </a:r>
            <a:r>
              <a:rPr lang="it-IT" sz="2800" b="1" dirty="0" err="1"/>
              <a:t>nellaF.S.</a:t>
            </a:r>
            <a:r>
              <a:rPr lang="it-IT" sz="2800" b="1" dirty="0"/>
              <a:t>  </a:t>
            </a:r>
            <a:r>
              <a:rPr lang="it-IT" sz="2800" b="1" dirty="0" err="1"/>
              <a:t>Ly=Pb</a:t>
            </a:r>
            <a:endParaRPr lang="it-IT" sz="2800" b="1" dirty="0"/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rgbClr val="0033CC"/>
                </a:solidFill>
              </a:rPr>
              <a:t>si individuano gli scambi di b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rgbClr val="0033CC"/>
                </a:solidFill>
              </a:rPr>
              <a:t>non si fanno gli scambi su b</a:t>
            </a:r>
          </a:p>
          <a:p>
            <a:endParaRPr lang="it-IT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40130" y="44624"/>
            <a:ext cx="607223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 Fattorizzazione LU con </a:t>
            </a:r>
            <a:r>
              <a:rPr lang="it-IT" sz="2400" b="1" dirty="0" err="1">
                <a:solidFill>
                  <a:srgbClr val="FF0000"/>
                </a:solidFill>
              </a:rPr>
              <a:t>Pivoting</a:t>
            </a:r>
            <a:r>
              <a:rPr lang="it-IT" sz="2400" b="1" dirty="0">
                <a:solidFill>
                  <a:srgbClr val="FF0000"/>
                </a:solidFill>
              </a:rPr>
              <a:t> virtuale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14414" y="548680"/>
            <a:ext cx="7072362" cy="58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/>
              <a:t>for </a:t>
            </a:r>
            <a:r>
              <a:rPr lang="en-US" sz="2200" b="1" dirty="0" err="1"/>
              <a:t>i</a:t>
            </a:r>
            <a:r>
              <a:rPr lang="en-US" sz="2200" b="1" dirty="0"/>
              <a:t>=1,n</a:t>
            </a:r>
            <a:endParaRPr lang="it-IT" sz="2200" b="1" dirty="0"/>
          </a:p>
          <a:p>
            <a:r>
              <a:rPr lang="en-US" sz="2200" b="1" dirty="0"/>
              <a:t>      </a:t>
            </a:r>
            <a:r>
              <a:rPr lang="en-US" sz="2200" b="1" dirty="0" err="1"/>
              <a:t>piv</a:t>
            </a:r>
            <a:r>
              <a:rPr lang="en-US" sz="2200" b="1" baseline="-25000" dirty="0" err="1"/>
              <a:t>i</a:t>
            </a:r>
            <a:r>
              <a:rPr lang="en-US" sz="2200" b="1" dirty="0"/>
              <a:t>=</a:t>
            </a:r>
            <a:r>
              <a:rPr lang="en-US" sz="2200" b="1" dirty="0" err="1"/>
              <a:t>i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it-IT" sz="2200" b="1" dirty="0" err="1"/>
              <a:t>for</a:t>
            </a:r>
            <a:r>
              <a:rPr lang="it-IT" sz="2200" b="1" dirty="0"/>
              <a:t>  k=1,n-1</a:t>
            </a:r>
          </a:p>
          <a:p>
            <a:r>
              <a:rPr lang="it-IT" sz="2200" b="1" dirty="0"/>
              <a:t>   determinare il più piccolo r: 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piv</a:t>
            </a:r>
            <a:r>
              <a:rPr lang="en-US" sz="2200" b="1" baseline="-25000" dirty="0"/>
              <a:t>(r),k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/>
              <a:t>=max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piv</a:t>
            </a:r>
            <a:r>
              <a:rPr lang="en-US" sz="2200" b="1" baseline="-25000" dirty="0"/>
              <a:t>(</a:t>
            </a:r>
            <a:r>
              <a:rPr lang="en-US" sz="2200" b="1" baseline="-25000" dirty="0" err="1"/>
              <a:t>i</a:t>
            </a:r>
            <a:r>
              <a:rPr lang="en-US" sz="2200" b="1" baseline="-25000" dirty="0"/>
              <a:t>),k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/>
              <a:t>, </a:t>
            </a:r>
            <a:r>
              <a:rPr lang="en-US" sz="2200" b="1" dirty="0" err="1"/>
              <a:t>i</a:t>
            </a:r>
            <a:r>
              <a:rPr lang="it-IT" sz="2200" b="1" dirty="0">
                <a:sym typeface="Symbol"/>
              </a:rPr>
              <a:t></a:t>
            </a:r>
            <a:r>
              <a:rPr lang="en-US" sz="2200" b="1" dirty="0"/>
              <a:t>k</a:t>
            </a:r>
            <a:endParaRPr lang="it-IT" sz="2200" b="1" dirty="0"/>
          </a:p>
          <a:p>
            <a:r>
              <a:rPr lang="en-US" sz="2200" b="1" dirty="0"/>
              <a:t>         </a:t>
            </a:r>
            <a:r>
              <a:rPr lang="it-IT" sz="2200" b="1" dirty="0" err="1"/>
              <a:t>if</a:t>
            </a:r>
            <a:r>
              <a:rPr lang="it-IT" sz="2200" b="1" dirty="0"/>
              <a:t>  </a:t>
            </a:r>
            <a:r>
              <a:rPr lang="it-IT" sz="2200" b="1" dirty="0" err="1"/>
              <a:t>a</a:t>
            </a:r>
            <a:r>
              <a:rPr lang="it-IT" sz="2200" b="1" baseline="-25000" dirty="0" err="1"/>
              <a:t>piv</a:t>
            </a:r>
            <a:r>
              <a:rPr lang="it-IT" sz="2200" b="1" baseline="-25000" dirty="0"/>
              <a:t>(r),k</a:t>
            </a:r>
            <a:r>
              <a:rPr lang="it-IT" sz="2200" b="1" dirty="0">
                <a:sym typeface="Symbol"/>
              </a:rPr>
              <a:t></a:t>
            </a:r>
            <a:r>
              <a:rPr lang="it-IT" sz="2200" b="1" dirty="0"/>
              <a:t>0  </a:t>
            </a:r>
            <a:r>
              <a:rPr lang="it-IT" sz="2200" b="1" dirty="0" err="1"/>
              <a:t>then</a:t>
            </a:r>
            <a:r>
              <a:rPr lang="it-IT" sz="2200" b="1" dirty="0"/>
              <a:t> </a:t>
            </a:r>
          </a:p>
          <a:p>
            <a:r>
              <a:rPr lang="it-IT" sz="2200" b="1" dirty="0"/>
              <a:t>         se r</a:t>
            </a:r>
            <a:r>
              <a:rPr lang="it-IT" sz="2200" b="1" dirty="0">
                <a:sym typeface="Symbol"/>
              </a:rPr>
              <a:t></a:t>
            </a:r>
            <a:r>
              <a:rPr lang="it-IT" sz="2200" b="1" dirty="0"/>
              <a:t>k scambia  </a:t>
            </a:r>
            <a:r>
              <a:rPr lang="it-IT" sz="2200" b="1" dirty="0" err="1"/>
              <a:t>piv</a:t>
            </a:r>
            <a:r>
              <a:rPr lang="it-IT" sz="2200" b="1" dirty="0"/>
              <a:t>(r) con </a:t>
            </a:r>
            <a:r>
              <a:rPr lang="it-IT" sz="2200" b="1" dirty="0" err="1"/>
              <a:t>piv</a:t>
            </a:r>
            <a:r>
              <a:rPr lang="it-IT" sz="2200" b="1" dirty="0"/>
              <a:t>(k)</a:t>
            </a:r>
          </a:p>
          <a:p>
            <a:r>
              <a:rPr lang="it-IT" sz="2200" b="1" dirty="0"/>
              <a:t>             </a:t>
            </a:r>
            <a:r>
              <a:rPr lang="en-US" sz="2200" b="1" dirty="0"/>
              <a:t>for </a:t>
            </a:r>
            <a:r>
              <a:rPr lang="en-US" sz="2200" b="1" dirty="0" err="1"/>
              <a:t>i</a:t>
            </a:r>
            <a:r>
              <a:rPr lang="en-US" sz="2200" b="1" dirty="0"/>
              <a:t>=k+1,n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GB" sz="2200" b="1" dirty="0">
                <a:solidFill>
                  <a:srgbClr val="FF0000"/>
                </a:solidFill>
              </a:rPr>
              <a:t>L </a:t>
            </a:r>
            <a:r>
              <a:rPr lang="en-GB" sz="2200" b="1" dirty="0"/>
              <a:t>         </a:t>
            </a:r>
            <a:r>
              <a:rPr lang="en-GB" sz="2200" b="1" dirty="0" err="1">
                <a:solidFill>
                  <a:srgbClr val="FF0000"/>
                </a:solidFill>
              </a:rPr>
              <a:t>a</a:t>
            </a:r>
            <a:r>
              <a:rPr lang="en-GB" sz="2200" b="1" baseline="-25000" dirty="0" err="1">
                <a:solidFill>
                  <a:srgbClr val="FF0000"/>
                </a:solidFill>
              </a:rPr>
              <a:t>piv</a:t>
            </a:r>
            <a:r>
              <a:rPr lang="en-GB" sz="2200" b="1" baseline="-25000" dirty="0">
                <a:solidFill>
                  <a:srgbClr val="FF0000"/>
                </a:solidFill>
              </a:rPr>
              <a:t>(</a:t>
            </a:r>
            <a:r>
              <a:rPr lang="en-GB" sz="2200" b="1" baseline="-25000" dirty="0" err="1">
                <a:solidFill>
                  <a:srgbClr val="FF0000"/>
                </a:solidFill>
              </a:rPr>
              <a:t>i</a:t>
            </a:r>
            <a:r>
              <a:rPr lang="en-GB" sz="2200" b="1" baseline="-25000" dirty="0">
                <a:solidFill>
                  <a:srgbClr val="FF0000"/>
                </a:solidFill>
              </a:rPr>
              <a:t>),k</a:t>
            </a:r>
            <a:r>
              <a:rPr lang="en-GB" sz="2200" b="1" dirty="0">
                <a:solidFill>
                  <a:srgbClr val="FF0000"/>
                </a:solidFill>
              </a:rPr>
              <a:t>=</a:t>
            </a:r>
            <a:r>
              <a:rPr lang="en-GB" sz="2200" b="1" dirty="0" err="1">
                <a:solidFill>
                  <a:srgbClr val="FF0000"/>
                </a:solidFill>
              </a:rPr>
              <a:t>a</a:t>
            </a:r>
            <a:r>
              <a:rPr lang="en-GB" sz="2200" b="1" baseline="-25000" dirty="0" err="1">
                <a:solidFill>
                  <a:srgbClr val="FF0000"/>
                </a:solidFill>
              </a:rPr>
              <a:t>piv</a:t>
            </a:r>
            <a:r>
              <a:rPr lang="en-GB" sz="2200" b="1" baseline="-25000" dirty="0">
                <a:solidFill>
                  <a:srgbClr val="FF0000"/>
                </a:solidFill>
              </a:rPr>
              <a:t>(</a:t>
            </a:r>
            <a:r>
              <a:rPr lang="en-GB" sz="2200" b="1" baseline="-25000" dirty="0" err="1">
                <a:solidFill>
                  <a:srgbClr val="FF0000"/>
                </a:solidFill>
              </a:rPr>
              <a:t>i</a:t>
            </a:r>
            <a:r>
              <a:rPr lang="en-GB" sz="2200" b="1" baseline="-25000" dirty="0">
                <a:solidFill>
                  <a:srgbClr val="FF0000"/>
                </a:solidFill>
              </a:rPr>
              <a:t>),k</a:t>
            </a:r>
            <a:r>
              <a:rPr lang="en-GB" sz="2200" b="1" dirty="0">
                <a:solidFill>
                  <a:srgbClr val="FF0000"/>
                </a:solidFill>
              </a:rPr>
              <a:t>/</a:t>
            </a:r>
            <a:r>
              <a:rPr lang="en-GB" sz="2200" b="1" dirty="0" err="1">
                <a:solidFill>
                  <a:srgbClr val="FF0000"/>
                </a:solidFill>
              </a:rPr>
              <a:t>a</a:t>
            </a:r>
            <a:r>
              <a:rPr lang="en-GB" sz="2200" b="1" baseline="-25000" dirty="0" err="1">
                <a:solidFill>
                  <a:srgbClr val="FF0000"/>
                </a:solidFill>
              </a:rPr>
              <a:t>piv</a:t>
            </a:r>
            <a:r>
              <a:rPr lang="en-GB" sz="2200" b="1" baseline="-25000" dirty="0">
                <a:solidFill>
                  <a:srgbClr val="FF0000"/>
                </a:solidFill>
              </a:rPr>
              <a:t>(k),k</a:t>
            </a:r>
            <a:endParaRPr lang="it-IT" sz="2200" b="1" dirty="0">
              <a:solidFill>
                <a:srgbClr val="FF0000"/>
              </a:solidFill>
            </a:endParaRPr>
          </a:p>
          <a:p>
            <a:r>
              <a:rPr lang="en-US" sz="2200" b="1" dirty="0"/>
              <a:t>                for  j=k+1,n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GB" sz="2200" b="1" dirty="0">
                <a:solidFill>
                  <a:srgbClr val="0033CC"/>
                </a:solidFill>
              </a:rPr>
              <a:t>U   </a:t>
            </a:r>
            <a:r>
              <a:rPr lang="it-IT" sz="2200" b="1" dirty="0">
                <a:solidFill>
                  <a:srgbClr val="0033CC"/>
                </a:solidFill>
                <a:sym typeface="Symbol"/>
              </a:rPr>
              <a:t>  </a:t>
            </a:r>
            <a:r>
              <a:rPr lang="en-GB" sz="2200" b="1" dirty="0">
                <a:solidFill>
                  <a:srgbClr val="0033CC"/>
                </a:solidFill>
              </a:rPr>
              <a:t>        </a:t>
            </a:r>
            <a:r>
              <a:rPr lang="en-GB" sz="2200" b="1" dirty="0" err="1">
                <a:solidFill>
                  <a:srgbClr val="0033CC"/>
                </a:solidFill>
              </a:rPr>
              <a:t>a</a:t>
            </a:r>
            <a:r>
              <a:rPr lang="en-GB" sz="2200" b="1" baseline="-25000" dirty="0" err="1">
                <a:solidFill>
                  <a:srgbClr val="0033CC"/>
                </a:solidFill>
              </a:rPr>
              <a:t>piv</a:t>
            </a:r>
            <a:r>
              <a:rPr lang="en-GB" sz="2200" b="1" baseline="-25000" dirty="0">
                <a:solidFill>
                  <a:srgbClr val="0033CC"/>
                </a:solidFill>
              </a:rPr>
              <a:t>(</a:t>
            </a:r>
            <a:r>
              <a:rPr lang="en-GB" sz="2200" b="1" baseline="-25000" dirty="0" err="1">
                <a:solidFill>
                  <a:srgbClr val="0033CC"/>
                </a:solidFill>
              </a:rPr>
              <a:t>i</a:t>
            </a:r>
            <a:r>
              <a:rPr lang="en-GB" sz="2200" b="1" baseline="-25000" dirty="0">
                <a:solidFill>
                  <a:srgbClr val="0033CC"/>
                </a:solidFill>
              </a:rPr>
              <a:t>),j</a:t>
            </a:r>
            <a:r>
              <a:rPr lang="en-GB" sz="2200" b="1" dirty="0">
                <a:solidFill>
                  <a:srgbClr val="0033CC"/>
                </a:solidFill>
              </a:rPr>
              <a:t>=</a:t>
            </a:r>
            <a:r>
              <a:rPr lang="en-GB" sz="2200" b="1" dirty="0" err="1">
                <a:solidFill>
                  <a:srgbClr val="0033CC"/>
                </a:solidFill>
              </a:rPr>
              <a:t>a</a:t>
            </a:r>
            <a:r>
              <a:rPr lang="en-GB" sz="2200" b="1" baseline="-25000" dirty="0" err="1">
                <a:solidFill>
                  <a:srgbClr val="0033CC"/>
                </a:solidFill>
              </a:rPr>
              <a:t>piv</a:t>
            </a:r>
            <a:r>
              <a:rPr lang="en-GB" sz="2200" b="1" baseline="-25000" dirty="0">
                <a:solidFill>
                  <a:srgbClr val="0033CC"/>
                </a:solidFill>
              </a:rPr>
              <a:t>(</a:t>
            </a:r>
            <a:r>
              <a:rPr lang="en-GB" sz="2200" b="1" baseline="-25000" dirty="0" err="1">
                <a:solidFill>
                  <a:srgbClr val="0033CC"/>
                </a:solidFill>
              </a:rPr>
              <a:t>i</a:t>
            </a:r>
            <a:r>
              <a:rPr lang="en-GB" sz="2200" b="1" baseline="-25000" dirty="0">
                <a:solidFill>
                  <a:srgbClr val="0033CC"/>
                </a:solidFill>
              </a:rPr>
              <a:t>),j</a:t>
            </a:r>
            <a:r>
              <a:rPr lang="en-GB" sz="2200" b="1" dirty="0">
                <a:solidFill>
                  <a:srgbClr val="0033CC"/>
                </a:solidFill>
              </a:rPr>
              <a:t>-</a:t>
            </a:r>
            <a:r>
              <a:rPr lang="en-GB" sz="2200" b="1" dirty="0" err="1">
                <a:solidFill>
                  <a:srgbClr val="0033CC"/>
                </a:solidFill>
              </a:rPr>
              <a:t>a</a:t>
            </a:r>
            <a:r>
              <a:rPr lang="en-GB" sz="2200" b="1" baseline="-25000" dirty="0" err="1">
                <a:solidFill>
                  <a:srgbClr val="0033CC"/>
                </a:solidFill>
              </a:rPr>
              <a:t>piv</a:t>
            </a:r>
            <a:r>
              <a:rPr lang="en-GB" sz="2200" b="1" baseline="-25000" dirty="0">
                <a:solidFill>
                  <a:srgbClr val="0033CC"/>
                </a:solidFill>
              </a:rPr>
              <a:t>(</a:t>
            </a:r>
            <a:r>
              <a:rPr lang="en-GB" sz="2200" b="1" baseline="-25000" dirty="0" err="1">
                <a:solidFill>
                  <a:srgbClr val="0033CC"/>
                </a:solidFill>
              </a:rPr>
              <a:t>i</a:t>
            </a:r>
            <a:r>
              <a:rPr lang="en-GB" sz="2200" b="1" baseline="-25000" dirty="0">
                <a:solidFill>
                  <a:srgbClr val="0033CC"/>
                </a:solidFill>
              </a:rPr>
              <a:t>),k</a:t>
            </a:r>
            <a:r>
              <a:rPr lang="en-GB" sz="2200" b="1" dirty="0">
                <a:solidFill>
                  <a:srgbClr val="0033CC"/>
                </a:solidFill>
              </a:rPr>
              <a:t> </a:t>
            </a:r>
            <a:r>
              <a:rPr lang="en-GB" sz="2200" b="1" dirty="0" err="1">
                <a:solidFill>
                  <a:srgbClr val="0033CC"/>
                </a:solidFill>
              </a:rPr>
              <a:t>a</a:t>
            </a:r>
            <a:r>
              <a:rPr lang="en-GB" sz="2200" b="1" baseline="-25000" dirty="0" err="1">
                <a:solidFill>
                  <a:srgbClr val="0033CC"/>
                </a:solidFill>
              </a:rPr>
              <a:t>piv</a:t>
            </a:r>
            <a:r>
              <a:rPr lang="en-GB" sz="2200" b="1" baseline="-25000" dirty="0">
                <a:solidFill>
                  <a:srgbClr val="0033CC"/>
                </a:solidFill>
              </a:rPr>
              <a:t>(k),j</a:t>
            </a:r>
            <a:endParaRPr lang="it-IT" sz="2200" b="1" dirty="0">
              <a:solidFill>
                <a:srgbClr val="0033CC"/>
              </a:solidFill>
            </a:endParaRPr>
          </a:p>
          <a:p>
            <a:r>
              <a:rPr lang="en-GB" sz="2200" b="1" dirty="0"/>
              <a:t>               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           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           else “</a:t>
            </a:r>
            <a:r>
              <a:rPr lang="en-US" sz="2200" b="1" dirty="0" err="1"/>
              <a:t>sistema</a:t>
            </a:r>
            <a:r>
              <a:rPr lang="en-US" sz="2200" b="1" dirty="0"/>
              <a:t> </a:t>
            </a:r>
            <a:r>
              <a:rPr lang="en-US" sz="2200" b="1" dirty="0" err="1"/>
              <a:t>singolare</a:t>
            </a:r>
            <a:r>
              <a:rPr lang="en-US" sz="2200" b="1" dirty="0"/>
              <a:t>”,  (stop)</a:t>
            </a:r>
            <a:endParaRPr lang="it-IT" sz="2200" b="1" dirty="0"/>
          </a:p>
          <a:p>
            <a:r>
              <a:rPr lang="en-US" sz="2200" b="1" dirty="0"/>
              <a:t>          </a:t>
            </a:r>
            <a:r>
              <a:rPr lang="en-US" sz="2200" b="1" dirty="0" err="1"/>
              <a:t>endif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GB" sz="2200" b="1" dirty="0"/>
              <a:t>  if </a:t>
            </a:r>
            <a:r>
              <a:rPr lang="en-GB" sz="2200" b="1" dirty="0" err="1"/>
              <a:t>a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(n),n</a:t>
            </a:r>
            <a:r>
              <a:rPr lang="en-GB" sz="2200" b="1" dirty="0"/>
              <a:t> =0 then “</a:t>
            </a:r>
            <a:r>
              <a:rPr lang="en-GB" sz="2200" b="1" dirty="0" err="1"/>
              <a:t>sistema</a:t>
            </a:r>
            <a:r>
              <a:rPr lang="en-GB" sz="2200" b="1" dirty="0"/>
              <a:t> </a:t>
            </a:r>
            <a:r>
              <a:rPr lang="en-GB" sz="2200" b="1" dirty="0" err="1"/>
              <a:t>singolare</a:t>
            </a:r>
            <a:r>
              <a:rPr lang="en-GB" sz="2200" b="1" dirty="0"/>
              <a:t>”</a:t>
            </a:r>
            <a:endParaRPr lang="it-IT" sz="2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371477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di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F.S.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 </a:t>
            </a:r>
          </a:p>
          <a:p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Ly=Pb</a:t>
            </a:r>
          </a:p>
          <a:p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/>
              <a:t>y</a:t>
            </a:r>
            <a:r>
              <a:rPr lang="fr-FR" sz="2400" b="1" baseline="-25000" dirty="0"/>
              <a:t>1</a:t>
            </a:r>
            <a:r>
              <a:rPr lang="fr-FR" sz="2400" b="1" dirty="0"/>
              <a:t>=</a:t>
            </a:r>
            <a:r>
              <a:rPr lang="fr-FR" sz="2400" b="1" dirty="0" err="1"/>
              <a:t>b</a:t>
            </a:r>
            <a:r>
              <a:rPr lang="fr-FR" sz="2400" b="1" baseline="-25000" dirty="0" err="1"/>
              <a:t>piv</a:t>
            </a:r>
            <a:r>
              <a:rPr lang="fr-FR" sz="2400" b="1" baseline="-25000" dirty="0"/>
              <a:t>(1)</a:t>
            </a:r>
            <a:endParaRPr lang="it-IT" sz="2400" b="1" dirty="0"/>
          </a:p>
          <a:p>
            <a:r>
              <a:rPr lang="en-US" sz="2400" b="1" dirty="0"/>
              <a:t>for </a:t>
            </a:r>
            <a:r>
              <a:rPr lang="en-US" sz="2400" b="1" dirty="0" err="1"/>
              <a:t>i</a:t>
            </a:r>
            <a:r>
              <a:rPr lang="en-US" sz="2400" b="1" dirty="0"/>
              <a:t> = 2,n</a:t>
            </a:r>
            <a:endParaRPr lang="it-IT" sz="2400" b="1" dirty="0"/>
          </a:p>
          <a:p>
            <a:r>
              <a:rPr lang="en-US" sz="2400" b="1" dirty="0"/>
              <a:t>   sum=0</a:t>
            </a:r>
            <a:endParaRPr lang="it-IT" sz="2400" b="1" dirty="0"/>
          </a:p>
          <a:p>
            <a:r>
              <a:rPr lang="en-US" sz="2400" b="1" dirty="0"/>
              <a:t>   for k=1,i-1</a:t>
            </a:r>
            <a:endParaRPr lang="it-IT" sz="2400" b="1" dirty="0"/>
          </a:p>
          <a:p>
            <a:r>
              <a:rPr lang="en-US" sz="2400" b="1" dirty="0"/>
              <a:t>      sum=</a:t>
            </a:r>
            <a:r>
              <a:rPr lang="en-US" sz="2400" b="1" dirty="0" err="1"/>
              <a:t>sum+a</a:t>
            </a:r>
            <a:r>
              <a:rPr lang="en-US" sz="2400" b="1" baseline="-25000" dirty="0" err="1"/>
              <a:t>piv</a:t>
            </a:r>
            <a:r>
              <a:rPr lang="en-US" sz="2400" b="1" baseline="-25000" dirty="0"/>
              <a:t>(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),k</a:t>
            </a:r>
            <a:r>
              <a:rPr lang="en-US" sz="2400" b="1" dirty="0"/>
              <a:t>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k</a:t>
            </a:r>
            <a:endParaRPr lang="it-IT" sz="2400" b="1" dirty="0"/>
          </a:p>
          <a:p>
            <a:r>
              <a:rPr lang="en-US" sz="2400" b="1" dirty="0"/>
              <a:t>    </a:t>
            </a:r>
            <a:r>
              <a:rPr lang="en-US" sz="2400" b="1" dirty="0" err="1"/>
              <a:t>endfor</a:t>
            </a:r>
            <a:endParaRPr lang="it-IT" sz="2400" b="1" dirty="0"/>
          </a:p>
          <a:p>
            <a:r>
              <a:rPr lang="en-US" sz="2400" b="1" dirty="0"/>
              <a:t>  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i</a:t>
            </a:r>
            <a:r>
              <a:rPr lang="en-US" sz="2400" b="1" dirty="0"/>
              <a:t>=</a:t>
            </a:r>
            <a:r>
              <a:rPr lang="en-US" sz="2400" b="1" dirty="0" err="1"/>
              <a:t>b</a:t>
            </a:r>
            <a:r>
              <a:rPr lang="en-US" sz="2400" b="1" baseline="-25000" dirty="0" err="1"/>
              <a:t>piv</a:t>
            </a:r>
            <a:r>
              <a:rPr lang="en-US" sz="2400" b="1" baseline="-25000" dirty="0"/>
              <a:t>(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)</a:t>
            </a:r>
            <a:r>
              <a:rPr lang="en-US" sz="2400" b="1" dirty="0"/>
              <a:t>-sum</a:t>
            </a:r>
            <a:endParaRPr lang="it-IT" sz="2400" b="1" dirty="0"/>
          </a:p>
          <a:p>
            <a:r>
              <a:rPr lang="en-US" sz="2400" b="1" dirty="0"/>
              <a:t> </a:t>
            </a:r>
            <a:r>
              <a:rPr lang="en-GB" sz="2400" b="1" dirty="0" err="1"/>
              <a:t>endfor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2066" y="928670"/>
            <a:ext cx="342902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di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B.S.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  </a:t>
            </a:r>
          </a:p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Ux=y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</a:t>
            </a:r>
          </a:p>
          <a:p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err="1"/>
              <a:t>x</a:t>
            </a:r>
            <a:r>
              <a:rPr lang="en-US" sz="2400" b="1" baseline="-25000" dirty="0" err="1"/>
              <a:t>n</a:t>
            </a:r>
            <a:r>
              <a:rPr lang="en-US" sz="2400" b="1" dirty="0"/>
              <a:t>=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n</a:t>
            </a:r>
            <a:r>
              <a:rPr lang="en-US" sz="2400" b="1" dirty="0"/>
              <a:t>/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piv</a:t>
            </a:r>
            <a:r>
              <a:rPr lang="en-US" sz="2400" b="1" baseline="-25000" dirty="0"/>
              <a:t>(n),n</a:t>
            </a:r>
            <a:endParaRPr lang="it-IT" sz="2400" b="1" dirty="0"/>
          </a:p>
          <a:p>
            <a:r>
              <a:rPr lang="en-US" sz="2400" b="1" dirty="0"/>
              <a:t>for </a:t>
            </a:r>
            <a:r>
              <a:rPr lang="en-US" sz="2400" b="1" dirty="0" err="1"/>
              <a:t>i</a:t>
            </a:r>
            <a:r>
              <a:rPr lang="en-US" sz="2400" b="1" dirty="0"/>
              <a:t> = n-1,1</a:t>
            </a:r>
            <a:endParaRPr lang="it-IT" sz="2400" b="1" dirty="0"/>
          </a:p>
          <a:p>
            <a:r>
              <a:rPr lang="en-US" sz="2400" b="1" dirty="0"/>
              <a:t>    sum=0</a:t>
            </a:r>
            <a:endParaRPr lang="it-IT" sz="2400" b="1" dirty="0"/>
          </a:p>
          <a:p>
            <a:r>
              <a:rPr lang="en-US" sz="2400" b="1" dirty="0"/>
              <a:t>   for k=i+1,n                           </a:t>
            </a:r>
          </a:p>
          <a:p>
            <a:r>
              <a:rPr lang="en-US" sz="2400" b="1" dirty="0"/>
              <a:t>      sum=</a:t>
            </a:r>
            <a:r>
              <a:rPr lang="en-US" sz="2400" b="1" dirty="0" err="1"/>
              <a:t>sum+a</a:t>
            </a:r>
            <a:r>
              <a:rPr lang="en-US" sz="2400" b="1" baseline="-25000" dirty="0" err="1"/>
              <a:t>piv</a:t>
            </a:r>
            <a:r>
              <a:rPr lang="en-US" sz="2400" b="1" baseline="-25000" dirty="0"/>
              <a:t>(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),k</a:t>
            </a:r>
            <a:r>
              <a:rPr lang="en-US" sz="2400" b="1" dirty="0"/>
              <a:t>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k</a:t>
            </a:r>
            <a:endParaRPr lang="it-IT" sz="2400" b="1" dirty="0"/>
          </a:p>
          <a:p>
            <a:r>
              <a:rPr lang="en-US" sz="2400" b="1" dirty="0"/>
              <a:t>    </a:t>
            </a:r>
            <a:r>
              <a:rPr lang="en-US" sz="2400" b="1" dirty="0" err="1"/>
              <a:t>endfor</a:t>
            </a:r>
            <a:endParaRPr lang="it-IT" sz="2400" b="1" dirty="0"/>
          </a:p>
          <a:p>
            <a:r>
              <a:rPr lang="en-US" sz="2400" b="1" dirty="0"/>
              <a:t> x</a:t>
            </a:r>
            <a:r>
              <a:rPr lang="en-US" sz="2400" b="1" baseline="-25000" dirty="0"/>
              <a:t>i</a:t>
            </a:r>
            <a:r>
              <a:rPr lang="en-US" sz="2400" b="1" dirty="0"/>
              <a:t>=(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i</a:t>
            </a:r>
            <a:r>
              <a:rPr lang="en-US" sz="2400" b="1" dirty="0"/>
              <a:t>-sum)/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piv</a:t>
            </a:r>
            <a:r>
              <a:rPr lang="en-US" sz="2400" b="1" baseline="-25000" dirty="0"/>
              <a:t>(</a:t>
            </a:r>
            <a:r>
              <a:rPr lang="en-US" sz="2400" b="1" baseline="-25000" dirty="0" err="1"/>
              <a:t>i,i</a:t>
            </a:r>
            <a:r>
              <a:rPr lang="en-US" sz="2400" b="1" baseline="-25000" dirty="0"/>
              <a:t>)</a:t>
            </a:r>
            <a:endParaRPr lang="it-IT" sz="2400" b="1" dirty="0"/>
          </a:p>
          <a:p>
            <a:r>
              <a:rPr lang="it-IT" sz="2400" b="1" dirty="0" err="1"/>
              <a:t>endfor</a:t>
            </a:r>
            <a:endParaRPr lang="it-IT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907704" y="214290"/>
            <a:ext cx="509489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solidFill>
                  <a:srgbClr val="FF0000"/>
                </a:solidFill>
                <a:ea typeface="Times New Roman"/>
              </a:rPr>
              <a:t>Calcolo dell’inversa di A : </a:t>
            </a:r>
            <a:r>
              <a:rPr lang="it-IT" sz="2800" b="1" dirty="0">
                <a:solidFill>
                  <a:schemeClr val="tx1"/>
                </a:solidFill>
              </a:rPr>
              <a:t>AA</a:t>
            </a:r>
            <a:r>
              <a:rPr lang="it-IT" sz="2800" b="1" baseline="30000" dirty="0">
                <a:solidFill>
                  <a:schemeClr val="tx1"/>
                </a:solidFill>
              </a:rPr>
              <a:t>-1</a:t>
            </a:r>
            <a:r>
              <a:rPr lang="it-IT" sz="2800" b="1" dirty="0">
                <a:solidFill>
                  <a:schemeClr val="tx1"/>
                </a:solidFill>
              </a:rPr>
              <a:t> = 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339752" y="3284984"/>
            <a:ext cx="45005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e</a:t>
            </a:r>
            <a:r>
              <a:rPr lang="it-IT" sz="2400" b="1" baseline="-25000" dirty="0"/>
              <a:t>1</a:t>
            </a:r>
            <a:r>
              <a:rPr lang="it-IT" sz="2400" b="1" dirty="0"/>
              <a:t> ,e</a:t>
            </a:r>
            <a:r>
              <a:rPr lang="it-IT" sz="2400" b="1" baseline="-25000" dirty="0"/>
              <a:t>2 </a:t>
            </a:r>
            <a:r>
              <a:rPr lang="it-IT" sz="2400" b="1" dirty="0"/>
              <a:t>,…,e</a:t>
            </a:r>
            <a:r>
              <a:rPr lang="it-IT" sz="2400" b="1" baseline="-25000" dirty="0"/>
              <a:t>n</a:t>
            </a:r>
            <a:r>
              <a:rPr lang="it-IT" sz="2400" b="1" dirty="0"/>
              <a:t>      colonne di I</a:t>
            </a:r>
          </a:p>
          <a:p>
            <a:r>
              <a:rPr lang="it-IT" sz="2400" b="1" dirty="0"/>
              <a:t>x</a:t>
            </a:r>
            <a:r>
              <a:rPr lang="it-IT" sz="2400" b="1" baseline="-25000" dirty="0"/>
              <a:t>1 </a:t>
            </a:r>
            <a:r>
              <a:rPr lang="it-IT" sz="2400" b="1" dirty="0"/>
              <a:t>,</a:t>
            </a:r>
            <a:r>
              <a:rPr lang="it-IT" sz="2400" b="1" baseline="-25000" dirty="0"/>
              <a:t> </a:t>
            </a:r>
            <a:r>
              <a:rPr lang="it-IT" sz="2400" b="1" dirty="0"/>
              <a:t>x</a:t>
            </a:r>
            <a:r>
              <a:rPr lang="it-IT" sz="2400" b="1" baseline="-25000" dirty="0"/>
              <a:t>2 </a:t>
            </a:r>
            <a:r>
              <a:rPr lang="it-IT" sz="2400" b="1" dirty="0"/>
              <a:t>,…,</a:t>
            </a:r>
            <a:r>
              <a:rPr lang="it-IT" sz="2400" b="1" dirty="0" err="1"/>
              <a:t>x</a:t>
            </a:r>
            <a:r>
              <a:rPr lang="it-IT" sz="2400" b="1" baseline="-25000" dirty="0" err="1"/>
              <a:t>n</a:t>
            </a:r>
            <a:r>
              <a:rPr lang="it-IT" sz="2400" b="1" baseline="-25000" dirty="0"/>
              <a:t>  </a:t>
            </a:r>
            <a:r>
              <a:rPr lang="it-IT" sz="2400" b="1" dirty="0"/>
              <a:t>   colonne di A</a:t>
            </a:r>
            <a:r>
              <a:rPr lang="it-IT" sz="2400" b="1" baseline="30000" dirty="0"/>
              <a:t>-1</a:t>
            </a:r>
            <a:r>
              <a:rPr lang="it-IT" sz="2400" b="1" dirty="0"/>
              <a:t> </a:t>
            </a:r>
          </a:p>
        </p:txBody>
      </p:sp>
      <p:sp>
        <p:nvSpPr>
          <p:cNvPr id="10" name="Freccia bidirezionale verticale 9"/>
          <p:cNvSpPr/>
          <p:nvPr/>
        </p:nvSpPr>
        <p:spPr>
          <a:xfrm rot="16200000">
            <a:off x="3813921" y="4547119"/>
            <a:ext cx="357190" cy="857256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716016" y="4653136"/>
            <a:ext cx="29637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Ax</a:t>
            </a:r>
            <a:r>
              <a:rPr lang="it-IT" sz="2800" b="1" baseline="-25000" dirty="0" err="1">
                <a:solidFill>
                  <a:schemeClr val="tx1"/>
                </a:solidFill>
                <a:ea typeface="Times New Roman"/>
              </a:rPr>
              <a:t>i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=e</a:t>
            </a:r>
            <a:r>
              <a:rPr lang="it-IT" sz="2800" b="1" baseline="-25000" dirty="0" err="1">
                <a:solidFill>
                  <a:schemeClr val="tx1"/>
                </a:solidFill>
                <a:ea typeface="Times New Roman"/>
              </a:rPr>
              <a:t>i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    i=1,…,n</a:t>
            </a:r>
            <a:endParaRPr lang="it-IT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83568" y="5445224"/>
            <a:ext cx="792088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n sistemi lineari con stessa matrice dei coefficienti e incognite = colonne di A</a:t>
            </a:r>
            <a:r>
              <a:rPr lang="it-IT" sz="2400" b="1" baseline="30000" dirty="0">
                <a:solidFill>
                  <a:schemeClr val="tx1"/>
                </a:solidFill>
              </a:rPr>
              <a:t>-1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1187624" y="83671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</a:t>
            </a:r>
            <a:r>
              <a:rPr lang="it-IT" sz="2400" b="1" baseline="30000" dirty="0"/>
              <a:t>-1</a:t>
            </a:r>
            <a:r>
              <a:rPr lang="it-IT" sz="2400" b="1" dirty="0"/>
              <a:t>  è una matrice incognita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1547664" y="1268760"/>
            <a:ext cx="5395910" cy="2053884"/>
            <a:chOff x="1547664" y="1268760"/>
            <a:chExt cx="5395910" cy="2053884"/>
          </a:xfrm>
        </p:grpSpPr>
        <p:grpSp>
          <p:nvGrpSpPr>
            <p:cNvPr id="21" name="Gruppo 20"/>
            <p:cNvGrpSpPr/>
            <p:nvPr/>
          </p:nvGrpSpPr>
          <p:grpSpPr>
            <a:xfrm>
              <a:off x="1547664" y="1268760"/>
              <a:ext cx="5395910" cy="2053884"/>
              <a:chOff x="1691680" y="1268760"/>
              <a:chExt cx="5395910" cy="2053884"/>
            </a:xfrm>
          </p:grpSpPr>
          <p:pic>
            <p:nvPicPr>
              <p:cNvPr id="15" name="Immagine 14" descr="Cattura1.JPG"/>
              <p:cNvPicPr>
                <a:picLocks noChangeAspect="1"/>
              </p:cNvPicPr>
              <p:nvPr/>
            </p:nvPicPr>
            <p:blipFill>
              <a:blip r:embed="rId3" cstate="print"/>
              <a:srcRect l="10333" t="19218" r="8157" b="7687"/>
              <a:stretch>
                <a:fillRect/>
              </a:stretch>
            </p:blipFill>
            <p:spPr>
              <a:xfrm>
                <a:off x="1691680" y="1268760"/>
                <a:ext cx="5395910" cy="2053884"/>
              </a:xfrm>
              <a:prstGeom prst="rect">
                <a:avLst/>
              </a:prstGeom>
            </p:spPr>
          </p:pic>
          <p:sp>
            <p:nvSpPr>
              <p:cNvPr id="20" name="Rettangolo 19"/>
              <p:cNvSpPr/>
              <p:nvPr/>
            </p:nvSpPr>
            <p:spPr>
              <a:xfrm>
                <a:off x="3995936" y="2276872"/>
                <a:ext cx="288032" cy="2880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9" name="CasellaDiTesto 18"/>
            <p:cNvSpPr txBox="1"/>
            <p:nvPr/>
          </p:nvSpPr>
          <p:spPr>
            <a:xfrm>
              <a:off x="3563888" y="2204864"/>
              <a:ext cx="567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</a:t>
              </a:r>
              <a:r>
                <a:rPr lang="it-IT" sz="2400" baseline="30000" dirty="0"/>
                <a:t>-1</a:t>
              </a:r>
              <a:r>
                <a:rPr lang="it-IT" sz="2400" dirty="0"/>
                <a:t> </a:t>
              </a:r>
            </a:p>
          </p:txBody>
        </p:sp>
      </p:grpSp>
      <p:sp>
        <p:nvSpPr>
          <p:cNvPr id="23" name="CasellaDiTesto 22"/>
          <p:cNvSpPr txBox="1"/>
          <p:nvPr/>
        </p:nvSpPr>
        <p:spPr>
          <a:xfrm>
            <a:off x="1907704" y="4725144"/>
            <a:ext cx="140767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AA</a:t>
            </a:r>
            <a:r>
              <a:rPr lang="it-IT" sz="2800" b="1" baseline="30000" dirty="0">
                <a:solidFill>
                  <a:schemeClr val="tx1"/>
                </a:solidFill>
              </a:rPr>
              <a:t>-1</a:t>
            </a:r>
            <a:r>
              <a:rPr lang="it-IT" sz="2800" b="1" dirty="0">
                <a:solidFill>
                  <a:schemeClr val="tx1"/>
                </a:solidFill>
              </a:rPr>
              <a:t> = 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928794" y="4653136"/>
            <a:ext cx="45005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T(n)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=O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(n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  <a:cs typeface="Times New Roman"/>
              </a:rPr>
              <a:t>3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/3+n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  <a:sym typeface="Symbol"/>
              </a:rPr>
              <a:t>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  <a:cs typeface="Times New Roman"/>
              </a:rPr>
              <a:t>2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)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=O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(4n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  <a:cs typeface="Times New Roman"/>
              </a:rPr>
              <a:t>3</a:t>
            </a:r>
            <a:r>
              <a:rPr lang="it-IT" sz="2800" b="1" dirty="0">
                <a:solidFill>
                  <a:schemeClr val="tx1"/>
                </a:solidFill>
                <a:ea typeface="Times New Roman"/>
                <a:cs typeface="Times New Roman"/>
              </a:rPr>
              <a:t>/3)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39552" y="62068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Calcolo  la fattorizzazione LU  con </a:t>
            </a:r>
            <a:r>
              <a:rPr lang="it-IT" sz="2400" b="1" dirty="0" err="1"/>
              <a:t>pivoting</a:t>
            </a:r>
            <a:r>
              <a:rPr lang="it-IT" sz="2400" b="1" dirty="0"/>
              <a:t> di A </a:t>
            </a:r>
            <a:r>
              <a:rPr lang="it-IT" sz="2400" b="1" dirty="0">
                <a:solidFill>
                  <a:srgbClr val="FF0000"/>
                </a:solidFill>
              </a:rPr>
              <a:t>una sola volta </a:t>
            </a:r>
          </a:p>
        </p:txBody>
      </p:sp>
      <p:pic>
        <p:nvPicPr>
          <p:cNvPr id="15" name="Immagine 14" descr="Cattura.JPG"/>
          <p:cNvPicPr>
            <a:picLocks noChangeAspect="1"/>
          </p:cNvPicPr>
          <p:nvPr/>
        </p:nvPicPr>
        <p:blipFill>
          <a:blip r:embed="rId2" cstate="print"/>
          <a:srcRect b="12363"/>
          <a:stretch>
            <a:fillRect/>
          </a:stretch>
        </p:blipFill>
        <p:spPr>
          <a:xfrm>
            <a:off x="652788" y="1318634"/>
            <a:ext cx="7879652" cy="237585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2843808" y="38610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complessità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7422" y="214290"/>
            <a:ext cx="451883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calcolo del determinante di A</a:t>
            </a:r>
            <a:endParaRPr lang="it-IT" sz="2800" b="1" dirty="0">
              <a:latin typeface="Times New Roman"/>
              <a:ea typeface="Times New Roman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05930" y="1000108"/>
            <a:ext cx="17901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A = L</a:t>
            </a:r>
            <a:r>
              <a:rPr lang="it-IT" sz="2800" b="1" dirty="0">
                <a:solidFill>
                  <a:schemeClr val="tx1"/>
                </a:solidFill>
                <a:sym typeface="Symbol"/>
              </a:rPr>
              <a:t> U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7" name="Freccia in giù 6"/>
          <p:cNvSpPr/>
          <p:nvPr/>
        </p:nvSpPr>
        <p:spPr>
          <a:xfrm rot="16200000">
            <a:off x="3714744" y="1000108"/>
            <a:ext cx="500066" cy="500066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427984" y="1023119"/>
            <a:ext cx="322228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det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(A)=</a:t>
            </a:r>
            <a:r>
              <a:rPr lang="de-DE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det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(L)</a:t>
            </a:r>
            <a:r>
              <a:rPr lang="de-DE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det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(U)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357422" y="2000240"/>
            <a:ext cx="372674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det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(L)=l</a:t>
            </a:r>
            <a:r>
              <a:rPr lang="de-DE" sz="28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1,1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l</a:t>
            </a:r>
            <a:r>
              <a:rPr lang="de-DE" sz="28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2,2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…</a:t>
            </a:r>
            <a:r>
              <a:rPr lang="de-DE" sz="2800" b="1" dirty="0" err="1">
                <a:solidFill>
                  <a:schemeClr val="tx1"/>
                </a:solidFill>
                <a:ea typeface="Times New Roman"/>
                <a:cs typeface="Times New Roman"/>
              </a:rPr>
              <a:t>l</a:t>
            </a:r>
            <a:r>
              <a:rPr lang="de-DE" sz="2800" b="1" baseline="-25000" dirty="0" err="1">
                <a:solidFill>
                  <a:schemeClr val="tx1"/>
                </a:solidFill>
                <a:ea typeface="Times New Roman"/>
                <a:cs typeface="Times New Roman"/>
              </a:rPr>
              <a:t>n,n</a:t>
            </a:r>
            <a:r>
              <a:rPr lang="de-DE" sz="28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 </a:t>
            </a:r>
            <a:r>
              <a:rPr lang="de-DE" sz="2800" b="1" dirty="0">
                <a:solidFill>
                  <a:schemeClr val="tx1"/>
                </a:solidFill>
                <a:ea typeface="Times New Roman"/>
                <a:cs typeface="Times New Roman"/>
              </a:rPr>
              <a:t> = 1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3714744" y="2714620"/>
            <a:ext cx="357190" cy="428628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5941751" y="3214686"/>
            <a:ext cx="21630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T(n)= O(n</a:t>
            </a:r>
            <a:r>
              <a:rPr lang="it-IT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/3)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15" name="Freccia in giù 14"/>
          <p:cNvSpPr/>
          <p:nvPr/>
        </p:nvSpPr>
        <p:spPr>
          <a:xfrm rot="16200000">
            <a:off x="4929190" y="3214686"/>
            <a:ext cx="500066" cy="500066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071538" y="4635133"/>
            <a:ext cx="701742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dirty="0"/>
              <a:t> la formula classica la  è O(n!) intrattabile </a:t>
            </a:r>
          </a:p>
          <a:p>
            <a:r>
              <a:rPr lang="it-IT" sz="2800" b="1" dirty="0"/>
              <a:t> evidente il vantaggio computazionale 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27454" y="3052117"/>
            <a:ext cx="5668682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  </a:t>
            </a:r>
            <a:r>
              <a:rPr lang="it-IT" sz="2800" b="1" dirty="0" err="1">
                <a:solidFill>
                  <a:srgbClr val="FF0000"/>
                </a:solidFill>
                <a:ea typeface="Times New Roman"/>
              </a:rPr>
              <a:t>detA=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(-1)</a:t>
            </a:r>
            <a:r>
              <a:rPr lang="it-IT" sz="2800" b="1" baseline="30000" dirty="0">
                <a:solidFill>
                  <a:srgbClr val="FF0000"/>
                </a:solidFill>
                <a:ea typeface="Times New Roman"/>
              </a:rPr>
              <a:t>s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u</a:t>
            </a:r>
            <a:r>
              <a:rPr lang="it-IT" sz="2800" b="1" baseline="-25000" dirty="0">
                <a:solidFill>
                  <a:srgbClr val="FF0000"/>
                </a:solidFill>
                <a:ea typeface="Times New Roman"/>
              </a:rPr>
              <a:t>1,1</a:t>
            </a:r>
            <a:r>
              <a:rPr lang="it-IT" sz="2800" b="1" dirty="0">
                <a:solidFill>
                  <a:srgbClr val="FF0000"/>
                </a:solidFill>
                <a:ea typeface="Times New Roman"/>
                <a:sym typeface="Symbol"/>
              </a:rPr>
              <a:t>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u</a:t>
            </a:r>
            <a:r>
              <a:rPr lang="it-IT" sz="2800" b="1" baseline="-25000" dirty="0">
                <a:solidFill>
                  <a:srgbClr val="FF0000"/>
                </a:solidFill>
                <a:ea typeface="Times New Roman"/>
              </a:rPr>
              <a:t>2,2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…</a:t>
            </a:r>
            <a:r>
              <a:rPr lang="it-IT" sz="2800" b="1" dirty="0">
                <a:solidFill>
                  <a:srgbClr val="FF0000"/>
                </a:solidFill>
                <a:ea typeface="Times New Roman"/>
                <a:sym typeface="Symbol"/>
              </a:rPr>
              <a:t>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u</a:t>
            </a:r>
            <a:r>
              <a:rPr lang="it-IT" sz="2800" b="1" baseline="-25000" dirty="0">
                <a:solidFill>
                  <a:srgbClr val="FF0000"/>
                </a:solidFill>
                <a:ea typeface="Times New Roman"/>
              </a:rPr>
              <a:t>n,n</a:t>
            </a:r>
            <a:endParaRPr lang="it-IT" sz="28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s=numero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di scambi effettuati</a:t>
            </a: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durante il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pivoting</a:t>
            </a:r>
            <a:endParaRPr lang="it-IT" sz="2800" b="1" dirty="0">
              <a:solidFill>
                <a:schemeClr val="tx1"/>
              </a:solidFill>
              <a:ea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812053"/>
            <a:ext cx="8249000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   </a:t>
            </a:r>
            <a:r>
              <a:rPr lang="it-IT" sz="2800" b="1" dirty="0">
                <a:solidFill>
                  <a:srgbClr val="FF0000"/>
                </a:solidFill>
              </a:rPr>
              <a:t>La fattorizzazione LU con </a:t>
            </a:r>
            <a:r>
              <a:rPr lang="it-IT" sz="2800" b="1" dirty="0" err="1">
                <a:solidFill>
                  <a:srgbClr val="FF0000"/>
                </a:solidFill>
              </a:rPr>
              <a:t>Pivoting</a:t>
            </a:r>
            <a:r>
              <a:rPr lang="it-IT" sz="2800" b="1" dirty="0">
                <a:solidFill>
                  <a:srgbClr val="FF0000"/>
                </a:solidFill>
              </a:rPr>
              <a:t> virtuale è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l’algoritmo  </a:t>
            </a:r>
            <a:r>
              <a:rPr lang="it-IT" sz="2800" b="1" dirty="0" err="1">
                <a:solidFill>
                  <a:srgbClr val="FF0000"/>
                </a:solidFill>
              </a:rPr>
              <a:t>computazionalmente</a:t>
            </a:r>
            <a:r>
              <a:rPr lang="it-IT" sz="2800" b="1" dirty="0">
                <a:solidFill>
                  <a:srgbClr val="FF0000"/>
                </a:solidFill>
              </a:rPr>
              <a:t> più efficiente per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85786" y="1916832"/>
            <a:ext cx="7386614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        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</a:rPr>
              <a:t>         calcolare la soluzione di un sistema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</a:rPr>
              <a:t>         calcolare  il determinante di una matrice</a:t>
            </a:r>
          </a:p>
          <a:p>
            <a:pPr>
              <a:buFont typeface="Wingdings" pitchFamily="2" charset="2"/>
              <a:buChar char="ü"/>
            </a:pPr>
            <a:r>
              <a:rPr lang="it-IT" sz="2800" b="1" dirty="0">
                <a:solidFill>
                  <a:schemeClr val="tx1"/>
                </a:solidFill>
              </a:rPr>
              <a:t>         calcolare l’inversa di una matrice</a:t>
            </a:r>
          </a:p>
          <a:p>
            <a:pPr>
              <a:buFont typeface="Wingdings" pitchFamily="2" charset="2"/>
              <a:buChar char="ü"/>
            </a:pPr>
            <a:endParaRPr lang="it-IT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491880" y="44624"/>
            <a:ext cx="194421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</a:t>
            </a:r>
            <a:r>
              <a:rPr lang="it-IT" sz="2800" b="1" dirty="0" err="1">
                <a:solidFill>
                  <a:srgbClr val="FF0000"/>
                </a:solidFill>
              </a:rPr>
              <a:t>Matlab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620688"/>
            <a:ext cx="86409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33CC"/>
                </a:solidFill>
              </a:rPr>
              <a:t>             </a:t>
            </a:r>
            <a:r>
              <a:rPr lang="it-IT" sz="2800" b="1" dirty="0">
                <a:solidFill>
                  <a:srgbClr val="FF0000"/>
                </a:solidFill>
              </a:rPr>
              <a:t>x=A\b </a:t>
            </a:r>
            <a:r>
              <a:rPr lang="it-IT" sz="2800" b="1" dirty="0">
                <a:solidFill>
                  <a:schemeClr val="tx1"/>
                </a:solidFill>
              </a:rPr>
              <a:t>  Calcola la soluzione di </a:t>
            </a:r>
            <a:r>
              <a:rPr lang="it-IT" sz="2800" b="1" dirty="0" err="1">
                <a:solidFill>
                  <a:schemeClr val="tx1"/>
                </a:solidFill>
              </a:rPr>
              <a:t>Ax</a:t>
            </a:r>
            <a:r>
              <a:rPr lang="it-IT" sz="2800" b="1" dirty="0">
                <a:solidFill>
                  <a:schemeClr val="tx1"/>
                </a:solidFill>
              </a:rPr>
              <a:t>=b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r="3648"/>
          <a:stretch/>
        </p:blipFill>
        <p:spPr>
          <a:xfrm>
            <a:off x="35496" y="1152524"/>
            <a:ext cx="8981129" cy="47805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>
                <a:solidFill>
                  <a:schemeClr val="tx1"/>
                </a:solidFill>
              </a:rPr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>
                <a:solidFill>
                  <a:schemeClr val="tx1"/>
                </a:solidFill>
              </a:rPr>
              <a:pPr/>
              <a:t>2</a:t>
            </a:fld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2428860" y="214290"/>
            <a:ext cx="3852868" cy="542924"/>
          </a:xfrm>
          <a:prstGeom prst="rect">
            <a:avLst/>
          </a:prstGeom>
          <a:noFill/>
          <a:ln>
            <a:noFill/>
          </a:ln>
        </p:spPr>
        <p:txBody>
          <a:bodyPr wrap="none" fromWordArt="1"/>
          <a:lstStyle/>
          <a:p>
            <a:pPr algn="ctr" rtl="0"/>
            <a:r>
              <a:rPr lang="it-IT" sz="2800" b="1" kern="10" dirty="0">
                <a:solidFill>
                  <a:srgbClr val="FF0000"/>
                </a:solidFill>
                <a:latin typeface="Calibri" pitchFamily="34" charset="0"/>
              </a:rPr>
              <a:t>  Risoluzione di </a:t>
            </a:r>
            <a:r>
              <a:rPr lang="it-IT" sz="2800" b="1" kern="10" dirty="0" err="1">
                <a:solidFill>
                  <a:srgbClr val="FF0000"/>
                </a:solidFill>
                <a:latin typeface="Calibri" pitchFamily="34" charset="0"/>
              </a:rPr>
              <a:t>Ax=b</a:t>
            </a:r>
            <a:r>
              <a:rPr lang="it-IT" sz="2800" b="1" kern="10" dirty="0">
                <a:solidFill>
                  <a:srgbClr val="FF0000"/>
                </a:solidFill>
                <a:latin typeface="Calibri" pitchFamily="34" charset="0"/>
              </a:rPr>
              <a:t>  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143108" y="1239143"/>
            <a:ext cx="142876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857752" y="1214422"/>
            <a:ext cx="2786082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Back-Substitution</a:t>
            </a:r>
            <a:endParaRPr lang="it-IT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WordArt 4"/>
          <p:cNvSpPr>
            <a:spLocks noChangeAspect="1" noChangeArrowheads="1" noChangeShapeType="1" noTextEdit="1"/>
          </p:cNvSpPr>
          <p:nvPr/>
        </p:nvSpPr>
        <p:spPr bwMode="auto">
          <a:xfrm>
            <a:off x="3888885" y="1118896"/>
            <a:ext cx="540239" cy="45271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fromWordArt="1"/>
          <a:lstStyle/>
          <a:p>
            <a:pPr algn="ctr" rtl="0"/>
            <a:r>
              <a:rPr lang="it-IT" sz="3600" b="1" kern="10" dirty="0">
                <a:latin typeface="Arial Black"/>
              </a:rPr>
              <a:t>+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42976" y="2214554"/>
            <a:ext cx="671517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algn="just">
              <a:spcAft>
                <a:spcPts val="0"/>
              </a:spcAft>
            </a:pP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T=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O(n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</a:rPr>
              <a:t>3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/3) + O(n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</a:rPr>
              <a:t>2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/2),   </a:t>
            </a:r>
            <a:r>
              <a:rPr lang="it-IT" sz="2800" b="1" dirty="0" err="1">
                <a:solidFill>
                  <a:schemeClr val="tx1"/>
                </a:solidFill>
                <a:ea typeface="Times New Roman"/>
              </a:rPr>
              <a:t>S=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O(n</a:t>
            </a:r>
            <a:r>
              <a:rPr lang="it-IT" sz="2800" b="1" baseline="30000" dirty="0">
                <a:solidFill>
                  <a:schemeClr val="tx1"/>
                </a:solidFill>
                <a:ea typeface="Times New Roman"/>
              </a:rPr>
              <a:t>2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)</a:t>
            </a:r>
            <a:endParaRPr lang="it-IT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2224100" y="3071810"/>
            <a:ext cx="441960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fromWordArt="1"/>
          <a:lstStyle/>
          <a:p>
            <a:pPr algn="ctr" rtl="0"/>
            <a:r>
              <a:rPr lang="it-IT" sz="3600" b="1" kern="10" dirty="0">
                <a:solidFill>
                  <a:srgbClr val="0066FF"/>
                </a:solidFill>
              </a:rPr>
              <a:t> </a:t>
            </a:r>
            <a:r>
              <a:rPr lang="it-IT" sz="3600" b="1" kern="10" dirty="0" err="1">
                <a:solidFill>
                  <a:srgbClr val="0066FF"/>
                </a:solidFill>
              </a:rPr>
              <a:t>pivoting</a:t>
            </a:r>
            <a:r>
              <a:rPr lang="it-IT" sz="3600" b="1" kern="10" dirty="0">
                <a:solidFill>
                  <a:srgbClr val="0066FF"/>
                </a:solidFill>
              </a:rPr>
              <a:t> parziale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28596" y="3789040"/>
            <a:ext cx="7311756" cy="83099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</a:rPr>
              <a:t>Stabilità e applicabilità se A è non singolare</a:t>
            </a:r>
          </a:p>
          <a:p>
            <a:pPr>
              <a:buFont typeface="Wingdings" pitchFamily="2" charset="2"/>
              <a:buChar char="§"/>
            </a:pPr>
            <a:r>
              <a:rPr lang="it-IT" sz="2400" b="1" dirty="0">
                <a:solidFill>
                  <a:schemeClr val="tx1"/>
                </a:solidFill>
              </a:rPr>
              <a:t>Consente di verificare la singolarità di una matrice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4226312"/>
            <a:ext cx="864096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3CC"/>
                </a:solidFill>
              </a:rPr>
              <a:t>Esamina la matrice e usa l’algoritmo più adatto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</a:rPr>
              <a:t> A triangolare inferiore </a:t>
            </a:r>
            <a:r>
              <a:rPr lang="it-IT" sz="2400" b="1" dirty="0">
                <a:solidFill>
                  <a:schemeClr val="tx1"/>
                </a:solidFill>
                <a:cs typeface="Times New Roman"/>
              </a:rPr>
              <a:t>a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lgoritmo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  <a:cs typeface="Times New Roman"/>
              </a:rPr>
              <a:t>forward-substitution</a:t>
            </a:r>
            <a:endParaRPr lang="it-IT" sz="2400" b="1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  <a:cs typeface="Times New Roman"/>
              </a:rPr>
              <a:t>  </a:t>
            </a:r>
            <a:r>
              <a:rPr lang="it-IT" sz="2400" b="1" dirty="0">
                <a:solidFill>
                  <a:schemeClr val="tx1"/>
                </a:solidFill>
              </a:rPr>
              <a:t>A triangolare superiore </a:t>
            </a:r>
            <a:r>
              <a:rPr lang="it-IT" sz="2400" b="1" dirty="0">
                <a:solidFill>
                  <a:schemeClr val="tx1"/>
                </a:solidFill>
                <a:cs typeface="Times New Roman"/>
              </a:rPr>
              <a:t>a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lgoritmo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  <a:cs typeface="Times New Roman"/>
              </a:rPr>
              <a:t>back-substitution</a:t>
            </a:r>
            <a:endParaRPr lang="it-IT" sz="2400" b="1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  <a:cs typeface="Times New Roman"/>
              </a:rPr>
              <a:t>  A piena </a:t>
            </a:r>
            <a:r>
              <a:rPr lang="it-IT" sz="2400" b="1" dirty="0">
                <a:solidFill>
                  <a:schemeClr val="tx1"/>
                </a:solidFill>
              </a:rPr>
              <a:t>fattorizzazione LU con </a:t>
            </a:r>
            <a:r>
              <a:rPr lang="it-IT" sz="2400" b="1" dirty="0" err="1">
                <a:solidFill>
                  <a:schemeClr val="tx1"/>
                </a:solidFill>
              </a:rPr>
              <a:t>pivoting</a:t>
            </a:r>
            <a:r>
              <a:rPr lang="it-IT" sz="2400" b="1" dirty="0">
                <a:solidFill>
                  <a:schemeClr val="tx1"/>
                </a:solidFill>
              </a:rPr>
              <a:t> parziale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</a:rPr>
              <a:t> A sparsa a banda, </a:t>
            </a:r>
            <a:r>
              <a:rPr lang="it-IT" sz="2400" b="1" dirty="0" err="1">
                <a:solidFill>
                  <a:schemeClr val="tx1"/>
                </a:solidFill>
              </a:rPr>
              <a:t>……</a:t>
            </a:r>
            <a:endParaRPr lang="it-IT" sz="2400" b="1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06" y="44624"/>
            <a:ext cx="4574286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542285"/>
            <a:ext cx="4143404" cy="341632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/>
              <a:t>&gt;&gt; a=rand(20,20);</a:t>
            </a:r>
          </a:p>
          <a:p>
            <a:r>
              <a:rPr lang="pt-BR" sz="2400" b="1" dirty="0"/>
              <a:t>&gt;&gt; cond(a)</a:t>
            </a:r>
          </a:p>
          <a:p>
            <a:r>
              <a:rPr lang="pt-BR" sz="2400" b="1" dirty="0"/>
              <a:t>ans =</a:t>
            </a:r>
          </a:p>
          <a:p>
            <a:r>
              <a:rPr lang="pt-BR" sz="2400" b="1" dirty="0"/>
              <a:t>  295.9544</a:t>
            </a:r>
          </a:p>
          <a:p>
            <a:r>
              <a:rPr lang="pt-BR" sz="2400" b="1" dirty="0"/>
              <a:t>&gt;&gt; x=ones(20,1);b=a*x;</a:t>
            </a:r>
          </a:p>
          <a:p>
            <a:r>
              <a:rPr lang="pt-BR" sz="2400" b="1" dirty="0"/>
              <a:t>&gt;&gt; xc=a\b;</a:t>
            </a:r>
          </a:p>
          <a:p>
            <a:r>
              <a:rPr lang="pt-BR" sz="2400" b="1" dirty="0"/>
              <a:t>&gt;&gt; err=norm(x-xc)/norm(xc)</a:t>
            </a:r>
          </a:p>
          <a:p>
            <a:r>
              <a:rPr lang="pt-BR" sz="2400" b="1" dirty="0"/>
              <a:t>err =</a:t>
            </a:r>
          </a:p>
          <a:p>
            <a:r>
              <a:rPr lang="pt-BR" sz="2400" b="1" dirty="0"/>
              <a:t>  8.0137e-0</a:t>
            </a:r>
            <a:r>
              <a:rPr lang="pt-BR" sz="2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57752" y="542285"/>
            <a:ext cx="3429024" cy="526297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&gt;&gt; a=[1 2;4 5];</a:t>
            </a:r>
            <a:endParaRPr lang="it-IT" sz="2400" b="1" dirty="0"/>
          </a:p>
          <a:p>
            <a:r>
              <a:rPr lang="it-IT" sz="2400" b="1" dirty="0"/>
              <a:t>&gt;&gt; </a:t>
            </a:r>
            <a:r>
              <a:rPr lang="it-IT" sz="2400" b="1" dirty="0" err="1"/>
              <a:t>cond</a:t>
            </a:r>
            <a:r>
              <a:rPr lang="it-IT" sz="2400" b="1" dirty="0"/>
              <a:t>(a)</a:t>
            </a:r>
          </a:p>
          <a:p>
            <a:r>
              <a:rPr lang="it-IT" sz="2400" b="1" dirty="0" err="1"/>
              <a:t>ans</a:t>
            </a:r>
            <a:r>
              <a:rPr lang="it-IT" sz="2400" b="1" dirty="0"/>
              <a:t> =</a:t>
            </a:r>
          </a:p>
          <a:p>
            <a:r>
              <a:rPr lang="it-IT" sz="2400" b="1" dirty="0"/>
              <a:t>   15.2678</a:t>
            </a:r>
          </a:p>
          <a:p>
            <a:r>
              <a:rPr lang="en-US" sz="2400" b="1" dirty="0"/>
              <a:t>&gt;&gt;x=[1 1;2 3];</a:t>
            </a:r>
            <a:endParaRPr lang="it-IT" sz="2400" b="1" dirty="0"/>
          </a:p>
          <a:p>
            <a:r>
              <a:rPr lang="en-US" sz="2400" b="1" dirty="0"/>
              <a:t>&gt;&gt; b=a*x;</a:t>
            </a:r>
            <a:endParaRPr lang="it-IT" sz="2400" b="1" dirty="0"/>
          </a:p>
          <a:p>
            <a:r>
              <a:rPr lang="en-US" sz="2400" b="1" dirty="0"/>
              <a:t>&gt;&gt; b</a:t>
            </a:r>
            <a:endParaRPr lang="it-IT" sz="2400" b="1" dirty="0"/>
          </a:p>
          <a:p>
            <a:r>
              <a:rPr lang="en-US" sz="2400" b="1" dirty="0"/>
              <a:t>b =</a:t>
            </a:r>
            <a:endParaRPr lang="it-IT" sz="2400" b="1" dirty="0"/>
          </a:p>
          <a:p>
            <a:r>
              <a:rPr lang="en-US" sz="2400" b="1" dirty="0"/>
              <a:t>     5     7</a:t>
            </a:r>
            <a:endParaRPr lang="it-IT" sz="2400" b="1" dirty="0"/>
          </a:p>
          <a:p>
            <a:r>
              <a:rPr lang="en-US" sz="2400" b="1" dirty="0"/>
              <a:t>    14    19</a:t>
            </a:r>
            <a:endParaRPr lang="it-IT" sz="2400" b="1" dirty="0"/>
          </a:p>
          <a:p>
            <a:r>
              <a:rPr lang="en-US" sz="2400" b="1" dirty="0"/>
              <a:t>&gt;&gt; y=a\b</a:t>
            </a:r>
            <a:endParaRPr lang="it-IT" sz="2400" b="1" dirty="0"/>
          </a:p>
          <a:p>
            <a:r>
              <a:rPr lang="en-US" sz="2400" b="1" dirty="0"/>
              <a:t>y =</a:t>
            </a:r>
            <a:endParaRPr lang="it-IT" sz="2400" b="1" dirty="0"/>
          </a:p>
          <a:p>
            <a:r>
              <a:rPr lang="en-US" sz="2400" b="1" dirty="0"/>
              <a:t>     1     1</a:t>
            </a:r>
            <a:endParaRPr lang="it-IT" sz="2400" b="1" dirty="0"/>
          </a:p>
          <a:p>
            <a:r>
              <a:rPr lang="en-US" sz="2400" b="1" dirty="0"/>
              <a:t>     2     3</a:t>
            </a:r>
            <a:endParaRPr lang="it-IT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83568" y="804768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 = sparse([0 2 0 1 0; 4 -1 </a:t>
            </a:r>
            <a:r>
              <a:rPr lang="it-IT" sz="2400" b="1" dirty="0" err="1"/>
              <a:t>-1</a:t>
            </a:r>
            <a:r>
              <a:rPr lang="it-IT" sz="2400" b="1" dirty="0"/>
              <a:t> 0 </a:t>
            </a:r>
            <a:r>
              <a:rPr lang="it-IT" sz="2400" b="1" dirty="0" err="1"/>
              <a:t>0</a:t>
            </a:r>
            <a:r>
              <a:rPr lang="it-IT" sz="2400" b="1" dirty="0"/>
              <a:t>; </a:t>
            </a:r>
            <a:r>
              <a:rPr lang="it-IT" sz="2400" b="1" dirty="0" err="1"/>
              <a:t>0</a:t>
            </a:r>
            <a:r>
              <a:rPr lang="it-IT" sz="2400" b="1" dirty="0"/>
              <a:t> </a:t>
            </a:r>
            <a:r>
              <a:rPr lang="it-IT" sz="2400" b="1" dirty="0" err="1"/>
              <a:t>0</a:t>
            </a:r>
            <a:r>
              <a:rPr lang="it-IT" sz="2400" b="1" dirty="0"/>
              <a:t> </a:t>
            </a:r>
            <a:r>
              <a:rPr lang="it-IT" sz="2400" b="1" dirty="0" err="1"/>
              <a:t>0</a:t>
            </a:r>
            <a:r>
              <a:rPr lang="it-IT" sz="2400" b="1" dirty="0"/>
              <a:t> 3 -6; -2 0 </a:t>
            </a:r>
            <a:r>
              <a:rPr lang="it-IT" sz="2400" b="1" dirty="0" err="1"/>
              <a:t>0</a:t>
            </a:r>
            <a:r>
              <a:rPr lang="it-IT" sz="2400" b="1" dirty="0"/>
              <a:t> </a:t>
            </a:r>
            <a:r>
              <a:rPr lang="it-IT" sz="2400" b="1" dirty="0" err="1"/>
              <a:t>0</a:t>
            </a:r>
            <a:r>
              <a:rPr lang="it-IT" sz="2400" b="1" dirty="0"/>
              <a:t> 2; 0 </a:t>
            </a:r>
            <a:r>
              <a:rPr lang="it-IT" sz="2400" b="1" dirty="0" err="1"/>
              <a:t>0</a:t>
            </a:r>
            <a:r>
              <a:rPr lang="it-IT" sz="2400" b="1" dirty="0"/>
              <a:t> 4 2 0]);</a:t>
            </a:r>
          </a:p>
          <a:p>
            <a:r>
              <a:rPr lang="it-IT" sz="2400" b="1" dirty="0"/>
              <a:t>B = sparse([8; -1; -18; 8; 20]);</a:t>
            </a:r>
          </a:p>
          <a:p>
            <a:r>
              <a:rPr lang="it-IT" sz="2400" b="1" dirty="0"/>
              <a:t>x = </a:t>
            </a:r>
            <a:r>
              <a:rPr lang="it-IT" sz="2400" b="1" dirty="0" err="1"/>
              <a:t>A\B</a:t>
            </a:r>
            <a:endParaRPr lang="it-IT" sz="2400" b="1" dirty="0"/>
          </a:p>
          <a:p>
            <a:r>
              <a:rPr lang="it-IT" sz="2400" b="1" dirty="0"/>
              <a:t>x =</a:t>
            </a:r>
          </a:p>
          <a:p>
            <a:r>
              <a:rPr lang="it-IT" sz="2400" b="1" dirty="0"/>
              <a:t>   (1,1)      1.0000e+00</a:t>
            </a:r>
          </a:p>
          <a:p>
            <a:r>
              <a:rPr lang="it-IT" sz="2400" b="1" dirty="0"/>
              <a:t>   (2,1)      2.0000e+00</a:t>
            </a:r>
          </a:p>
          <a:p>
            <a:r>
              <a:rPr lang="it-IT" sz="2400" b="1" dirty="0"/>
              <a:t>   (3,1)      3.0000e+00</a:t>
            </a:r>
          </a:p>
          <a:p>
            <a:r>
              <a:rPr lang="it-IT" sz="2400" b="1" dirty="0"/>
              <a:t>   (4,1)      4.0000e+00</a:t>
            </a:r>
          </a:p>
          <a:p>
            <a:r>
              <a:rPr lang="it-IT" sz="2400" b="1" dirty="0"/>
              <a:t>   (5,1)      5.0000e+00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116632"/>
            <a:ext cx="55446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&gt;&gt; </a:t>
            </a:r>
            <a:r>
              <a:rPr lang="it-IT" sz="2400" b="1" dirty="0" err="1"/>
              <a:t>load</a:t>
            </a:r>
            <a:r>
              <a:rPr lang="it-IT" sz="2400" b="1" dirty="0"/>
              <a:t> west0479;</a:t>
            </a:r>
          </a:p>
          <a:p>
            <a:r>
              <a:rPr lang="it-IT" sz="2400" b="1" dirty="0"/>
              <a:t>&gt;&gt; </a:t>
            </a:r>
            <a:r>
              <a:rPr lang="it-IT" sz="2400" b="1" dirty="0" err="1"/>
              <a:t>size</a:t>
            </a:r>
            <a:r>
              <a:rPr lang="it-IT" sz="2400" b="1" dirty="0"/>
              <a:t>(west0479)</a:t>
            </a:r>
          </a:p>
          <a:p>
            <a:r>
              <a:rPr lang="it-IT" sz="2400" b="1" dirty="0" err="1"/>
              <a:t>ans</a:t>
            </a:r>
            <a:r>
              <a:rPr lang="it-IT" sz="2400" b="1" dirty="0"/>
              <a:t> =</a:t>
            </a:r>
          </a:p>
          <a:p>
            <a:r>
              <a:rPr lang="it-IT" sz="2400" b="1" dirty="0"/>
              <a:t>   479   </a:t>
            </a:r>
            <a:r>
              <a:rPr lang="it-IT" sz="2400" b="1" dirty="0" err="1"/>
              <a:t>479</a:t>
            </a:r>
            <a:endParaRPr lang="it-IT" sz="2400" b="1" dirty="0"/>
          </a:p>
          <a:p>
            <a:r>
              <a:rPr lang="it-IT" sz="2400" b="1" dirty="0"/>
              <a:t>&gt;&gt; </a:t>
            </a:r>
            <a:r>
              <a:rPr lang="it-IT" sz="2400" b="1" dirty="0" err="1"/>
              <a:t>nnz</a:t>
            </a:r>
            <a:r>
              <a:rPr lang="it-IT" sz="2400" b="1" dirty="0"/>
              <a:t>(west0479)</a:t>
            </a:r>
          </a:p>
          <a:p>
            <a:r>
              <a:rPr lang="it-IT" sz="2400" b="1" dirty="0" err="1"/>
              <a:t>ans</a:t>
            </a:r>
            <a:r>
              <a:rPr lang="it-IT" sz="2400" b="1" dirty="0"/>
              <a:t> =</a:t>
            </a:r>
          </a:p>
          <a:p>
            <a:r>
              <a:rPr lang="it-IT" sz="2400" b="1" dirty="0"/>
              <a:t>        1887</a:t>
            </a:r>
          </a:p>
          <a:p>
            <a:r>
              <a:rPr lang="it-IT" sz="2400" b="1" dirty="0"/>
              <a:t>&gt;&gt; </a:t>
            </a:r>
            <a:r>
              <a:rPr lang="it-IT" sz="2400" b="1" dirty="0" err="1"/>
              <a:t>a=full</a:t>
            </a:r>
            <a:r>
              <a:rPr lang="it-IT" sz="2400" b="1" dirty="0"/>
              <a:t>(west0479);</a:t>
            </a:r>
          </a:p>
          <a:p>
            <a:r>
              <a:rPr lang="it-IT" sz="2400" b="1" dirty="0"/>
              <a:t>&gt;&gt; x=</a:t>
            </a:r>
            <a:r>
              <a:rPr lang="it-IT" sz="2400" b="1" dirty="0" err="1"/>
              <a:t>ones</a:t>
            </a:r>
            <a:r>
              <a:rPr lang="it-IT" sz="2400" b="1" dirty="0"/>
              <a:t>(479,1); b=a*x;</a:t>
            </a:r>
          </a:p>
          <a:p>
            <a:r>
              <a:rPr lang="it-IT" sz="2400" b="1" dirty="0"/>
              <a:t>&gt;&gt; f=@()a\b</a:t>
            </a:r>
          </a:p>
          <a:p>
            <a:r>
              <a:rPr lang="en-US" sz="2400" b="1" dirty="0"/>
              <a:t>&gt;&gt; </a:t>
            </a:r>
            <a:r>
              <a:rPr lang="en-US" sz="2400" b="1" dirty="0" err="1"/>
              <a:t>timeit</a:t>
            </a:r>
            <a:r>
              <a:rPr lang="en-US" sz="2400" b="1" dirty="0"/>
              <a:t>(f)</a:t>
            </a:r>
          </a:p>
          <a:p>
            <a:r>
              <a:rPr lang="en-US" sz="2400" b="1" dirty="0" err="1"/>
              <a:t>ans</a:t>
            </a:r>
            <a:r>
              <a:rPr lang="en-US" sz="2400" b="1" dirty="0"/>
              <a:t> =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7.1440e-03</a:t>
            </a:r>
          </a:p>
          <a:p>
            <a:r>
              <a:rPr lang="en-US" sz="2400" b="1" dirty="0"/>
              <a:t>&gt;&gt; g=@()west0479\b</a:t>
            </a:r>
          </a:p>
          <a:p>
            <a:r>
              <a:rPr lang="en-US" sz="2400" b="1" dirty="0"/>
              <a:t>&gt;&gt; </a:t>
            </a:r>
            <a:r>
              <a:rPr lang="en-US" sz="2400" b="1" dirty="0" err="1"/>
              <a:t>timeit</a:t>
            </a:r>
            <a:r>
              <a:rPr lang="en-US" sz="2400" b="1" dirty="0"/>
              <a:t>(g)</a:t>
            </a:r>
          </a:p>
          <a:p>
            <a:r>
              <a:rPr lang="en-US" sz="2400" b="1" dirty="0" err="1"/>
              <a:t>ans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</a:t>
            </a:r>
            <a:r>
              <a:rPr lang="en-US" sz="2400" b="1" dirty="0">
                <a:solidFill>
                  <a:srgbClr val="FF0000"/>
                </a:solidFill>
              </a:rPr>
              <a:t>1.8617e-03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426144"/>
            <a:ext cx="7848872" cy="45243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   </a:t>
            </a:r>
            <a:r>
              <a:rPr lang="en-US" sz="2400" b="1" dirty="0">
                <a:solidFill>
                  <a:srgbClr val="FF0000"/>
                </a:solidFill>
              </a:rPr>
              <a:t>test </a:t>
            </a:r>
            <a:r>
              <a:rPr lang="en-US" sz="2400" b="1" dirty="0" err="1">
                <a:solidFill>
                  <a:srgbClr val="FF0000"/>
                </a:solidFill>
              </a:rPr>
              <a:t>matrice</a:t>
            </a:r>
            <a:r>
              <a:rPr lang="en-US" sz="2400" b="1" dirty="0">
                <a:solidFill>
                  <a:srgbClr val="FF0000"/>
                </a:solidFill>
              </a:rPr>
              <a:t> quasi </a:t>
            </a:r>
            <a:r>
              <a:rPr lang="en-US" sz="2400" b="1" dirty="0" err="1">
                <a:solidFill>
                  <a:srgbClr val="FF0000"/>
                </a:solidFill>
              </a:rPr>
              <a:t>singolare</a:t>
            </a:r>
            <a:r>
              <a:rPr lang="en-US" sz="2400" b="1" dirty="0">
                <a:solidFill>
                  <a:srgbClr val="FF0000"/>
                </a:solidFill>
              </a:rPr>
              <a:t> (molto </a:t>
            </a:r>
            <a:r>
              <a:rPr lang="en-US" sz="2400" b="1" dirty="0" err="1">
                <a:solidFill>
                  <a:srgbClr val="FF0000"/>
                </a:solidFill>
              </a:rPr>
              <a:t>malcondizionata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a=[17 5 ;1.7 0.5];      </a:t>
            </a:r>
            <a:r>
              <a:rPr lang="en-US" sz="2400" b="1" dirty="0" err="1">
                <a:solidFill>
                  <a:srgbClr val="FF0000"/>
                </a:solidFill>
              </a:rPr>
              <a:t>soluzione</a:t>
            </a:r>
            <a:r>
              <a:rPr lang="en-US" sz="2400" b="1" dirty="0">
                <a:solidFill>
                  <a:srgbClr val="FF0000"/>
                </a:solidFill>
              </a:rPr>
              <a:t>=(1,1)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b=[22;2.2];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&gt;&gt; </a:t>
            </a:r>
            <a:r>
              <a:rPr lang="en-US" sz="2400" b="1" dirty="0" err="1">
                <a:solidFill>
                  <a:schemeClr val="tx1"/>
                </a:solidFill>
              </a:rPr>
              <a:t>cond</a:t>
            </a:r>
            <a:r>
              <a:rPr lang="en-US" sz="2400" b="1" dirty="0">
                <a:solidFill>
                  <a:schemeClr val="tx1"/>
                </a:solidFill>
              </a:rPr>
              <a:t>(a)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ans</a:t>
            </a:r>
            <a:r>
              <a:rPr lang="en-US" sz="2400" b="1" dirty="0">
                <a:solidFill>
                  <a:schemeClr val="tx1"/>
                </a:solidFill>
              </a:rPr>
              <a:t> =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en-US" sz="2400" b="1" dirty="0" err="1">
                <a:solidFill>
                  <a:schemeClr val="tx1"/>
                </a:solidFill>
              </a:rPr>
              <a:t>Inf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x=a\b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Matrix is close to singular or badly scaled.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      Results may be inaccurate. RCOND = 3.265362e-018.  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x =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  -1.058823529411765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   8.000000000000000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55576" y="5229200"/>
            <a:ext cx="7128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33CC"/>
                </a:solidFill>
              </a:rPr>
              <a:t>Osservazione : se 0&lt; </a:t>
            </a:r>
            <a:r>
              <a:rPr lang="it-IT" sz="2200" b="1" dirty="0" err="1">
                <a:solidFill>
                  <a:srgbClr val="0033CC"/>
                </a:solidFill>
              </a:rPr>
              <a:t>rcond</a:t>
            </a:r>
            <a:r>
              <a:rPr lang="it-IT" sz="2200" b="1" dirty="0">
                <a:solidFill>
                  <a:srgbClr val="0033CC"/>
                </a:solidFill>
              </a:rPr>
              <a:t>&lt;</a:t>
            </a:r>
            <a:r>
              <a:rPr lang="it-IT" sz="2200" b="1" dirty="0" err="1">
                <a:solidFill>
                  <a:srgbClr val="0033CC"/>
                </a:solidFill>
              </a:rPr>
              <a:t>eps</a:t>
            </a:r>
            <a:r>
              <a:rPr lang="it-IT" sz="2200" b="1" dirty="0">
                <a:solidFill>
                  <a:srgbClr val="0033CC"/>
                </a:solidFill>
              </a:rPr>
              <a:t>   il </a:t>
            </a:r>
            <a:r>
              <a:rPr lang="it-IT" sz="2200" b="1" dirty="0" err="1">
                <a:solidFill>
                  <a:srgbClr val="0033CC"/>
                </a:solidFill>
              </a:rPr>
              <a:t>matlab</a:t>
            </a:r>
            <a:r>
              <a:rPr lang="it-IT" sz="2200" b="1" dirty="0">
                <a:solidFill>
                  <a:srgbClr val="0033CC"/>
                </a:solidFill>
              </a:rPr>
              <a:t> dà il </a:t>
            </a:r>
            <a:r>
              <a:rPr lang="it-IT" sz="2200" b="1" dirty="0" err="1">
                <a:solidFill>
                  <a:srgbClr val="0033CC"/>
                </a:solidFill>
              </a:rPr>
              <a:t>warning</a:t>
            </a:r>
            <a:r>
              <a:rPr lang="it-IT" sz="2200" b="1" dirty="0">
                <a:solidFill>
                  <a:srgbClr val="0033CC"/>
                </a:solidFill>
              </a:rPr>
              <a:t> di matrice </a:t>
            </a:r>
            <a:r>
              <a:rPr lang="it-IT" sz="2200" b="1" dirty="0" err="1">
                <a:solidFill>
                  <a:srgbClr val="0033CC"/>
                </a:solidFill>
              </a:rPr>
              <a:t>malcondizionata</a:t>
            </a:r>
            <a:r>
              <a:rPr lang="it-IT" sz="2200" b="1" dirty="0">
                <a:solidFill>
                  <a:srgbClr val="0033CC"/>
                </a:solidFill>
              </a:rPr>
              <a:t> (quasi singolare 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259632" y="389557"/>
            <a:ext cx="69847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         </a:t>
            </a: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err="1">
                <a:solidFill>
                  <a:srgbClr val="FF0000"/>
                </a:solidFill>
              </a:rPr>
              <a:t>matrice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singolare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/>
              <a:t>&gt;&gt; a=rand(5,5); b=rand(5,1);</a:t>
            </a:r>
          </a:p>
          <a:p>
            <a:r>
              <a:rPr lang="en-US" sz="2200" b="1" dirty="0"/>
              <a:t>&gt;&gt; a(:,3)=0;       </a:t>
            </a:r>
            <a:r>
              <a:rPr lang="en-US" sz="2200" b="1" dirty="0">
                <a:solidFill>
                  <a:srgbClr val="008000"/>
                </a:solidFill>
              </a:rPr>
              <a:t>%</a:t>
            </a:r>
            <a:r>
              <a:rPr lang="it-IT" sz="2200" b="1" dirty="0">
                <a:solidFill>
                  <a:srgbClr val="008000"/>
                </a:solidFill>
              </a:rPr>
              <a:t>colonna nulla</a:t>
            </a:r>
            <a:endParaRPr lang="en-US" sz="2200" b="1" dirty="0">
              <a:solidFill>
                <a:srgbClr val="008000"/>
              </a:solidFill>
            </a:endParaRPr>
          </a:p>
          <a:p>
            <a:r>
              <a:rPr lang="fr-FR" sz="2200" b="1" dirty="0"/>
              <a:t>&gt;&gt; </a:t>
            </a:r>
            <a:r>
              <a:rPr lang="fr-FR" sz="2200" b="1" dirty="0" err="1"/>
              <a:t>cond</a:t>
            </a:r>
            <a:r>
              <a:rPr lang="fr-FR" sz="2200" b="1" dirty="0"/>
              <a:t>(a)</a:t>
            </a:r>
          </a:p>
          <a:p>
            <a:r>
              <a:rPr lang="fr-FR" sz="2200" b="1" dirty="0"/>
              <a:t>ans =</a:t>
            </a:r>
          </a:p>
          <a:p>
            <a:r>
              <a:rPr lang="fr-FR" sz="2200" b="1" dirty="0"/>
              <a:t>   2.6494e+17</a:t>
            </a:r>
          </a:p>
          <a:p>
            <a:r>
              <a:rPr lang="fr-FR" sz="2200" b="1" dirty="0"/>
              <a:t>&gt;&gt; </a:t>
            </a:r>
            <a:r>
              <a:rPr lang="fr-FR" sz="2200" b="1" dirty="0" err="1"/>
              <a:t>rcond</a:t>
            </a:r>
            <a:r>
              <a:rPr lang="fr-FR" sz="2200" b="1" dirty="0"/>
              <a:t>(a)</a:t>
            </a:r>
          </a:p>
          <a:p>
            <a:r>
              <a:rPr lang="fr-FR" sz="2200" b="1" dirty="0"/>
              <a:t>ans =</a:t>
            </a:r>
          </a:p>
          <a:p>
            <a:r>
              <a:rPr lang="fr-FR" sz="2200" b="1" dirty="0"/>
              <a:t>     0</a:t>
            </a:r>
            <a:endParaRPr lang="en-US" sz="2200" b="1" dirty="0"/>
          </a:p>
          <a:p>
            <a:r>
              <a:rPr lang="en-US" sz="2200" b="1" dirty="0"/>
              <a:t>&gt;&gt; x=a\b</a:t>
            </a:r>
          </a:p>
          <a:p>
            <a:r>
              <a:rPr lang="en-US" sz="2200" b="1" dirty="0"/>
              <a:t>Warning: Matrix is singular to working precision. </a:t>
            </a:r>
          </a:p>
          <a:p>
            <a:r>
              <a:rPr lang="en-US" sz="2200" b="1" dirty="0"/>
              <a:t>x =</a:t>
            </a:r>
          </a:p>
          <a:p>
            <a:r>
              <a:rPr lang="en-US" sz="2200" b="1" dirty="0"/>
              <a:t>          </a:t>
            </a:r>
            <a:r>
              <a:rPr lang="en-US" sz="2200" b="1" dirty="0" err="1"/>
              <a:t>NaN</a:t>
            </a:r>
            <a:endParaRPr lang="en-US" sz="2200" b="1" dirty="0"/>
          </a:p>
          <a:p>
            <a:r>
              <a:rPr lang="en-US" sz="2200" b="1" dirty="0"/>
              <a:t>          </a:t>
            </a:r>
            <a:r>
              <a:rPr lang="en-US" sz="2200" b="1" dirty="0" err="1"/>
              <a:t>NaN</a:t>
            </a:r>
            <a:endParaRPr lang="en-US" sz="2200" b="1" dirty="0"/>
          </a:p>
          <a:p>
            <a:r>
              <a:rPr lang="en-US" sz="2200" b="1" dirty="0"/>
              <a:t>         -</a:t>
            </a:r>
            <a:r>
              <a:rPr lang="en-US" sz="2200" b="1" dirty="0" err="1"/>
              <a:t>Inf</a:t>
            </a:r>
            <a:endParaRPr lang="en-US" sz="2200" b="1" dirty="0"/>
          </a:p>
          <a:p>
            <a:r>
              <a:rPr lang="en-US" sz="2200" b="1" dirty="0"/>
              <a:t>   6.3102e-01</a:t>
            </a:r>
          </a:p>
          <a:p>
            <a:r>
              <a:rPr lang="en-US" sz="2200" b="1" dirty="0"/>
              <a:t>   1.4847e+00</a:t>
            </a:r>
            <a:endParaRPr lang="it-IT" sz="2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96B77D2-7F6F-4871-AA9F-F681B1D7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673443-AED1-4D4F-B9BC-0D1882CD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26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5B1293-B4CF-46F4-B3A9-27EDF4C64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0"/>
          <a:stretch/>
        </p:blipFill>
        <p:spPr>
          <a:xfrm>
            <a:off x="1452562" y="260648"/>
            <a:ext cx="6238875" cy="28224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2CAFD9-70DA-4DDE-A69F-913ADBB9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48075"/>
            <a:ext cx="7124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6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2AC467D-0F9D-428A-AC74-315BDD1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2F619F-B5B0-460F-AE23-08B1DDEF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27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3E1CEB-9535-4615-8323-C0BF14FD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0768"/>
            <a:ext cx="8324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187624" y="1052736"/>
            <a:ext cx="6912768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D=det</a:t>
            </a:r>
            <a:r>
              <a:rPr lang="it-IT" sz="2800" b="1" dirty="0">
                <a:solidFill>
                  <a:srgbClr val="FF0000"/>
                </a:solidFill>
              </a:rPr>
              <a:t>(A)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Calcola il determinante di A con l’algoritmo di fattorizzazione LU</a:t>
            </a:r>
          </a:p>
          <a:p>
            <a:r>
              <a:rPr lang="it-IT" sz="2800" b="1" dirty="0" err="1">
                <a:solidFill>
                  <a:srgbClr val="FF0000"/>
                </a:solidFill>
              </a:rPr>
              <a:t>B=inv</a:t>
            </a:r>
            <a:r>
              <a:rPr lang="it-IT" sz="2800" b="1" dirty="0">
                <a:solidFill>
                  <a:srgbClr val="FF0000"/>
                </a:solidFill>
              </a:rPr>
              <a:t>(A)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Calcola l’inversa di A con l’algoritmo di fattorizzazione LU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1538" y="136526"/>
            <a:ext cx="7244878" cy="619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b="1" dirty="0">
                <a:ea typeface="Times New Roman"/>
              </a:rPr>
              <a:t>&gt;&gt;A=[1 2;3 4];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&gt;&gt; [L,U,P]</a:t>
            </a:r>
            <a:r>
              <a:rPr lang="it-IT" sz="2400" b="1" dirty="0" err="1">
                <a:ea typeface="Times New Roman"/>
              </a:rPr>
              <a:t>=lu</a:t>
            </a:r>
            <a:r>
              <a:rPr lang="it-IT" sz="2400" b="1" dirty="0">
                <a:ea typeface="Times New Roman"/>
              </a:rPr>
              <a:t>(A)       </a:t>
            </a:r>
            <a:r>
              <a:rPr lang="it-IT" sz="2400" b="1" dirty="0">
                <a:solidFill>
                  <a:srgbClr val="0000FF"/>
                </a:solidFill>
                <a:ea typeface="Times New Roman"/>
              </a:rPr>
              <a:t> </a:t>
            </a:r>
            <a:r>
              <a:rPr lang="it-IT" sz="2400" b="1" dirty="0" err="1">
                <a:solidFill>
                  <a:srgbClr val="008000"/>
                </a:solidFill>
                <a:ea typeface="Times New Roman"/>
              </a:rPr>
              <a:t>%fattorizzazione</a:t>
            </a:r>
            <a:r>
              <a:rPr lang="it-IT" sz="2400" b="1" dirty="0">
                <a:solidFill>
                  <a:srgbClr val="008000"/>
                </a:solidFill>
                <a:ea typeface="Times New Roman"/>
              </a:rPr>
              <a:t> </a:t>
            </a:r>
            <a:r>
              <a:rPr lang="it-IT" sz="2400" b="1" dirty="0" err="1">
                <a:solidFill>
                  <a:srgbClr val="008000"/>
                </a:solidFill>
                <a:ea typeface="Times New Roman"/>
              </a:rPr>
              <a:t>LU=PA</a:t>
            </a:r>
            <a:endParaRPr lang="it-IT" sz="2400" b="1" dirty="0">
              <a:solidFill>
                <a:srgbClr val="008000"/>
              </a:solidFill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fr-FR" sz="2400" b="1" dirty="0">
                <a:ea typeface="Times New Roman"/>
              </a:rPr>
              <a:t>L =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fr-FR" sz="2400" b="1" dirty="0">
                <a:ea typeface="Times New Roman"/>
              </a:rPr>
              <a:t>    1.0000         0</a:t>
            </a:r>
            <a:endParaRPr lang="it-IT" sz="2400" b="1" dirty="0">
              <a:latin typeface="Times New Roman"/>
              <a:ea typeface="Times New Roman"/>
            </a:endParaRPr>
          </a:p>
          <a:p>
            <a:pPr marL="742950" lvl="1" indent="-285750" algn="just">
              <a:spcAft>
                <a:spcPts val="0"/>
              </a:spcAft>
              <a:tabLst>
                <a:tab pos="1066800" algn="l"/>
              </a:tabLst>
            </a:pPr>
            <a:r>
              <a:rPr lang="fr-FR" sz="2400" b="1" dirty="0">
                <a:ea typeface="Times New Roman"/>
                <a:cs typeface="Times New Roman"/>
              </a:rPr>
              <a:t>0.3333       1.0000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U =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3.0000    4.0000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    0       0.6667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P =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0     1</a:t>
            </a:r>
            <a:endParaRPr lang="it-IT" sz="2400" b="1" dirty="0">
              <a:latin typeface="Times New Roman"/>
              <a:ea typeface="Times New Roman"/>
            </a:endParaRPr>
          </a:p>
          <a:p>
            <a:pPr marL="762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 1     0</a:t>
            </a: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2400" b="1" dirty="0">
                <a:ea typeface="Calibri"/>
                <a:cs typeface="Times New Roman"/>
              </a:rPr>
              <a:t>&gt;&gt; L*U              </a:t>
            </a:r>
            <a:r>
              <a:rPr lang="en-US" sz="2400" b="1" dirty="0">
                <a:solidFill>
                  <a:srgbClr val="008000"/>
                </a:solidFill>
                <a:ea typeface="Calibri"/>
                <a:cs typeface="Times New Roman"/>
              </a:rPr>
              <a:t>% </a:t>
            </a:r>
            <a:r>
              <a:rPr lang="en-US" sz="2400" b="1" dirty="0" err="1">
                <a:solidFill>
                  <a:srgbClr val="008000"/>
                </a:solidFill>
                <a:ea typeface="Calibri"/>
                <a:cs typeface="Times New Roman"/>
              </a:rPr>
              <a:t>stesse</a:t>
            </a:r>
            <a:r>
              <a:rPr lang="en-US" sz="2400" b="1" dirty="0">
                <a:solidFill>
                  <a:srgbClr val="008000"/>
                </a:solidFill>
                <a:ea typeface="Calibri"/>
                <a:cs typeface="Times New Roman"/>
              </a:rPr>
              <a:t> </a:t>
            </a:r>
            <a:r>
              <a:rPr lang="en-US" sz="2400" b="1" dirty="0" err="1">
                <a:solidFill>
                  <a:srgbClr val="008000"/>
                </a:solidFill>
                <a:ea typeface="Calibri"/>
                <a:cs typeface="Times New Roman"/>
              </a:rPr>
              <a:t>righe</a:t>
            </a:r>
            <a:r>
              <a:rPr lang="en-US" sz="2400" b="1" dirty="0">
                <a:solidFill>
                  <a:srgbClr val="008000"/>
                </a:solidFill>
                <a:ea typeface="Calibri"/>
                <a:cs typeface="Times New Roman"/>
              </a:rPr>
              <a:t> di A ,non in in </a:t>
            </a:r>
            <a:r>
              <a:rPr lang="en-US" sz="2400" b="1" dirty="0" err="1">
                <a:solidFill>
                  <a:srgbClr val="008000"/>
                </a:solidFill>
                <a:ea typeface="Calibri"/>
                <a:cs typeface="Times New Roman"/>
              </a:rPr>
              <a:t>ordine</a:t>
            </a:r>
            <a:r>
              <a:rPr lang="en-US" sz="2400" b="1" dirty="0">
                <a:solidFill>
                  <a:srgbClr val="008000"/>
                </a:solidFill>
                <a:ea typeface="Calibri"/>
                <a:cs typeface="Times New Roman"/>
              </a:rPr>
              <a:t> </a:t>
            </a:r>
            <a:endParaRPr lang="it-IT" sz="2400" b="1" dirty="0">
              <a:solidFill>
                <a:srgbClr val="008000"/>
              </a:solidFill>
              <a:latin typeface="Calibri"/>
              <a:ea typeface="Calibri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2400" b="1" dirty="0">
                <a:ea typeface="Calibri"/>
                <a:cs typeface="Times New Roman"/>
              </a:rPr>
              <a:t>   </a:t>
            </a:r>
            <a:r>
              <a:rPr lang="en-US" sz="2400" b="1" dirty="0" err="1">
                <a:ea typeface="Calibri"/>
                <a:cs typeface="Times New Roman"/>
              </a:rPr>
              <a:t>ans</a:t>
            </a:r>
            <a:r>
              <a:rPr lang="en-US" sz="2400" b="1" dirty="0">
                <a:ea typeface="Calibri"/>
                <a:cs typeface="Times New Roman"/>
              </a:rPr>
              <a:t> =</a:t>
            </a:r>
            <a:endParaRPr lang="it-IT" sz="2400" b="1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2400" b="1" dirty="0">
                <a:ea typeface="Calibri"/>
                <a:cs typeface="Times New Roman"/>
              </a:rPr>
              <a:t>          3     4</a:t>
            </a:r>
            <a:endParaRPr lang="it-IT" sz="2400" b="1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2400" b="1" dirty="0">
                <a:ea typeface="Calibri"/>
                <a:cs typeface="Times New Roman"/>
              </a:rPr>
              <a:t>          1     2</a:t>
            </a: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endParaRPr lang="en-US" sz="2400" b="1" dirty="0">
              <a:ea typeface="Calibri"/>
              <a:cs typeface="Times New Roman"/>
            </a:endParaRP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pl-PL" sz="2400" b="1" dirty="0">
                <a:ea typeface="Calibri"/>
                <a:cs typeface="Times New Roman"/>
              </a:rPr>
              <a:t>&gt;&gt; P'*L*U</a:t>
            </a: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pl-PL" sz="2400" b="1" dirty="0">
                <a:ea typeface="Calibri"/>
                <a:cs typeface="Times New Roman"/>
              </a:rPr>
              <a:t>ans =</a:t>
            </a: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pl-PL" sz="2400" b="1" dirty="0">
                <a:ea typeface="Calibri"/>
                <a:cs typeface="Times New Roman"/>
              </a:rPr>
              <a:t>     1     2</a:t>
            </a:r>
          </a:p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pl-PL" sz="2400" b="1" dirty="0">
                <a:ea typeface="Calibri"/>
                <a:cs typeface="Times New Roman"/>
              </a:rPr>
              <a:t>     3     4</a:t>
            </a:r>
            <a:endParaRPr lang="en-US" sz="2400" b="1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3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188640"/>
            <a:ext cx="657229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Errore dell’algoritmo di Gauss con </a:t>
            </a:r>
            <a:r>
              <a:rPr lang="it-IT" sz="2800" b="1" dirty="0" err="1">
                <a:solidFill>
                  <a:srgbClr val="FF0000"/>
                </a:solidFill>
              </a:rPr>
              <a:t>pivoting</a:t>
            </a:r>
            <a:endParaRPr lang="it-IT" sz="28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39552" y="2119597"/>
            <a:ext cx="770485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Qual è l’errore che si ritrova  in </a:t>
            </a:r>
            <a:r>
              <a:rPr lang="it-IT" sz="2400" b="1" dirty="0" err="1">
                <a:solidFill>
                  <a:schemeClr val="tx1"/>
                </a:solidFill>
              </a:rPr>
              <a:t>x*</a:t>
            </a:r>
            <a:r>
              <a:rPr lang="it-IT" sz="2400" b="1" dirty="0">
                <a:solidFill>
                  <a:schemeClr val="tx1"/>
                </a:solidFill>
              </a:rPr>
              <a:t> soluzione  calcolata di </a:t>
            </a:r>
            <a:r>
              <a:rPr lang="it-IT" sz="2400" b="1" dirty="0" err="1">
                <a:solidFill>
                  <a:schemeClr val="tx1"/>
                </a:solidFill>
              </a:rPr>
              <a:t>Ax=b</a:t>
            </a:r>
            <a:r>
              <a:rPr lang="it-IT" sz="2400" b="1" dirty="0">
                <a:solidFill>
                  <a:schemeClr val="tx1"/>
                </a:solidFill>
              </a:rPr>
              <a:t> tramite Gauss con </a:t>
            </a:r>
            <a:r>
              <a:rPr lang="it-IT" sz="2400" b="1" dirty="0" err="1">
                <a:solidFill>
                  <a:schemeClr val="tx1"/>
                </a:solidFill>
              </a:rPr>
              <a:t>pivoting+back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substitution</a:t>
            </a:r>
            <a:r>
              <a:rPr lang="it-IT" sz="2400" b="1" dirty="0">
                <a:solidFill>
                  <a:schemeClr val="tx1"/>
                </a:solidFill>
              </a:rPr>
              <a:t>?  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428728" y="3395221"/>
            <a:ext cx="564360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e=x-x*  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                              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errore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  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r=b-Ax*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= A(x-x*) </a:t>
            </a:r>
            <a:r>
              <a:rPr lang="it-IT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=Ae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     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 residuo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57224" y="4334175"/>
            <a:ext cx="778674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e  =  misura quanto </a:t>
            </a:r>
            <a:r>
              <a:rPr lang="it-IT" sz="2400" b="1" dirty="0" err="1">
                <a:solidFill>
                  <a:schemeClr val="tx1"/>
                </a:solidFill>
              </a:rPr>
              <a:t>x</a:t>
            </a:r>
            <a:r>
              <a:rPr lang="it-IT" sz="2400" b="1" baseline="30000" dirty="0" err="1">
                <a:solidFill>
                  <a:schemeClr val="tx1"/>
                </a:solidFill>
              </a:rPr>
              <a:t>*</a:t>
            </a:r>
            <a:r>
              <a:rPr lang="it-IT" sz="2400" b="1" dirty="0">
                <a:solidFill>
                  <a:schemeClr val="tx1"/>
                </a:solidFill>
              </a:rPr>
              <a:t> è vicino  ad x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r  = misura quanto </a:t>
            </a:r>
            <a:r>
              <a:rPr lang="it-IT" sz="2400" b="1" dirty="0" err="1">
                <a:solidFill>
                  <a:schemeClr val="tx1"/>
                </a:solidFill>
              </a:rPr>
              <a:t>x</a:t>
            </a:r>
            <a:r>
              <a:rPr lang="it-IT" sz="2400" b="1" baseline="30000" dirty="0" err="1">
                <a:solidFill>
                  <a:schemeClr val="tx1"/>
                </a:solidFill>
              </a:rPr>
              <a:t>*</a:t>
            </a:r>
            <a:r>
              <a:rPr lang="it-IT" sz="2400" b="1" dirty="0">
                <a:solidFill>
                  <a:schemeClr val="tx1"/>
                </a:solidFill>
              </a:rPr>
              <a:t> soddisfa il sistema  perturbato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34426" y="5334307"/>
            <a:ext cx="610187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3CC"/>
                </a:solidFill>
              </a:rPr>
              <a:t>         se    e = 0   si ha       r = 0</a:t>
            </a:r>
          </a:p>
          <a:p>
            <a:r>
              <a:rPr lang="it-IT" sz="2400" b="1" dirty="0"/>
              <a:t>ma </a:t>
            </a:r>
            <a:r>
              <a:rPr lang="it-IT" sz="2400" b="1" dirty="0">
                <a:solidFill>
                  <a:srgbClr val="FF0000"/>
                </a:solidFill>
              </a:rPr>
              <a:t>residuo piccolo non implica   errore piccolo</a:t>
            </a: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787773" y="4214818"/>
            <a:ext cx="569913" cy="114300"/>
          </a:xfrm>
          <a:prstGeom prst="leftRightArrow">
            <a:avLst>
              <a:gd name="adj1" fmla="val 50000"/>
              <a:gd name="adj2" fmla="val 99722"/>
            </a:avLst>
          </a:prstGeom>
          <a:noFill/>
          <a:ln>
            <a:noFill/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b="1"/>
          </a:p>
        </p:txBody>
      </p:sp>
      <p:sp>
        <p:nvSpPr>
          <p:cNvPr id="10" name="CasellaDiTesto 9"/>
          <p:cNvSpPr txBox="1"/>
          <p:nvPr/>
        </p:nvSpPr>
        <p:spPr>
          <a:xfrm>
            <a:off x="611560" y="764704"/>
            <a:ext cx="770485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Nessun algoritmo può risolvere esattamente un sistema di equazioni lineari, ma un buon algoritmo può risolvere  “esattamente” un problema molto vicino a quello vero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331640" y="188640"/>
            <a:ext cx="6120680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ea typeface="Times New Roman"/>
              </a:rPr>
              <a:t>&gt;&gt;A=[1 2;3 4];</a:t>
            </a:r>
            <a:endParaRPr lang="it-IT" sz="2200" b="1" dirty="0"/>
          </a:p>
          <a:p>
            <a:r>
              <a:rPr lang="pl-PL" sz="2200" b="1" dirty="0"/>
              <a:t>&gt;&gt; [L,U]=lu(A);</a:t>
            </a:r>
          </a:p>
          <a:p>
            <a:r>
              <a:rPr lang="pl-PL" sz="2200" b="1" dirty="0"/>
              <a:t>&gt;&gt; L*U</a:t>
            </a:r>
            <a:r>
              <a:rPr lang="it-IT" sz="2200" b="1" dirty="0"/>
              <a:t>    </a:t>
            </a:r>
            <a:r>
              <a:rPr lang="it-IT" sz="2200" b="1" dirty="0">
                <a:solidFill>
                  <a:srgbClr val="008000"/>
                </a:solidFill>
              </a:rPr>
              <a:t>% </a:t>
            </a:r>
            <a:r>
              <a:rPr lang="it-IT" sz="2200" b="1" dirty="0" err="1">
                <a:solidFill>
                  <a:srgbClr val="008000"/>
                </a:solidFill>
              </a:rPr>
              <a:t>LU=A</a:t>
            </a:r>
            <a:endParaRPr lang="pl-PL" sz="2200" b="1" dirty="0">
              <a:solidFill>
                <a:srgbClr val="008000"/>
              </a:solidFill>
            </a:endParaRPr>
          </a:p>
          <a:p>
            <a:r>
              <a:rPr lang="pl-PL" sz="2200" b="1" dirty="0"/>
              <a:t>ans =</a:t>
            </a:r>
          </a:p>
          <a:p>
            <a:r>
              <a:rPr lang="pl-PL" sz="2200" b="1" dirty="0"/>
              <a:t>     1     2</a:t>
            </a:r>
          </a:p>
          <a:p>
            <a:r>
              <a:rPr lang="pl-PL" sz="2200" b="1" dirty="0"/>
              <a:t>     3     4</a:t>
            </a:r>
            <a:endParaRPr lang="it-IT" sz="2200" b="1" dirty="0"/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&gt;&gt; [</a:t>
            </a:r>
            <a:r>
              <a:rPr lang="en-US" sz="2200" b="1" dirty="0" err="1">
                <a:ea typeface="Times New Roman"/>
              </a:rPr>
              <a:t>L,U,p</a:t>
            </a:r>
            <a:r>
              <a:rPr lang="en-US" sz="2200" b="1" dirty="0">
                <a:ea typeface="Times New Roman"/>
              </a:rPr>
              <a:t>]=</a:t>
            </a:r>
            <a:r>
              <a:rPr lang="en-US" sz="2200" b="1" dirty="0" err="1">
                <a:ea typeface="Times New Roman"/>
              </a:rPr>
              <a:t>lu</a:t>
            </a:r>
            <a:r>
              <a:rPr lang="en-US" sz="2200" b="1" dirty="0">
                <a:ea typeface="Times New Roman"/>
              </a:rPr>
              <a:t>(</a:t>
            </a:r>
            <a:r>
              <a:rPr lang="en-US" sz="2200" b="1" dirty="0" err="1">
                <a:ea typeface="Times New Roman"/>
              </a:rPr>
              <a:t>A,'vector</a:t>
            </a:r>
            <a:r>
              <a:rPr lang="en-US" sz="2200" b="1" dirty="0">
                <a:ea typeface="Times New Roman"/>
              </a:rPr>
              <a:t>’); 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%pivoting </a:t>
            </a:r>
            <a:r>
              <a:rPr lang="en-US" sz="2200" b="1" dirty="0" err="1">
                <a:solidFill>
                  <a:srgbClr val="008000"/>
                </a:solidFill>
                <a:ea typeface="Times New Roman"/>
              </a:rPr>
              <a:t>virtuale</a:t>
            </a:r>
            <a:endParaRPr lang="en-US" sz="2200" b="1" dirty="0"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&gt;&gt; p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p =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     2     1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&gt;&gt; A(p,:)</a:t>
            </a:r>
          </a:p>
          <a:p>
            <a:pPr algn="just">
              <a:spcAft>
                <a:spcPts val="0"/>
              </a:spcAft>
            </a:pPr>
            <a:r>
              <a:rPr lang="en-US" sz="2200" b="1" dirty="0" err="1">
                <a:ea typeface="Times New Roman"/>
              </a:rPr>
              <a:t>ans</a:t>
            </a:r>
            <a:r>
              <a:rPr lang="en-US" sz="2200" b="1" dirty="0">
                <a:ea typeface="Times New Roman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     3     4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     1     2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&gt;&gt; L*U   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%</a:t>
            </a:r>
            <a:r>
              <a:rPr lang="en-US" sz="2200" b="1" dirty="0" err="1">
                <a:solidFill>
                  <a:srgbClr val="008000"/>
                </a:solidFill>
                <a:ea typeface="Times New Roman"/>
              </a:rPr>
              <a:t>stesse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 </a:t>
            </a:r>
            <a:r>
              <a:rPr lang="en-US" sz="2200" b="1" dirty="0" err="1">
                <a:solidFill>
                  <a:srgbClr val="008000"/>
                </a:solidFill>
                <a:ea typeface="Times New Roman"/>
              </a:rPr>
              <a:t>righe</a:t>
            </a:r>
            <a:r>
              <a:rPr lang="en-US" sz="2200" b="1" dirty="0">
                <a:solidFill>
                  <a:srgbClr val="008000"/>
                </a:solidFill>
                <a:ea typeface="Times New Roman"/>
              </a:rPr>
              <a:t> di A(p,:)</a:t>
            </a:r>
          </a:p>
          <a:p>
            <a:pPr algn="just">
              <a:spcAft>
                <a:spcPts val="0"/>
              </a:spcAft>
            </a:pPr>
            <a:r>
              <a:rPr lang="en-US" sz="2200" b="1" dirty="0" err="1">
                <a:ea typeface="Times New Roman"/>
              </a:rPr>
              <a:t>ans</a:t>
            </a:r>
            <a:r>
              <a:rPr lang="en-US" sz="2200" b="1" dirty="0">
                <a:ea typeface="Times New Roman"/>
              </a:rPr>
              <a:t> =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     3     4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     1     2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512088"/>
            <a:ext cx="669674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200" b="1" dirty="0"/>
              <a:t>&gt;&gt; a=rand(5); x=ones(5,1); b=a*x;</a:t>
            </a:r>
            <a:endParaRPr lang="it-IT" sz="2200" b="1" dirty="0"/>
          </a:p>
          <a:p>
            <a:r>
              <a:rPr lang="en-GB" sz="2200" b="1" dirty="0"/>
              <a:t>&gt;&gt; [L,U,P]=</a:t>
            </a:r>
            <a:r>
              <a:rPr lang="en-GB" sz="2200" b="1" dirty="0" err="1"/>
              <a:t>lu</a:t>
            </a:r>
            <a:r>
              <a:rPr lang="en-GB" sz="2200" b="1" dirty="0"/>
              <a:t>(a);</a:t>
            </a:r>
            <a:endParaRPr lang="it-IT" sz="2200" b="1" dirty="0"/>
          </a:p>
          <a:p>
            <a:r>
              <a:rPr lang="en-GB" sz="2200" b="1" dirty="0"/>
              <a:t>&gt;&gt; P</a:t>
            </a:r>
            <a:endParaRPr lang="it-IT" sz="2200" b="1" dirty="0"/>
          </a:p>
          <a:p>
            <a:r>
              <a:rPr lang="en-GB" sz="2200" b="1" dirty="0"/>
              <a:t>P =</a:t>
            </a:r>
            <a:endParaRPr lang="it-IT" sz="2200" b="1" dirty="0"/>
          </a:p>
          <a:p>
            <a:r>
              <a:rPr lang="en-GB" sz="2200" b="1" dirty="0"/>
              <a:t>     1     0     0     0     0</a:t>
            </a:r>
          </a:p>
          <a:p>
            <a:r>
              <a:rPr lang="en-GB" sz="2200" b="1" dirty="0"/>
              <a:t>     0     0     1     0     0</a:t>
            </a:r>
          </a:p>
          <a:p>
            <a:r>
              <a:rPr lang="en-GB" sz="2200" b="1" dirty="0"/>
              <a:t>     0     0     0     1     0</a:t>
            </a:r>
          </a:p>
          <a:p>
            <a:r>
              <a:rPr lang="en-GB" sz="2200" b="1" dirty="0"/>
              <a:t>     0     1     0     0     0</a:t>
            </a:r>
          </a:p>
          <a:p>
            <a:r>
              <a:rPr lang="en-GB" sz="2200" b="1" dirty="0"/>
              <a:t>     0     0     0     0     1</a:t>
            </a:r>
          </a:p>
          <a:p>
            <a:pPr algn="just">
              <a:spcAft>
                <a:spcPts val="0"/>
              </a:spcAft>
            </a:pPr>
            <a:r>
              <a:rPr lang="en-US" sz="2200" b="1" dirty="0"/>
              <a:t>&gt;&gt; x=U\(L\(P*b))     </a:t>
            </a:r>
            <a:r>
              <a:rPr lang="en-US" sz="2200" b="1" dirty="0">
                <a:solidFill>
                  <a:srgbClr val="008000"/>
                </a:solidFill>
              </a:rPr>
              <a:t>%</a:t>
            </a:r>
            <a:r>
              <a:rPr lang="it-IT" sz="2200" b="1" dirty="0">
                <a:solidFill>
                  <a:srgbClr val="008000"/>
                </a:solidFill>
                <a:latin typeface="+mj-lt"/>
                <a:ea typeface="Times New Roman"/>
              </a:rPr>
              <a:t>risolve </a:t>
            </a:r>
            <a:r>
              <a:rPr lang="it-IT" sz="2200" b="1" dirty="0" err="1">
                <a:solidFill>
                  <a:srgbClr val="008000"/>
                </a:solidFill>
                <a:latin typeface="+mj-lt"/>
                <a:ea typeface="Times New Roman"/>
              </a:rPr>
              <a:t>Ly=Pb</a:t>
            </a:r>
            <a:r>
              <a:rPr lang="it-IT" sz="2200" b="1" dirty="0">
                <a:solidFill>
                  <a:srgbClr val="008000"/>
                </a:solidFill>
                <a:latin typeface="+mj-lt"/>
                <a:ea typeface="Times New Roman"/>
              </a:rPr>
              <a:t> e poi</a:t>
            </a:r>
            <a:r>
              <a:rPr lang="fr-FR" sz="2200" b="1" dirty="0">
                <a:solidFill>
                  <a:srgbClr val="008000"/>
                </a:solidFill>
                <a:latin typeface="+mj-lt"/>
                <a:ea typeface="Times New Roman"/>
              </a:rPr>
              <a:t> </a:t>
            </a:r>
            <a:r>
              <a:rPr lang="fr-FR" sz="2200" b="1" dirty="0" err="1">
                <a:solidFill>
                  <a:srgbClr val="008000"/>
                </a:solidFill>
                <a:latin typeface="+mj-lt"/>
                <a:ea typeface="Times New Roman"/>
              </a:rPr>
              <a:t>risolve</a:t>
            </a:r>
            <a:r>
              <a:rPr lang="fr-FR" sz="2200" b="1" dirty="0">
                <a:solidFill>
                  <a:srgbClr val="008000"/>
                </a:solidFill>
                <a:latin typeface="+mj-lt"/>
                <a:ea typeface="Times New Roman"/>
              </a:rPr>
              <a:t> </a:t>
            </a:r>
            <a:r>
              <a:rPr lang="fr-FR" sz="2200" b="1" dirty="0" err="1">
                <a:solidFill>
                  <a:srgbClr val="008000"/>
                </a:solidFill>
                <a:latin typeface="+mj-lt"/>
                <a:ea typeface="Times New Roman"/>
              </a:rPr>
              <a:t>Ux</a:t>
            </a:r>
            <a:r>
              <a:rPr lang="fr-FR" sz="2200" b="1" dirty="0">
                <a:solidFill>
                  <a:srgbClr val="008000"/>
                </a:solidFill>
                <a:latin typeface="+mj-lt"/>
                <a:ea typeface="Times New Roman"/>
              </a:rPr>
              <a:t>=y</a:t>
            </a:r>
            <a:endParaRPr lang="en-US" sz="2200" b="1" dirty="0">
              <a:solidFill>
                <a:srgbClr val="008000"/>
              </a:solidFill>
            </a:endParaRPr>
          </a:p>
          <a:p>
            <a:r>
              <a:rPr lang="en-US" sz="2200" b="1" dirty="0"/>
              <a:t>x =</a:t>
            </a:r>
          </a:p>
          <a:p>
            <a:r>
              <a:rPr lang="en-US" sz="2200" b="1" dirty="0"/>
              <a:t>    1.0000</a:t>
            </a:r>
          </a:p>
          <a:p>
            <a:r>
              <a:rPr lang="en-US" sz="2200" b="1" dirty="0"/>
              <a:t>    1.0000</a:t>
            </a:r>
          </a:p>
          <a:p>
            <a:r>
              <a:rPr lang="en-US" sz="2200" b="1" dirty="0"/>
              <a:t>    1.0000</a:t>
            </a:r>
          </a:p>
          <a:p>
            <a:r>
              <a:rPr lang="en-US" sz="2200" b="1" dirty="0"/>
              <a:t>    1.0000</a:t>
            </a:r>
          </a:p>
          <a:p>
            <a:r>
              <a:rPr lang="en-US" sz="2200" b="1" dirty="0"/>
              <a:t>    1.0000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691680" y="11663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Risoluzione del sistema  con la </a:t>
            </a:r>
            <a:r>
              <a:rPr lang="it-IT" sz="2400" b="1" dirty="0" err="1">
                <a:solidFill>
                  <a:srgbClr val="FF0000"/>
                </a:solidFill>
              </a:rPr>
              <a:t>function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lu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403648" y="72489"/>
            <a:ext cx="6408712" cy="652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b="1" dirty="0"/>
              <a:t>&gt;&gt; [L1,U1]=</a:t>
            </a:r>
            <a:r>
              <a:rPr lang="en-GB" sz="2200" b="1" dirty="0" err="1"/>
              <a:t>lu</a:t>
            </a:r>
            <a:r>
              <a:rPr lang="en-GB" sz="2200" b="1" dirty="0"/>
              <a:t>(a);</a:t>
            </a:r>
          </a:p>
          <a:p>
            <a:r>
              <a:rPr lang="pl-PL" sz="2200" b="1" dirty="0"/>
              <a:t>&gt;&gt; x=U1\(L1\b)</a:t>
            </a:r>
          </a:p>
          <a:p>
            <a:r>
              <a:rPr lang="pl-PL" sz="2200" b="1" dirty="0"/>
              <a:t>x =</a:t>
            </a:r>
          </a:p>
          <a:p>
            <a:r>
              <a:rPr lang="pl-PL" sz="2200" b="1" dirty="0"/>
              <a:t>    1.0000</a:t>
            </a:r>
          </a:p>
          <a:p>
            <a:r>
              <a:rPr lang="pl-PL" sz="2200" b="1" dirty="0"/>
              <a:t>    1.0000</a:t>
            </a:r>
          </a:p>
          <a:p>
            <a:r>
              <a:rPr lang="pl-PL" sz="2200" b="1" dirty="0"/>
              <a:t>    1.0000</a:t>
            </a:r>
          </a:p>
          <a:p>
            <a:r>
              <a:rPr lang="pl-PL" sz="2200" b="1" dirty="0"/>
              <a:t>    1.0000</a:t>
            </a:r>
          </a:p>
          <a:p>
            <a:r>
              <a:rPr lang="pl-PL" sz="2200" b="1" dirty="0"/>
              <a:t>    1.0000</a:t>
            </a:r>
            <a:endParaRPr lang="en-GB" sz="2200" b="1" dirty="0"/>
          </a:p>
          <a:p>
            <a:r>
              <a:rPr lang="en-GB" sz="2200" b="1" dirty="0"/>
              <a:t>&gt;&gt; [</a:t>
            </a:r>
            <a:r>
              <a:rPr lang="en-GB" sz="2200" b="1" dirty="0" err="1"/>
              <a:t>l,u,piv</a:t>
            </a:r>
            <a:r>
              <a:rPr lang="en-GB" sz="2200" b="1" dirty="0"/>
              <a:t>]=</a:t>
            </a:r>
            <a:r>
              <a:rPr lang="en-GB" sz="2200" b="1" dirty="0" err="1"/>
              <a:t>lu</a:t>
            </a:r>
            <a:r>
              <a:rPr lang="en-GB" sz="2200" b="1" dirty="0"/>
              <a:t>(</a:t>
            </a:r>
            <a:r>
              <a:rPr lang="en-GB" sz="2200" b="1" dirty="0" err="1"/>
              <a:t>A,'vector</a:t>
            </a:r>
            <a:r>
              <a:rPr lang="en-GB" sz="2200" b="1" dirty="0"/>
              <a:t>'); </a:t>
            </a:r>
            <a:r>
              <a:rPr lang="en-GB" sz="2200" b="1" dirty="0">
                <a:solidFill>
                  <a:srgbClr val="0033CC"/>
                </a:solidFill>
              </a:rPr>
              <a:t>  </a:t>
            </a:r>
            <a:r>
              <a:rPr lang="en-GB" sz="2200" b="1" dirty="0">
                <a:solidFill>
                  <a:srgbClr val="008000"/>
                </a:solidFill>
              </a:rPr>
              <a:t>%pivoting </a:t>
            </a:r>
            <a:r>
              <a:rPr lang="en-GB" sz="2200" b="1" dirty="0" err="1">
                <a:solidFill>
                  <a:srgbClr val="008000"/>
                </a:solidFill>
              </a:rPr>
              <a:t>virtuale</a:t>
            </a:r>
            <a:endParaRPr lang="it-IT" sz="2200" b="1" dirty="0">
              <a:solidFill>
                <a:srgbClr val="008000"/>
              </a:solidFill>
            </a:endParaRPr>
          </a:p>
          <a:p>
            <a:r>
              <a:rPr lang="en-GB" sz="2200" b="1" dirty="0"/>
              <a:t>&gt;&gt; </a:t>
            </a:r>
            <a:r>
              <a:rPr lang="en-GB" sz="2200" b="1" dirty="0" err="1"/>
              <a:t>piv</a:t>
            </a:r>
            <a:endParaRPr lang="it-IT" sz="2200" b="1" dirty="0"/>
          </a:p>
          <a:p>
            <a:r>
              <a:rPr lang="en-GB" sz="2200" b="1" dirty="0" err="1"/>
              <a:t>piv</a:t>
            </a:r>
            <a:r>
              <a:rPr lang="en-GB" sz="2200" b="1" dirty="0"/>
              <a:t> =</a:t>
            </a:r>
            <a:endParaRPr lang="it-IT" sz="2200" b="1" dirty="0"/>
          </a:p>
          <a:p>
            <a:r>
              <a:rPr lang="en-GB" sz="2200" b="1" dirty="0"/>
              <a:t>     2     5     3     4     1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&gt;&gt; x=u\(l\(b(</a:t>
            </a:r>
            <a:r>
              <a:rPr lang="en-US" sz="2200" b="1" dirty="0" err="1">
                <a:solidFill>
                  <a:schemeClr val="tx1"/>
                </a:solidFill>
              </a:rPr>
              <a:t>piv</a:t>
            </a:r>
            <a:r>
              <a:rPr lang="en-US" sz="2200" b="1" dirty="0">
                <a:solidFill>
                  <a:schemeClr val="tx1"/>
                </a:solidFill>
              </a:rPr>
              <a:t>,:)))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x =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1.0000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1.0000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1.0000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1.0000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1.0000</a:t>
            </a:r>
            <a:endParaRPr lang="it-IT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99592" y="411043"/>
            <a:ext cx="72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&gt;&gt; a=rand(2500,2500);</a:t>
            </a:r>
          </a:p>
          <a:p>
            <a:r>
              <a:rPr lang="it-IT" sz="2200" b="1" dirty="0"/>
              <a:t>&gt;&gt; b=rand(2500,1);</a:t>
            </a:r>
          </a:p>
          <a:p>
            <a:r>
              <a:rPr lang="it-IT" sz="2200" b="1" dirty="0"/>
              <a:t>&gt;&gt; [L,U,P]=</a:t>
            </a:r>
            <a:r>
              <a:rPr lang="it-IT" sz="2200" b="1" dirty="0" err="1"/>
              <a:t>lu</a:t>
            </a:r>
            <a:r>
              <a:rPr lang="it-IT" sz="2200" b="1" dirty="0"/>
              <a:t>(a);</a:t>
            </a:r>
          </a:p>
          <a:p>
            <a:r>
              <a:rPr lang="it-IT" sz="2200" b="1" dirty="0"/>
              <a:t>&gt;&gt; [</a:t>
            </a:r>
            <a:r>
              <a:rPr lang="it-IT" sz="2200" b="1" dirty="0" err="1"/>
              <a:t>L,U,p</a:t>
            </a:r>
            <a:r>
              <a:rPr lang="it-IT" sz="2200" b="1" dirty="0"/>
              <a:t>] = </a:t>
            </a:r>
            <a:r>
              <a:rPr lang="it-IT" sz="2200" b="1" dirty="0" err="1"/>
              <a:t>lu</a:t>
            </a:r>
            <a:r>
              <a:rPr lang="it-IT" sz="2200" b="1" dirty="0"/>
              <a:t>(a,'</a:t>
            </a:r>
            <a:r>
              <a:rPr lang="it-IT" sz="2200" b="1" dirty="0" err="1"/>
              <a:t>vector</a:t>
            </a:r>
            <a:r>
              <a:rPr lang="it-IT" sz="2200" b="1" dirty="0"/>
              <a:t>');</a:t>
            </a:r>
          </a:p>
          <a:p>
            <a:r>
              <a:rPr lang="it-IT" sz="2200" b="1" dirty="0"/>
              <a:t>&gt;&gt; </a:t>
            </a:r>
            <a:r>
              <a:rPr lang="it-IT" sz="2200" b="1" dirty="0" err="1"/>
              <a:t>whos</a:t>
            </a:r>
            <a:r>
              <a:rPr lang="it-IT" sz="2200" b="1" dirty="0"/>
              <a:t> P </a:t>
            </a:r>
            <a:r>
              <a:rPr lang="it-IT" sz="2200" b="1" dirty="0" err="1"/>
              <a:t>p</a:t>
            </a:r>
            <a:endParaRPr lang="it-IT" sz="2200" b="1" dirty="0"/>
          </a:p>
          <a:p>
            <a:r>
              <a:rPr lang="it-IT" sz="2200" b="1" dirty="0"/>
              <a:t>  </a:t>
            </a:r>
            <a:r>
              <a:rPr lang="it-IT" sz="2200" b="1" dirty="0" err="1"/>
              <a:t>Name</a:t>
            </a:r>
            <a:r>
              <a:rPr lang="it-IT" sz="2200" b="1" dirty="0"/>
              <a:t>         </a:t>
            </a:r>
            <a:r>
              <a:rPr lang="it-IT" sz="2200" b="1" dirty="0" err="1"/>
              <a:t>Size</a:t>
            </a:r>
            <a:r>
              <a:rPr lang="it-IT" sz="2200" b="1" dirty="0"/>
              <a:t>                 </a:t>
            </a:r>
            <a:r>
              <a:rPr lang="it-IT" sz="2200" b="1" dirty="0" err="1"/>
              <a:t>Bytes</a:t>
            </a:r>
            <a:r>
              <a:rPr lang="it-IT" sz="2200" b="1" dirty="0"/>
              <a:t>  Class     </a:t>
            </a:r>
            <a:r>
              <a:rPr lang="it-IT" sz="2200" b="1" dirty="0" err="1"/>
              <a:t>Attributes</a:t>
            </a:r>
            <a:endParaRPr lang="it-IT" sz="2200" b="1" dirty="0"/>
          </a:p>
          <a:p>
            <a:endParaRPr lang="it-IT" sz="2200" b="1" dirty="0"/>
          </a:p>
          <a:p>
            <a:r>
              <a:rPr lang="it-IT" sz="2200" b="1" dirty="0"/>
              <a:t>  P         2500x2500            50000000  double              </a:t>
            </a:r>
          </a:p>
          <a:p>
            <a:r>
              <a:rPr lang="it-IT" sz="2200" b="1" dirty="0"/>
              <a:t>  p            1x2500               20000  double              </a:t>
            </a:r>
          </a:p>
          <a:p>
            <a:endParaRPr lang="it-IT" sz="2200" b="1" dirty="0"/>
          </a:p>
          <a:p>
            <a:r>
              <a:rPr lang="it-IT" sz="2200" b="1" dirty="0"/>
              <a:t>&gt;&gt; f =@() U\(L\(b(p,:)));</a:t>
            </a:r>
          </a:p>
          <a:p>
            <a:r>
              <a:rPr lang="it-IT" sz="2200" b="1" dirty="0"/>
              <a:t>&gt;&gt; </a:t>
            </a:r>
            <a:r>
              <a:rPr lang="it-IT" sz="2200" b="1" dirty="0" err="1"/>
              <a:t>timeit</a:t>
            </a:r>
            <a:r>
              <a:rPr lang="it-IT" sz="2200" b="1" dirty="0"/>
              <a:t>(f)</a:t>
            </a:r>
          </a:p>
          <a:p>
            <a:r>
              <a:rPr lang="it-IT" sz="2200" b="1" dirty="0" err="1"/>
              <a:t>ans</a:t>
            </a:r>
            <a:r>
              <a:rPr lang="it-IT" sz="2200" b="1" dirty="0"/>
              <a:t> =</a:t>
            </a:r>
          </a:p>
          <a:p>
            <a:r>
              <a:rPr lang="it-IT" sz="2200" b="1" dirty="0"/>
              <a:t>   1.7698e-02</a:t>
            </a:r>
          </a:p>
          <a:p>
            <a:r>
              <a:rPr lang="it-IT" sz="2200" b="1" dirty="0"/>
              <a:t>&gt;&gt; g =@() U\(L\(P*b));</a:t>
            </a:r>
          </a:p>
          <a:p>
            <a:r>
              <a:rPr lang="it-IT" sz="2200" b="1" dirty="0"/>
              <a:t>&gt;&gt; </a:t>
            </a:r>
            <a:r>
              <a:rPr lang="it-IT" sz="2200" b="1" dirty="0" err="1"/>
              <a:t>timeit</a:t>
            </a:r>
            <a:r>
              <a:rPr lang="it-IT" sz="2200" b="1" dirty="0"/>
              <a:t>(g)</a:t>
            </a:r>
          </a:p>
          <a:p>
            <a:r>
              <a:rPr lang="it-IT" sz="2200" b="1" dirty="0" err="1"/>
              <a:t>ans</a:t>
            </a:r>
            <a:r>
              <a:rPr lang="it-IT" sz="2200" b="1" dirty="0"/>
              <a:t> =</a:t>
            </a:r>
          </a:p>
          <a:p>
            <a:r>
              <a:rPr lang="it-IT" sz="2200" b="1" dirty="0"/>
              <a:t>   2.2666e-02</a:t>
            </a:r>
          </a:p>
        </p:txBody>
      </p:sp>
    </p:spTree>
    <p:extLst>
      <p:ext uri="{BB962C8B-B14F-4D97-AF65-F5344CB8AC3E}">
        <p14:creationId xmlns:p14="http://schemas.microsoft.com/office/powerpoint/2010/main" val="2280525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E3BA0ED-6407-4355-9C69-BF6763E1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53AB762-BF2C-400F-B430-D8FC73D5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C9C6C5-DA13-41C6-B4D1-F3CCAD853AF5}"/>
              </a:ext>
            </a:extLst>
          </p:cNvPr>
          <p:cNvSpPr txBox="1"/>
          <p:nvPr/>
        </p:nvSpPr>
        <p:spPr>
          <a:xfrm>
            <a:off x="755576" y="369232"/>
            <a:ext cx="73448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                                        Matrice singolare</a:t>
            </a:r>
          </a:p>
          <a:p>
            <a:r>
              <a:rPr lang="en-US" sz="2000" b="1" dirty="0"/>
              <a:t>&gt;&gt; a=rand(3,3);x=ones(3,1);</a:t>
            </a:r>
          </a:p>
          <a:p>
            <a:r>
              <a:rPr lang="en-US" sz="2000" b="1" dirty="0"/>
              <a:t>&gt;&gt; a(:,2)=0;</a:t>
            </a:r>
          </a:p>
          <a:p>
            <a:r>
              <a:rPr lang="it-IT" sz="2000" b="1" dirty="0"/>
              <a:t>&gt;&gt; b=a*x;</a:t>
            </a:r>
          </a:p>
          <a:p>
            <a:r>
              <a:rPr lang="it-IT" sz="2000" b="1" dirty="0"/>
              <a:t>&gt;&gt; [L,U,P]=</a:t>
            </a:r>
            <a:r>
              <a:rPr lang="it-IT" sz="2000" b="1" dirty="0" err="1"/>
              <a:t>lu</a:t>
            </a:r>
            <a:r>
              <a:rPr lang="it-IT" sz="2000" b="1" dirty="0"/>
              <a:t>(a);       </a:t>
            </a:r>
            <a:r>
              <a:rPr lang="it-IT" sz="2000" b="1" dirty="0">
                <a:solidFill>
                  <a:srgbClr val="008000"/>
                </a:solidFill>
              </a:rPr>
              <a:t>%calcola una fattorizzazione(non è unica!)</a:t>
            </a:r>
          </a:p>
          <a:p>
            <a:r>
              <a:rPr lang="it-IT" sz="2000" b="1" dirty="0"/>
              <a:t>L =</a:t>
            </a:r>
          </a:p>
          <a:p>
            <a:r>
              <a:rPr lang="it-IT" sz="2000" b="1" dirty="0"/>
              <a:t>   1.0000e+00            0            0</a:t>
            </a:r>
          </a:p>
          <a:p>
            <a:r>
              <a:rPr lang="it-IT" sz="2000" b="1" dirty="0"/>
              <a:t>   6.9441e-01   1.0000e+00            0</a:t>
            </a:r>
          </a:p>
          <a:p>
            <a:r>
              <a:rPr lang="it-IT" sz="2000" b="1" dirty="0"/>
              <a:t>   7.7511e-01            0   1.0000e+00</a:t>
            </a:r>
          </a:p>
          <a:p>
            <a:r>
              <a:rPr lang="it-IT" sz="2000" b="1" dirty="0"/>
              <a:t>U =</a:t>
            </a:r>
          </a:p>
          <a:p>
            <a:r>
              <a:rPr lang="it-IT" sz="2000" b="1" dirty="0"/>
              <a:t>   4.9318e-01            0   7.1620e-01</a:t>
            </a:r>
          </a:p>
          <a:p>
            <a:r>
              <a:rPr lang="it-IT" sz="2000" b="1" dirty="0"/>
              <a:t>            0            0       2.0706e-01</a:t>
            </a:r>
          </a:p>
          <a:p>
            <a:r>
              <a:rPr lang="it-IT" sz="2000" b="1" dirty="0"/>
              <a:t>            0            0       1.8777e-01</a:t>
            </a:r>
          </a:p>
          <a:p>
            <a:r>
              <a:rPr lang="it-IT" sz="2000" b="1" dirty="0"/>
              <a:t>&gt;&gt; x=U\(L\(P*b))             </a:t>
            </a:r>
            <a:r>
              <a:rPr lang="it-IT" sz="2000" b="1" dirty="0">
                <a:solidFill>
                  <a:srgbClr val="008000"/>
                </a:solidFill>
              </a:rPr>
              <a:t>% lo \ testa la singolarità</a:t>
            </a:r>
          </a:p>
          <a:p>
            <a:r>
              <a:rPr lang="it-IT" sz="2000" b="1" dirty="0"/>
              <a:t>Warning: Matrix </a:t>
            </a:r>
            <a:r>
              <a:rPr lang="it-IT" sz="2000" b="1" dirty="0" err="1"/>
              <a:t>is</a:t>
            </a:r>
            <a:r>
              <a:rPr lang="it-IT" sz="2000" b="1" dirty="0"/>
              <a:t> </a:t>
            </a:r>
            <a:r>
              <a:rPr lang="it-IT" sz="2000" b="1" dirty="0" err="1"/>
              <a:t>singular</a:t>
            </a:r>
            <a:r>
              <a:rPr lang="it-IT" sz="2000" b="1" dirty="0"/>
              <a:t> to </a:t>
            </a:r>
            <a:r>
              <a:rPr lang="it-IT" sz="2000" b="1" dirty="0" err="1"/>
              <a:t>working</a:t>
            </a:r>
            <a:r>
              <a:rPr lang="it-IT" sz="2000" b="1" dirty="0"/>
              <a:t> </a:t>
            </a:r>
            <a:r>
              <a:rPr lang="it-IT" sz="2000" b="1" dirty="0" err="1"/>
              <a:t>precision</a:t>
            </a:r>
            <a:r>
              <a:rPr lang="it-IT" sz="2000" b="1" dirty="0"/>
              <a:t>. </a:t>
            </a:r>
          </a:p>
          <a:p>
            <a:r>
              <a:rPr lang="it-IT" sz="2000" b="1" dirty="0"/>
              <a:t>x =</a:t>
            </a:r>
          </a:p>
          <a:p>
            <a:r>
              <a:rPr lang="it-IT" sz="2000" b="1" dirty="0"/>
              <a:t>   </a:t>
            </a:r>
            <a:r>
              <a:rPr lang="it-IT" sz="2000" b="1" dirty="0" err="1"/>
              <a:t>NaN</a:t>
            </a:r>
            <a:endParaRPr lang="it-IT" sz="2000" b="1" dirty="0"/>
          </a:p>
          <a:p>
            <a:r>
              <a:rPr lang="it-IT" sz="2000" b="1" dirty="0"/>
              <a:t>   </a:t>
            </a:r>
            <a:r>
              <a:rPr lang="it-IT" sz="2000" b="1" dirty="0" err="1"/>
              <a:t>Inf</a:t>
            </a:r>
            <a:endParaRPr lang="it-IT" sz="2000" b="1" dirty="0"/>
          </a:p>
          <a:p>
            <a:r>
              <a:rPr lang="it-IT" sz="2000" b="1" dirty="0"/>
              <a:t>     1</a:t>
            </a:r>
          </a:p>
        </p:txBody>
      </p:sp>
    </p:spTree>
    <p:extLst>
      <p:ext uri="{BB962C8B-B14F-4D97-AF65-F5344CB8AC3E}">
        <p14:creationId xmlns:p14="http://schemas.microsoft.com/office/powerpoint/2010/main" val="351945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23728" y="260648"/>
            <a:ext cx="432048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D=det</a:t>
            </a:r>
            <a:r>
              <a:rPr lang="it-IT" sz="2800" b="1" dirty="0">
                <a:solidFill>
                  <a:srgbClr val="FF0000"/>
                </a:solidFill>
              </a:rPr>
              <a:t>(A)</a:t>
            </a:r>
          </a:p>
          <a:p>
            <a:r>
              <a:rPr lang="it-IT" sz="2800" b="1" dirty="0">
                <a:solidFill>
                  <a:srgbClr val="0033CC"/>
                </a:solidFill>
              </a:rPr>
              <a:t>Calcola il determinante di A</a:t>
            </a:r>
          </a:p>
        </p:txBody>
      </p:sp>
      <p:sp>
        <p:nvSpPr>
          <p:cNvPr id="5" name="Rettangolo 4"/>
          <p:cNvSpPr/>
          <p:nvPr/>
        </p:nvSpPr>
        <p:spPr>
          <a:xfrm>
            <a:off x="2123728" y="148478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/>
              <a:t>&gt;&gt; A = [1 -2 4; -5 2 0; 1 0 3]</a:t>
            </a:r>
          </a:p>
          <a:p>
            <a:r>
              <a:rPr lang="pt-BR" sz="2800" b="1" dirty="0"/>
              <a:t>A =</a:t>
            </a:r>
          </a:p>
          <a:p>
            <a:endParaRPr lang="pt-BR" sz="2800" b="1" dirty="0"/>
          </a:p>
          <a:p>
            <a:r>
              <a:rPr lang="pt-BR" sz="2800" b="1" dirty="0"/>
              <a:t>     1    -2     4</a:t>
            </a:r>
          </a:p>
          <a:p>
            <a:r>
              <a:rPr lang="pt-BR" sz="2800" b="1" dirty="0"/>
              <a:t>    -5     2     0</a:t>
            </a:r>
          </a:p>
          <a:p>
            <a:r>
              <a:rPr lang="pt-BR" sz="2800" b="1" dirty="0"/>
              <a:t>     1     0     3</a:t>
            </a:r>
          </a:p>
          <a:p>
            <a:r>
              <a:rPr lang="it-IT" sz="2800" b="1" dirty="0"/>
              <a:t>&gt;&gt; </a:t>
            </a:r>
            <a:r>
              <a:rPr lang="it-IT" sz="2800" b="1" dirty="0" err="1"/>
              <a:t>det</a:t>
            </a:r>
            <a:r>
              <a:rPr lang="it-IT" sz="2800" b="1" dirty="0"/>
              <a:t>(A)</a:t>
            </a:r>
          </a:p>
          <a:p>
            <a:r>
              <a:rPr lang="it-IT" sz="2800" b="1" dirty="0" err="1"/>
              <a:t>ans</a:t>
            </a:r>
            <a:r>
              <a:rPr lang="it-IT" sz="2800" b="1" dirty="0"/>
              <a:t> =</a:t>
            </a:r>
          </a:p>
          <a:p>
            <a:r>
              <a:rPr lang="it-IT" sz="2800" b="1" dirty="0"/>
              <a:t>   -32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99592" y="480729"/>
            <a:ext cx="7314768" cy="5324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&gt;&gt; A=rand(20,20);</a:t>
            </a:r>
          </a:p>
          <a:p>
            <a:r>
              <a:rPr lang="en-US" sz="2000" b="1" dirty="0"/>
              <a:t>&gt;&gt; [L,U] = </a:t>
            </a:r>
            <a:r>
              <a:rPr lang="en-US" sz="2000" b="1" dirty="0" err="1"/>
              <a:t>lu</a:t>
            </a:r>
            <a:r>
              <a:rPr lang="en-US" sz="2000" b="1" dirty="0"/>
              <a:t>(A);</a:t>
            </a:r>
          </a:p>
          <a:p>
            <a:r>
              <a:rPr lang="en-US" sz="2000" b="1" dirty="0"/>
              <a:t>&gt;&gt; s =  s=prod(</a:t>
            </a:r>
            <a:r>
              <a:rPr lang="en-US" sz="2000" b="1" dirty="0" err="1"/>
              <a:t>diag</a:t>
            </a:r>
            <a:r>
              <a:rPr lang="en-US" sz="2000" b="1" dirty="0"/>
              <a:t>(L))        </a:t>
            </a:r>
            <a:r>
              <a:rPr lang="en-US" sz="2000" b="1" dirty="0">
                <a:solidFill>
                  <a:srgbClr val="008000"/>
                </a:solidFill>
              </a:rPr>
              <a:t>% è +1 o -1</a:t>
            </a:r>
          </a:p>
          <a:p>
            <a:r>
              <a:rPr lang="en-US" sz="2000" b="1" dirty="0"/>
              <a:t>s =</a:t>
            </a:r>
          </a:p>
          <a:p>
            <a:r>
              <a:rPr lang="en-US" sz="2000" b="1" dirty="0"/>
              <a:t>     1</a:t>
            </a:r>
          </a:p>
          <a:p>
            <a:r>
              <a:rPr lang="en-US" sz="2000" b="1" dirty="0"/>
              <a:t>&gt;&gt; d = s*prod(</a:t>
            </a:r>
            <a:r>
              <a:rPr lang="en-US" sz="2000" b="1" dirty="0" err="1"/>
              <a:t>diag</a:t>
            </a:r>
            <a:r>
              <a:rPr lang="en-US" sz="2000" b="1" dirty="0"/>
              <a:t>(U))</a:t>
            </a:r>
          </a:p>
          <a:p>
            <a:r>
              <a:rPr lang="en-US" sz="2000" b="1" dirty="0"/>
              <a:t>d =</a:t>
            </a:r>
          </a:p>
          <a:p>
            <a:r>
              <a:rPr lang="en-US" sz="2000" b="1" dirty="0"/>
              <a:t>   0.016193595429488</a:t>
            </a:r>
          </a:p>
          <a:p>
            <a:r>
              <a:rPr lang="en-US" sz="2000" b="1" dirty="0"/>
              <a:t>&gt;&gt; </a:t>
            </a:r>
            <a:r>
              <a:rPr lang="en-US" sz="2000" b="1" dirty="0" err="1"/>
              <a:t>det</a:t>
            </a:r>
            <a:r>
              <a:rPr lang="en-US" sz="2000" b="1" dirty="0"/>
              <a:t>(A)</a:t>
            </a:r>
          </a:p>
          <a:p>
            <a:r>
              <a:rPr lang="en-US" sz="2000" b="1" dirty="0" err="1"/>
              <a:t>ans</a:t>
            </a:r>
            <a:r>
              <a:rPr lang="en-US" sz="2000" b="1" dirty="0"/>
              <a:t> =</a:t>
            </a:r>
          </a:p>
          <a:p>
            <a:r>
              <a:rPr lang="en-US" sz="2000" b="1" dirty="0"/>
              <a:t>   0.016193595429488</a:t>
            </a:r>
          </a:p>
          <a:p>
            <a:r>
              <a:rPr lang="en-US" sz="2000" b="1" dirty="0"/>
              <a:t>&gt;&gt; a=rand(3,3);</a:t>
            </a:r>
          </a:p>
          <a:p>
            <a:r>
              <a:rPr lang="en-US" sz="2000" b="1" dirty="0"/>
              <a:t>&gt;&gt; a(:,2)=0;         </a:t>
            </a:r>
            <a:r>
              <a:rPr lang="en-US" sz="2000" b="1" dirty="0">
                <a:solidFill>
                  <a:srgbClr val="008000"/>
                </a:solidFill>
              </a:rPr>
              <a:t>% </a:t>
            </a:r>
            <a:r>
              <a:rPr lang="en-US" sz="2000" b="1" dirty="0" err="1">
                <a:solidFill>
                  <a:srgbClr val="008000"/>
                </a:solidFill>
              </a:rPr>
              <a:t>matrice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singolare</a:t>
            </a:r>
            <a:endParaRPr lang="en-US" sz="2000" b="1" dirty="0">
              <a:solidFill>
                <a:srgbClr val="008000"/>
              </a:solidFill>
            </a:endParaRPr>
          </a:p>
          <a:p>
            <a:r>
              <a:rPr lang="en-US" sz="2000" b="1" dirty="0"/>
              <a:t>&gt;&gt; det=prod(</a:t>
            </a:r>
            <a:r>
              <a:rPr lang="en-US" sz="2000" b="1" dirty="0" err="1"/>
              <a:t>diag</a:t>
            </a:r>
            <a:r>
              <a:rPr lang="en-US" sz="2000" b="1" dirty="0"/>
              <a:t>(L))*prod(</a:t>
            </a:r>
            <a:r>
              <a:rPr lang="en-US" sz="2000" b="1" dirty="0" err="1"/>
              <a:t>diag</a:t>
            </a:r>
            <a:r>
              <a:rPr lang="en-US" sz="2000" b="1" dirty="0"/>
              <a:t>(U))</a:t>
            </a:r>
          </a:p>
          <a:p>
            <a:r>
              <a:rPr lang="en-US" sz="2000" b="1" dirty="0"/>
              <a:t>det =</a:t>
            </a:r>
          </a:p>
          <a:p>
            <a:r>
              <a:rPr lang="en-US" sz="2000" b="1" dirty="0"/>
              <a:t>     0</a:t>
            </a:r>
          </a:p>
          <a:p>
            <a:endParaRPr lang="it-IT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al Matlab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475656" y="1196752"/>
            <a:ext cx="69847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&gt;&gt; A = [1 -2 4; -5 2 0; 1 0 3];</a:t>
            </a:r>
          </a:p>
          <a:p>
            <a:r>
              <a:rPr lang="it-IT" sz="2400" b="1" dirty="0"/>
              <a:t>&gt;&gt; </a:t>
            </a:r>
            <a:r>
              <a:rPr lang="it-IT" sz="2400" b="1" dirty="0" err="1"/>
              <a:t>B=inv</a:t>
            </a:r>
            <a:r>
              <a:rPr lang="it-IT" sz="2400" b="1" dirty="0"/>
              <a:t>(A);</a:t>
            </a:r>
          </a:p>
          <a:p>
            <a:r>
              <a:rPr lang="fr-FR" sz="2400" b="1" dirty="0"/>
              <a:t>&gt;&gt; A*B</a:t>
            </a:r>
          </a:p>
          <a:p>
            <a:r>
              <a:rPr lang="fr-FR" sz="2400" b="1" dirty="0"/>
              <a:t>ans =</a:t>
            </a:r>
          </a:p>
          <a:p>
            <a:r>
              <a:rPr lang="fr-FR" sz="2400" b="1" dirty="0"/>
              <a:t>     1     0     0</a:t>
            </a:r>
          </a:p>
          <a:p>
            <a:r>
              <a:rPr lang="fr-FR" sz="2400" b="1" dirty="0"/>
              <a:t>     0     1     0</a:t>
            </a:r>
          </a:p>
          <a:p>
            <a:r>
              <a:rPr lang="fr-FR" sz="2400" b="1" dirty="0"/>
              <a:t>     0     0     1</a:t>
            </a:r>
          </a:p>
          <a:p>
            <a:r>
              <a:rPr lang="en-US" sz="2400" b="1" dirty="0"/>
              <a:t>&gt;&gt; A(:,3)=0;   </a:t>
            </a:r>
            <a:r>
              <a:rPr lang="en-US" sz="2400" b="1" dirty="0">
                <a:solidFill>
                  <a:srgbClr val="008000"/>
                </a:solidFill>
              </a:rPr>
              <a:t>%III colonna </a:t>
            </a:r>
            <a:r>
              <a:rPr lang="en-US" sz="2400" b="1" dirty="0" err="1">
                <a:solidFill>
                  <a:srgbClr val="008000"/>
                </a:solidFill>
              </a:rPr>
              <a:t>nulla</a:t>
            </a:r>
            <a:endParaRPr lang="en-US" sz="2400" b="1" dirty="0">
              <a:solidFill>
                <a:srgbClr val="008000"/>
              </a:solidFill>
            </a:endParaRPr>
          </a:p>
          <a:p>
            <a:r>
              <a:rPr lang="en-US" sz="2400" b="1" dirty="0"/>
              <a:t>&gt;&gt; inv(A)</a:t>
            </a:r>
          </a:p>
          <a:p>
            <a:r>
              <a:rPr lang="en-US" sz="2400" b="1" dirty="0"/>
              <a:t>Warning: Matrix is singular to working precision. </a:t>
            </a:r>
          </a:p>
          <a:p>
            <a:r>
              <a:rPr lang="en-US" sz="2400" b="1" dirty="0" err="1"/>
              <a:t>ans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endParaRPr lang="en-US" sz="2400" b="1" dirty="0"/>
          </a:p>
          <a:p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endParaRPr lang="en-US" sz="2400" b="1" dirty="0"/>
          </a:p>
          <a:p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r>
              <a:rPr lang="en-US" sz="2400" b="1" dirty="0"/>
              <a:t>   </a:t>
            </a:r>
            <a:r>
              <a:rPr lang="en-US" sz="2400" b="1" dirty="0" err="1"/>
              <a:t>Inf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63688" y="260648"/>
            <a:ext cx="4104456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B=inv</a:t>
            </a:r>
            <a:r>
              <a:rPr lang="it-IT" sz="2800" b="1" dirty="0">
                <a:solidFill>
                  <a:srgbClr val="FF0000"/>
                </a:solidFill>
              </a:rPr>
              <a:t>(A)</a:t>
            </a:r>
          </a:p>
          <a:p>
            <a:r>
              <a:rPr lang="it-IT" sz="2800" b="1" dirty="0">
                <a:solidFill>
                  <a:srgbClr val="0033CC"/>
                </a:solidFill>
              </a:rPr>
              <a:t>Calcola l’inversa di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38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00166" y="142852"/>
            <a:ext cx="571504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8000"/>
                </a:solidFill>
              </a:rPr>
              <a:t>%test sui tempi di </a:t>
            </a:r>
            <a:r>
              <a:rPr lang="it-IT" sz="2400" b="1" dirty="0" err="1">
                <a:solidFill>
                  <a:srgbClr val="008000"/>
                </a:solidFill>
              </a:rPr>
              <a:t>lu</a:t>
            </a:r>
            <a:r>
              <a:rPr lang="it-IT" sz="2400" b="1" dirty="0">
                <a:solidFill>
                  <a:srgbClr val="008000"/>
                </a:solidFill>
              </a:rPr>
              <a:t> e \</a:t>
            </a:r>
          </a:p>
          <a:p>
            <a:r>
              <a:rPr lang="en-US" sz="2400" b="1" dirty="0"/>
              <a:t>a=rand(5000,5000);x=ones(5000,1);</a:t>
            </a:r>
          </a:p>
          <a:p>
            <a:r>
              <a:rPr lang="it-IT" sz="2400" b="1" dirty="0"/>
              <a:t>b=a*x;</a:t>
            </a:r>
          </a:p>
          <a:p>
            <a:r>
              <a:rPr lang="it-IT" sz="2400" b="1" dirty="0"/>
              <a:t>f=@()a\b;</a:t>
            </a:r>
          </a:p>
          <a:p>
            <a:r>
              <a:rPr lang="it-IT" sz="2400" b="1" dirty="0"/>
              <a:t>t=</a:t>
            </a:r>
            <a:r>
              <a:rPr lang="it-IT" sz="2400" b="1" dirty="0" err="1"/>
              <a:t>timeit</a:t>
            </a:r>
            <a:r>
              <a:rPr lang="it-IT" sz="2400" b="1" dirty="0"/>
              <a:t>(f);</a:t>
            </a:r>
          </a:p>
          <a:p>
            <a:r>
              <a:rPr lang="it-IT" sz="2400" b="1" dirty="0"/>
              <a:t>[L,U]=</a:t>
            </a:r>
            <a:r>
              <a:rPr lang="it-IT" sz="2400" b="1" dirty="0" err="1"/>
              <a:t>lu</a:t>
            </a:r>
            <a:r>
              <a:rPr lang="it-IT" sz="2400" b="1" dirty="0"/>
              <a:t>(a);</a:t>
            </a:r>
          </a:p>
          <a:p>
            <a:r>
              <a:rPr lang="it-IT" sz="2400" b="1" dirty="0"/>
              <a:t>f1=@()(U\(L\b));</a:t>
            </a:r>
          </a:p>
          <a:p>
            <a:r>
              <a:rPr lang="it-IT" sz="2400" b="1" dirty="0"/>
              <a:t>t1=</a:t>
            </a:r>
            <a:r>
              <a:rPr lang="it-IT" sz="2400" b="1" dirty="0" err="1"/>
              <a:t>timeit</a:t>
            </a:r>
            <a:r>
              <a:rPr lang="it-IT" sz="2400" b="1" dirty="0"/>
              <a:t>(f1);</a:t>
            </a:r>
          </a:p>
          <a:p>
            <a:endParaRPr lang="it-IT" sz="2400" b="1" dirty="0"/>
          </a:p>
          <a:p>
            <a:r>
              <a:rPr lang="fr-FR" sz="2400" b="1" dirty="0"/>
              <a:t>&gt;&gt; lineare1</a:t>
            </a:r>
          </a:p>
          <a:p>
            <a:r>
              <a:rPr lang="fr-FR" sz="2400" b="1" dirty="0"/>
              <a:t>t=</a:t>
            </a:r>
          </a:p>
          <a:p>
            <a:r>
              <a:rPr lang="fr-FR" sz="2400" b="1" dirty="0"/>
              <a:t>       </a:t>
            </a:r>
            <a:r>
              <a:rPr lang="fr-FR" sz="2400" b="1" dirty="0">
                <a:solidFill>
                  <a:srgbClr val="FF0000"/>
                </a:solidFill>
              </a:rPr>
              <a:t>4.8636e+00 </a:t>
            </a:r>
          </a:p>
          <a:p>
            <a:r>
              <a:rPr lang="fr-FR" sz="2400" b="1" dirty="0"/>
              <a:t>t1= 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       3.0744 e-01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619672" y="136525"/>
            <a:ext cx="5472608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8000"/>
                </a:solidFill>
              </a:rPr>
              <a:t>test sui tempi  di \ e </a:t>
            </a:r>
            <a:r>
              <a:rPr lang="it-IT" sz="2400" b="1" dirty="0" err="1">
                <a:solidFill>
                  <a:srgbClr val="008000"/>
                </a:solidFill>
              </a:rPr>
              <a:t>inv</a:t>
            </a:r>
            <a:r>
              <a:rPr lang="it-IT" sz="2400" b="1" dirty="0">
                <a:solidFill>
                  <a:srgbClr val="008000"/>
                </a:solidFill>
              </a:rPr>
              <a:t> per calcolare la soluzione di </a:t>
            </a:r>
            <a:r>
              <a:rPr lang="it-IT" sz="2400" b="1" dirty="0" err="1">
                <a:solidFill>
                  <a:srgbClr val="008000"/>
                </a:solidFill>
              </a:rPr>
              <a:t>ax</a:t>
            </a:r>
            <a:r>
              <a:rPr lang="it-IT" sz="2400" b="1" dirty="0">
                <a:solidFill>
                  <a:srgbClr val="008000"/>
                </a:solidFill>
              </a:rPr>
              <a:t>=b</a:t>
            </a:r>
          </a:p>
          <a:p>
            <a:r>
              <a:rPr lang="it-IT" sz="2400" b="1" dirty="0"/>
              <a:t>a=rand(5000,5000);x=</a:t>
            </a:r>
            <a:r>
              <a:rPr lang="it-IT" sz="2400" b="1" dirty="0" err="1"/>
              <a:t>ones</a:t>
            </a:r>
            <a:r>
              <a:rPr lang="it-IT" sz="2400" b="1" dirty="0"/>
              <a:t>(5000,1);</a:t>
            </a:r>
          </a:p>
          <a:p>
            <a:r>
              <a:rPr lang="it-IT" sz="2400" b="1" dirty="0"/>
              <a:t>b=a*x;</a:t>
            </a:r>
          </a:p>
          <a:p>
            <a:r>
              <a:rPr lang="it-IT" sz="2400" b="1" dirty="0"/>
              <a:t>f=@()a\b;</a:t>
            </a:r>
          </a:p>
          <a:p>
            <a:r>
              <a:rPr lang="it-IT" sz="2400" b="1" dirty="0"/>
              <a:t>t=</a:t>
            </a:r>
            <a:r>
              <a:rPr lang="it-IT" sz="2400" b="1" dirty="0" err="1"/>
              <a:t>timeit</a:t>
            </a:r>
            <a:r>
              <a:rPr lang="it-IT" sz="2400" b="1" dirty="0"/>
              <a:t>(f);</a:t>
            </a:r>
          </a:p>
          <a:p>
            <a:r>
              <a:rPr lang="it-IT" sz="2400" b="1" dirty="0"/>
              <a:t>f1=@()(</a:t>
            </a:r>
            <a:r>
              <a:rPr lang="it-IT" sz="2400" b="1" dirty="0" err="1"/>
              <a:t>inv</a:t>
            </a:r>
            <a:r>
              <a:rPr lang="it-IT" sz="2400" b="1" dirty="0"/>
              <a:t>(a)*b);</a:t>
            </a:r>
          </a:p>
          <a:p>
            <a:r>
              <a:rPr lang="it-IT" sz="2400" b="1" dirty="0"/>
              <a:t>t1=</a:t>
            </a:r>
            <a:r>
              <a:rPr lang="it-IT" sz="2400" b="1" dirty="0" err="1"/>
              <a:t>timeit</a:t>
            </a:r>
            <a:r>
              <a:rPr lang="it-IT" sz="2400" b="1" dirty="0"/>
              <a:t>(f1);</a:t>
            </a:r>
          </a:p>
          <a:p>
            <a:r>
              <a:rPr lang="de-DE" sz="2400" b="1" dirty="0"/>
              <a:t>&gt;&gt; t</a:t>
            </a:r>
          </a:p>
          <a:p>
            <a:r>
              <a:rPr lang="de-DE" sz="2400" b="1" dirty="0"/>
              <a:t>t =</a:t>
            </a:r>
          </a:p>
          <a:p>
            <a:r>
              <a:rPr lang="de-DE" sz="2400" b="1" dirty="0"/>
              <a:t>   </a:t>
            </a:r>
            <a:r>
              <a:rPr lang="de-DE" sz="2400" b="1" dirty="0">
                <a:solidFill>
                  <a:srgbClr val="FF0000"/>
                </a:solidFill>
              </a:rPr>
              <a:t>4.6848</a:t>
            </a:r>
            <a:r>
              <a:rPr lang="de-DE" sz="2400" b="1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e-00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&gt;&gt; t1</a:t>
            </a:r>
          </a:p>
          <a:p>
            <a:r>
              <a:rPr lang="de-DE" sz="2400" b="1" dirty="0"/>
              <a:t>t1 =</a:t>
            </a:r>
          </a:p>
          <a:p>
            <a:r>
              <a:rPr lang="de-DE" sz="2400" b="1" dirty="0"/>
              <a:t>   </a:t>
            </a:r>
            <a:r>
              <a:rPr lang="de-DE" sz="2400" b="1" dirty="0">
                <a:solidFill>
                  <a:srgbClr val="FF0000"/>
                </a:solidFill>
              </a:rPr>
              <a:t>1.3292e+01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187624" y="5517232"/>
            <a:ext cx="7200800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solidFill>
                  <a:srgbClr val="FF0000"/>
                </a:solidFill>
              </a:rPr>
              <a:t>La fattorizzazione LU (Gauss) con </a:t>
            </a:r>
            <a:r>
              <a:rPr lang="it-IT" sz="2600" b="1" dirty="0" err="1">
                <a:solidFill>
                  <a:srgbClr val="FF0000"/>
                </a:solidFill>
              </a:rPr>
              <a:t>pivoting</a:t>
            </a:r>
            <a:r>
              <a:rPr lang="it-IT" sz="2600" b="1" dirty="0">
                <a:solidFill>
                  <a:srgbClr val="FF0000"/>
                </a:solidFill>
              </a:rPr>
              <a:t> è la tecnica migliore per risolvere un sistema lineare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A6787-B505-493C-BA98-D9ECB2DC81B5}" type="slidenum">
              <a:rPr lang="it-IT" b="1" smtClean="0"/>
              <a:pPr/>
              <a:t>4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714348" y="142852"/>
            <a:ext cx="6286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     </a:t>
            </a:r>
          </a:p>
          <a:p>
            <a:r>
              <a:rPr lang="it-IT" sz="2200" b="1" dirty="0"/>
              <a:t>        0.780  0.563                     0.217      </a:t>
            </a:r>
          </a:p>
          <a:p>
            <a:r>
              <a:rPr lang="it-IT" sz="2200" b="1" dirty="0" err="1"/>
              <a:t>A=</a:t>
            </a:r>
            <a:r>
              <a:rPr lang="it-IT" sz="2200" b="1" dirty="0"/>
              <a:t>                             b =                               </a:t>
            </a:r>
            <a:r>
              <a:rPr lang="it-IT" sz="2200" b="1" dirty="0" err="1"/>
              <a:t>x=</a:t>
            </a:r>
            <a:r>
              <a:rPr lang="it-IT" sz="2200" b="1" dirty="0"/>
              <a:t>(1,-1)</a:t>
            </a:r>
          </a:p>
          <a:p>
            <a:r>
              <a:rPr lang="it-IT" sz="2200" b="1" dirty="0"/>
              <a:t>        0.457    0.33                     0.217</a:t>
            </a:r>
            <a:endParaRPr lang="it-IT" sz="2200" b="1" baseline="-25000" dirty="0"/>
          </a:p>
          <a:p>
            <a:r>
              <a:rPr lang="it-IT" sz="2200" b="1" dirty="0"/>
              <a:t>        </a:t>
            </a:r>
            <a:endParaRPr lang="it-IT" sz="2200" b="1" baseline="-25000" dirty="0"/>
          </a:p>
        </p:txBody>
      </p:sp>
      <p:sp>
        <p:nvSpPr>
          <p:cNvPr id="5" name="Doppia parentesi quadra 4"/>
          <p:cNvSpPr/>
          <p:nvPr/>
        </p:nvSpPr>
        <p:spPr>
          <a:xfrm>
            <a:off x="1259632" y="357166"/>
            <a:ext cx="1512168" cy="142876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6" name="Doppia parentesi quadra 5"/>
          <p:cNvSpPr/>
          <p:nvPr/>
        </p:nvSpPr>
        <p:spPr>
          <a:xfrm>
            <a:off x="3857620" y="428604"/>
            <a:ext cx="1071570" cy="1214446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5" name="CasellaDiTesto 14"/>
          <p:cNvSpPr txBox="1"/>
          <p:nvPr/>
        </p:nvSpPr>
        <p:spPr>
          <a:xfrm>
            <a:off x="2555776" y="214311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Gauss con </a:t>
            </a:r>
            <a:r>
              <a:rPr lang="it-IT" sz="2400" b="1" dirty="0" err="1">
                <a:solidFill>
                  <a:srgbClr val="FF0000"/>
                </a:solidFill>
              </a:rPr>
              <a:t>piv</a:t>
            </a:r>
            <a:r>
              <a:rPr lang="it-IT" sz="2400" b="1" dirty="0">
                <a:solidFill>
                  <a:srgbClr val="FF0000"/>
                </a:solidFill>
              </a:rPr>
              <a:t>. in F con t=3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4714876" y="307181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  </a:t>
            </a:r>
            <a:r>
              <a:rPr lang="it-IT" sz="2400" b="1" dirty="0" err="1"/>
              <a:t>x*</a:t>
            </a:r>
            <a:r>
              <a:rPr lang="it-IT" sz="2400" b="1" dirty="0"/>
              <a:t> = (1.71,-1.98)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   errata!</a:t>
            </a:r>
            <a:r>
              <a:rPr lang="it-IT" sz="2400" b="1" dirty="0"/>
              <a:t> 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  Perché?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00034" y="2928934"/>
            <a:ext cx="3991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     </a:t>
            </a:r>
          </a:p>
          <a:p>
            <a:r>
              <a:rPr lang="it-IT" sz="22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it-IT" sz="2200" b="1" dirty="0">
                <a:solidFill>
                  <a:srgbClr val="0000FF"/>
                </a:solidFill>
              </a:rPr>
              <a:t>      </a:t>
            </a:r>
            <a:r>
              <a:rPr lang="it-IT" sz="2200" b="1" dirty="0"/>
              <a:t>-0.00206      </a:t>
            </a:r>
          </a:p>
          <a:p>
            <a:r>
              <a:rPr lang="it-IT" sz="2200" b="1" dirty="0" err="1"/>
              <a:t>r=</a:t>
            </a:r>
            <a:r>
              <a:rPr lang="it-IT" sz="2200" b="1" dirty="0"/>
              <a:t>    </a:t>
            </a:r>
            <a:r>
              <a:rPr lang="it-IT" sz="2200" b="1" dirty="0">
                <a:solidFill>
                  <a:srgbClr val="FF0000"/>
                </a:solidFill>
              </a:rPr>
              <a:t>                            piccolo</a:t>
            </a:r>
          </a:p>
          <a:p>
            <a:r>
              <a:rPr lang="it-IT" sz="2200" b="1" dirty="0">
                <a:solidFill>
                  <a:srgbClr val="FF0000"/>
                </a:solidFill>
              </a:rPr>
              <a:t>    </a:t>
            </a:r>
            <a:r>
              <a:rPr lang="it-IT" sz="2200" b="1" dirty="0">
                <a:solidFill>
                  <a:srgbClr val="0000FF"/>
                </a:solidFill>
              </a:rPr>
              <a:t>        </a:t>
            </a:r>
            <a:r>
              <a:rPr lang="it-IT" sz="2200" b="1" dirty="0"/>
              <a:t>-0.00107</a:t>
            </a:r>
            <a:endParaRPr lang="it-IT" sz="2200" b="1" baseline="-25000" dirty="0"/>
          </a:p>
          <a:p>
            <a:r>
              <a:rPr lang="it-IT" sz="2200" b="1" dirty="0">
                <a:solidFill>
                  <a:srgbClr val="3333CC"/>
                </a:solidFill>
              </a:rPr>
              <a:t>        </a:t>
            </a:r>
            <a:endParaRPr lang="it-IT" sz="2200" b="1" baseline="-25000" dirty="0">
              <a:solidFill>
                <a:srgbClr val="0000FF"/>
              </a:solidFill>
            </a:endParaRPr>
          </a:p>
        </p:txBody>
      </p:sp>
      <p:sp>
        <p:nvSpPr>
          <p:cNvPr id="17" name="Doppia parentesi quadra 16"/>
          <p:cNvSpPr/>
          <p:nvPr/>
        </p:nvSpPr>
        <p:spPr>
          <a:xfrm>
            <a:off x="1285852" y="3214686"/>
            <a:ext cx="1197916" cy="107157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8" name="CasellaDiTesto 17"/>
          <p:cNvSpPr txBox="1"/>
          <p:nvPr/>
        </p:nvSpPr>
        <p:spPr>
          <a:xfrm>
            <a:off x="2143108" y="4786322"/>
            <a:ext cx="528641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algn="just">
              <a:spcAft>
                <a:spcPts val="0"/>
              </a:spcAft>
            </a:pPr>
            <a:r>
              <a:rPr lang="it-IT" sz="2400" b="1" dirty="0">
                <a:solidFill>
                  <a:srgbClr val="0000FF"/>
                </a:solidFill>
                <a:ea typeface="Times New Roman"/>
                <a:sym typeface="Symbol"/>
              </a:rPr>
              <a:t>       </a:t>
            </a:r>
            <a:r>
              <a:rPr lang="it-IT" sz="2400" b="1" dirty="0">
                <a:solidFill>
                  <a:srgbClr val="0000FF"/>
                </a:solidFill>
                <a:ea typeface="Times New Roman"/>
              </a:rPr>
              <a:t> (A)=11405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A è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malcondizionata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in F</a:t>
            </a:r>
            <a:endParaRPr lang="it-IT" sz="2400" b="1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848901"/>
            <a:ext cx="8250140" cy="427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                  </a:t>
            </a:r>
            <a:r>
              <a:rPr lang="it-IT" sz="2800" b="1" dirty="0" err="1">
                <a:solidFill>
                  <a:srgbClr val="FF0000"/>
                </a:solidFill>
              </a:rPr>
              <a:t>x=linsolve</a:t>
            </a:r>
            <a:r>
              <a:rPr lang="it-IT" sz="2800" b="1" dirty="0">
                <a:solidFill>
                  <a:srgbClr val="FF0000"/>
                </a:solidFill>
              </a:rPr>
              <a:t>(A,b)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A </a:t>
            </a:r>
            <a:r>
              <a:rPr lang="it-IT" sz="2400" b="1" dirty="0"/>
              <a:t>matrice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b </a:t>
            </a:r>
            <a:r>
              <a:rPr lang="it-IT" sz="2400" b="1" dirty="0"/>
              <a:t>vettore (matrice di m colonne)</a:t>
            </a:r>
          </a:p>
          <a:p>
            <a:r>
              <a:rPr lang="it-IT" sz="2400" b="1" dirty="0"/>
              <a:t>Calcola la soluzione di </a:t>
            </a:r>
            <a:r>
              <a:rPr lang="it-IT" sz="2400" b="1" dirty="0" err="1">
                <a:solidFill>
                  <a:srgbClr val="FF0000"/>
                </a:solidFill>
              </a:rPr>
              <a:t>Ax=b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/>
              <a:t>(b matrice,calcola le soluzioni degli m sistemi) usando la </a:t>
            </a:r>
            <a:r>
              <a:rPr lang="it-IT" sz="2400" b="1" dirty="0">
                <a:ea typeface="Times New Roman"/>
                <a:cs typeface="Times New Roman"/>
              </a:rPr>
              <a:t>fattorizzazione LU con </a:t>
            </a:r>
            <a:r>
              <a:rPr lang="it-IT" sz="2400" b="1" dirty="0" err="1">
                <a:ea typeface="Times New Roman"/>
                <a:cs typeface="Times New Roman"/>
              </a:rPr>
              <a:t>pivoting</a:t>
            </a:r>
            <a:r>
              <a:rPr lang="it-IT" sz="2400" b="1" dirty="0">
                <a:ea typeface="Times New Roman"/>
                <a:cs typeface="Times New Roman"/>
              </a:rPr>
              <a:t> parziale</a:t>
            </a:r>
          </a:p>
          <a:p>
            <a:r>
              <a:rPr lang="it-IT" sz="2400" b="1" dirty="0">
                <a:solidFill>
                  <a:srgbClr val="0033CC"/>
                </a:solidFill>
                <a:cs typeface="Times New Roman"/>
              </a:rPr>
              <a:t> </a:t>
            </a:r>
          </a:p>
          <a:p>
            <a:r>
              <a:rPr lang="it-IT" sz="2400" b="1" dirty="0">
                <a:solidFill>
                  <a:srgbClr val="0033CC"/>
                </a:solidFill>
                <a:cs typeface="Times New Roman"/>
              </a:rPr>
              <a:t>                   </a:t>
            </a:r>
            <a:r>
              <a:rPr lang="it-IT" sz="2800" b="1" dirty="0" err="1">
                <a:solidFill>
                  <a:srgbClr val="FF0000"/>
                </a:solidFill>
              </a:rPr>
              <a:t>x=linsolve</a:t>
            </a:r>
            <a:r>
              <a:rPr lang="it-IT" sz="2800" b="1" dirty="0">
                <a:solidFill>
                  <a:srgbClr val="FF0000"/>
                </a:solidFill>
              </a:rPr>
              <a:t>(A,b,</a:t>
            </a:r>
            <a:r>
              <a:rPr lang="it-IT" sz="2800" b="1" dirty="0" err="1">
                <a:solidFill>
                  <a:srgbClr val="FF0000"/>
                </a:solidFill>
              </a:rPr>
              <a:t>opts</a:t>
            </a:r>
            <a:r>
              <a:rPr lang="it-IT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it-IT" sz="2400" b="1" dirty="0"/>
              <a:t>Calcola la soluzione con algoritmi diversi in funzione del tipo di matrice, specificato nella struttura </a:t>
            </a:r>
            <a:r>
              <a:rPr lang="it-IT" sz="2400" b="1" dirty="0" err="1"/>
              <a:t>opts</a:t>
            </a:r>
            <a:r>
              <a:rPr lang="it-IT" sz="2400" b="1" dirty="0"/>
              <a:t>, ad  esempio :</a:t>
            </a:r>
          </a:p>
          <a:p>
            <a:r>
              <a:rPr lang="it-IT" sz="2400" b="1" dirty="0"/>
              <a:t>    </a:t>
            </a:r>
            <a:r>
              <a:rPr lang="it-IT" sz="2400" b="1" dirty="0">
                <a:solidFill>
                  <a:schemeClr val="tx1"/>
                </a:solidFill>
              </a:rPr>
              <a:t>opts.UT=true    triangolare superiore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    opts.LT=true     triangolare inferiore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142852"/>
            <a:ext cx="5286412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&gt;&gt; a=rand(5,5);x=[1;1;1;2;2];</a:t>
            </a:r>
            <a:endParaRPr lang="it-IT" sz="2400" b="1" dirty="0"/>
          </a:p>
          <a:p>
            <a:r>
              <a:rPr lang="en-US" sz="2400" b="1" dirty="0"/>
              <a:t>&gt;&gt; b=a*x;</a:t>
            </a:r>
            <a:endParaRPr lang="it-IT" sz="2400" b="1" dirty="0"/>
          </a:p>
          <a:p>
            <a:r>
              <a:rPr lang="en-US" sz="2400" b="1" dirty="0"/>
              <a:t>&gt;&gt; y=a\b</a:t>
            </a:r>
            <a:endParaRPr lang="it-IT" sz="2400" b="1" dirty="0"/>
          </a:p>
          <a:p>
            <a:r>
              <a:rPr lang="en-US" sz="2400" b="1" dirty="0"/>
              <a:t>y =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  <a:p>
            <a:r>
              <a:rPr lang="en-US" sz="2400" b="1" dirty="0"/>
              <a:t>&gt;&gt; y1=</a:t>
            </a:r>
            <a:r>
              <a:rPr lang="en-US" sz="2400" b="1" dirty="0" err="1"/>
              <a:t>linsolve</a:t>
            </a: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</a:t>
            </a:r>
            <a:endParaRPr lang="it-IT" sz="2400" b="1" dirty="0"/>
          </a:p>
          <a:p>
            <a:r>
              <a:rPr lang="en-US" sz="2400" b="1" dirty="0"/>
              <a:t>y1 =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000232" y="142852"/>
            <a:ext cx="4429156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&gt;&gt; a=</a:t>
            </a:r>
            <a:r>
              <a:rPr lang="en-US" sz="2400" b="1" dirty="0" err="1"/>
              <a:t>triu</a:t>
            </a:r>
            <a:r>
              <a:rPr lang="en-US" sz="2400" b="1" dirty="0"/>
              <a:t>(rand(5,5));x=[1;1;1;2;2];</a:t>
            </a:r>
            <a:endParaRPr lang="it-IT" sz="2400" b="1" dirty="0"/>
          </a:p>
          <a:p>
            <a:r>
              <a:rPr lang="en-US" sz="2400" b="1" dirty="0"/>
              <a:t>&gt;&gt; b=a*x;</a:t>
            </a:r>
            <a:endParaRPr lang="it-IT" sz="2400" b="1" dirty="0"/>
          </a:p>
          <a:p>
            <a:r>
              <a:rPr lang="en-US" sz="2400" b="1" dirty="0"/>
              <a:t>&gt;&gt; y=a\b</a:t>
            </a:r>
            <a:endParaRPr lang="it-IT" sz="2400" b="1" dirty="0"/>
          </a:p>
          <a:p>
            <a:r>
              <a:rPr lang="en-US" sz="2400" b="1" dirty="0"/>
              <a:t>y =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1.0000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  <a:p>
            <a:r>
              <a:rPr lang="en-US" sz="2400" b="1" dirty="0"/>
              <a:t>    2.0000</a:t>
            </a:r>
            <a:endParaRPr lang="it-IT" sz="2400" b="1" dirty="0"/>
          </a:p>
          <a:p>
            <a:r>
              <a:rPr lang="en-US" sz="2400" b="1" dirty="0"/>
              <a:t>&gt;&gt; </a:t>
            </a:r>
            <a:r>
              <a:rPr lang="en-US" sz="2400" b="1" dirty="0" err="1"/>
              <a:t>opts.UT</a:t>
            </a:r>
            <a:r>
              <a:rPr lang="en-US" sz="2400" b="1" dirty="0"/>
              <a:t>=true;</a:t>
            </a:r>
            <a:endParaRPr lang="it-IT" sz="2400" b="1" dirty="0"/>
          </a:p>
          <a:p>
            <a:r>
              <a:rPr lang="en-US" sz="2400" b="1" dirty="0"/>
              <a:t>&gt;&gt; y1=</a:t>
            </a:r>
            <a:r>
              <a:rPr lang="en-US" sz="2400" b="1" dirty="0" err="1"/>
              <a:t>linsolve</a:t>
            </a:r>
            <a:r>
              <a:rPr lang="en-US" sz="2400" b="1" dirty="0"/>
              <a:t>(</a:t>
            </a:r>
            <a:r>
              <a:rPr lang="en-US" sz="2400" b="1" dirty="0" err="1"/>
              <a:t>a,b,opts</a:t>
            </a:r>
            <a:r>
              <a:rPr lang="en-US" sz="2400" b="1" dirty="0"/>
              <a:t>)</a:t>
            </a:r>
            <a:endParaRPr lang="it-IT" sz="2400" b="1" dirty="0"/>
          </a:p>
          <a:p>
            <a:r>
              <a:rPr lang="it-IT" sz="2400" b="1" dirty="0"/>
              <a:t>y1 =</a:t>
            </a:r>
          </a:p>
          <a:p>
            <a:r>
              <a:rPr lang="it-IT" sz="2400" b="1" dirty="0"/>
              <a:t>    1.0000</a:t>
            </a:r>
          </a:p>
          <a:p>
            <a:r>
              <a:rPr lang="it-IT" sz="2400" b="1" dirty="0"/>
              <a:t>    1.0000</a:t>
            </a:r>
          </a:p>
          <a:p>
            <a:r>
              <a:rPr lang="it-IT" sz="2400" b="1" dirty="0"/>
              <a:t>    1.0000</a:t>
            </a:r>
          </a:p>
          <a:p>
            <a:r>
              <a:rPr lang="it-IT" sz="2400" b="1" dirty="0"/>
              <a:t>    2.0000</a:t>
            </a:r>
          </a:p>
          <a:p>
            <a:r>
              <a:rPr lang="it-IT" sz="2400" b="1" dirty="0"/>
              <a:t>    2.0000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188640"/>
            <a:ext cx="8568952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Si ha che non è necessario il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pivoting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se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dirty="0">
                <a:solidFill>
                  <a:srgbClr val="0000FF"/>
                </a:solidFill>
                <a:ea typeface="Times New Roman"/>
              </a:rPr>
              <a:t> </a:t>
            </a:r>
            <a:endParaRPr lang="it-IT" sz="24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Ø"/>
            </a:pPr>
            <a:r>
              <a:rPr lang="it-IT" sz="2400" dirty="0">
                <a:ea typeface="Times New Roman"/>
              </a:rPr>
              <a:t>  </a:t>
            </a:r>
            <a:r>
              <a:rPr lang="it-IT" sz="2400" b="1" dirty="0">
                <a:ea typeface="Times New Roman"/>
              </a:rPr>
              <a:t>A </a:t>
            </a:r>
            <a:r>
              <a:rPr lang="it-IT" sz="2400" b="1" dirty="0" err="1">
                <a:ea typeface="Times New Roman"/>
              </a:rPr>
              <a:t>a</a:t>
            </a:r>
            <a:r>
              <a:rPr lang="it-IT" sz="2400" b="1" dirty="0">
                <a:ea typeface="Times New Roman"/>
              </a:rPr>
              <a:t>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diagonale  strettamente dominante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Ø"/>
            </a:pPr>
            <a:endParaRPr lang="it-IT" sz="24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Ø"/>
            </a:pPr>
            <a:endParaRPr lang="it-IT" sz="24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 </a:t>
            </a:r>
            <a:r>
              <a:rPr lang="it-IT" sz="2400" b="1" dirty="0">
                <a:solidFill>
                  <a:srgbClr val="0033CC"/>
                </a:solidFill>
                <a:ea typeface="Times New Roman"/>
              </a:rPr>
              <a:t>        </a:t>
            </a: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A è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simmetrica e positiva definita </a:t>
            </a:r>
            <a:endParaRPr lang="it-IT" sz="2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</a:t>
            </a:r>
            <a:r>
              <a:rPr lang="it-IT" sz="2400" b="1" dirty="0" err="1">
                <a:ea typeface="Times New Roman"/>
              </a:rPr>
              <a:t>A</a:t>
            </a:r>
            <a:r>
              <a:rPr lang="it-IT" sz="2400" b="1" baseline="30000" dirty="0" err="1">
                <a:ea typeface="Times New Roman"/>
              </a:rPr>
              <a:t>T</a:t>
            </a:r>
            <a:r>
              <a:rPr lang="it-IT" sz="2400" b="1" dirty="0" err="1">
                <a:ea typeface="Times New Roman"/>
              </a:rPr>
              <a:t>=A</a:t>
            </a:r>
            <a:r>
              <a:rPr lang="it-IT" sz="2400" b="1" dirty="0">
                <a:ea typeface="Times New Roman"/>
              </a:rPr>
              <a:t>,   </a:t>
            </a:r>
            <a:r>
              <a:rPr lang="it-IT" sz="2400" b="1" dirty="0" err="1">
                <a:ea typeface="Times New Roman"/>
              </a:rPr>
              <a:t>x</a:t>
            </a:r>
            <a:r>
              <a:rPr lang="it-IT" sz="2400" b="1" baseline="30000" dirty="0" err="1">
                <a:ea typeface="Times New Roman"/>
              </a:rPr>
              <a:t>T</a:t>
            </a:r>
            <a:r>
              <a:rPr lang="it-IT" sz="2400" b="1" dirty="0" err="1">
                <a:ea typeface="Times New Roman"/>
              </a:rPr>
              <a:t>Ax</a:t>
            </a:r>
            <a:r>
              <a:rPr lang="it-IT" sz="2400" b="1" dirty="0">
                <a:ea typeface="Times New Roman"/>
              </a:rPr>
              <a:t>&gt;0      per ogni x</a:t>
            </a:r>
            <a:r>
              <a:rPr lang="it-IT" sz="2400" b="1" dirty="0">
                <a:ea typeface="Times New Roman"/>
                <a:sym typeface="Symbol"/>
              </a:rPr>
              <a:t></a:t>
            </a:r>
            <a:r>
              <a:rPr lang="it-IT" sz="2400" b="1" dirty="0">
                <a:ea typeface="Times New Roman"/>
              </a:rPr>
              <a:t>0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 </a:t>
            </a:r>
            <a:endParaRPr lang="it-IT" sz="2400" b="1" dirty="0">
              <a:latin typeface="Times New Roman"/>
              <a:ea typeface="Times New Roman"/>
            </a:endParaRPr>
          </a:p>
          <a:p>
            <a:r>
              <a:rPr lang="it-IT" sz="2400" b="1" dirty="0">
                <a:ea typeface="Times New Roman"/>
                <a:cs typeface="Times New Roman"/>
              </a:rPr>
              <a:t>il pivot in questi casi è già  l’elemento di massimo modulo </a:t>
            </a:r>
            <a:endParaRPr lang="it-IT" sz="2400" b="1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11413" y="1400250"/>
          <a:ext cx="26749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180800" imgH="545760" progId="Equation.3">
                  <p:embed/>
                </p:oleObj>
              </mc:Choice>
              <mc:Fallback>
                <p:oleObj name="Equation" r:id="rId3" imgW="118080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00250"/>
                        <a:ext cx="2674937" cy="123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683568" y="4365104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&gt;&gt; </a:t>
            </a:r>
            <a:r>
              <a:rPr lang="it-IT" sz="2000" b="1" dirty="0" err="1"/>
              <a:t>a=rand</a:t>
            </a:r>
            <a:r>
              <a:rPr lang="it-IT" sz="2000" b="1" dirty="0"/>
              <a:t>(10,10);</a:t>
            </a:r>
          </a:p>
          <a:p>
            <a:r>
              <a:rPr lang="it-IT" sz="2000" b="1" dirty="0"/>
              <a:t>&gt;&gt; a=a+100*diag(</a:t>
            </a:r>
            <a:r>
              <a:rPr lang="it-IT" sz="2000" b="1" dirty="0" err="1"/>
              <a:t>diag</a:t>
            </a:r>
            <a:r>
              <a:rPr lang="it-IT" sz="2000" b="1" dirty="0"/>
              <a:t>(a));</a:t>
            </a:r>
          </a:p>
          <a:p>
            <a:r>
              <a:rPr lang="it-IT" sz="2000" b="1" dirty="0"/>
              <a:t>&gt;&gt; [l,u,</a:t>
            </a:r>
            <a:r>
              <a:rPr lang="it-IT" sz="2000" b="1" dirty="0" err="1"/>
              <a:t>piv</a:t>
            </a:r>
            <a:r>
              <a:rPr lang="it-IT" sz="2000" b="1" dirty="0"/>
              <a:t>]</a:t>
            </a:r>
            <a:r>
              <a:rPr lang="it-IT" sz="2000" b="1" dirty="0" err="1"/>
              <a:t>=lu</a:t>
            </a:r>
            <a:r>
              <a:rPr lang="it-IT" sz="2000" b="1" dirty="0"/>
              <a:t>(a,'</a:t>
            </a:r>
            <a:r>
              <a:rPr lang="it-IT" sz="2000" b="1" dirty="0" err="1"/>
              <a:t>vector</a:t>
            </a:r>
            <a:r>
              <a:rPr lang="it-IT" sz="2000" b="1" dirty="0"/>
              <a:t>');</a:t>
            </a:r>
          </a:p>
          <a:p>
            <a:r>
              <a:rPr lang="it-IT" sz="2000" b="1" dirty="0"/>
              <a:t>&gt;&gt; </a:t>
            </a:r>
            <a:r>
              <a:rPr lang="it-IT" sz="2000" b="1" dirty="0" err="1"/>
              <a:t>piv</a:t>
            </a:r>
            <a:endParaRPr lang="it-IT" sz="2000" b="1" dirty="0"/>
          </a:p>
          <a:p>
            <a:r>
              <a:rPr lang="it-IT" sz="2000" b="1" dirty="0" err="1"/>
              <a:t>piv</a:t>
            </a:r>
            <a:r>
              <a:rPr lang="it-IT" sz="2000" b="1" dirty="0"/>
              <a:t> =</a:t>
            </a:r>
          </a:p>
          <a:p>
            <a:r>
              <a:rPr lang="it-IT" sz="2000" b="1" dirty="0"/>
              <a:t>     1     2     3     4     5     6     7     8     9    10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691680" y="214291"/>
            <a:ext cx="626469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Sistemi con matrice </a:t>
            </a:r>
            <a:r>
              <a:rPr lang="it-IT" sz="2800" b="1" dirty="0" err="1">
                <a:solidFill>
                  <a:srgbClr val="FF0000"/>
                </a:solidFill>
              </a:rPr>
              <a:t>tridiagonale</a:t>
            </a:r>
            <a:endParaRPr lang="it-IT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3287" t="4593" r="10827" b="6562"/>
          <a:stretch>
            <a:fillRect/>
          </a:stretch>
        </p:blipFill>
        <p:spPr bwMode="auto">
          <a:xfrm>
            <a:off x="2701966" y="785795"/>
            <a:ext cx="2831119" cy="24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57290" y="3357562"/>
            <a:ext cx="607223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memorizzazione ed algoritmi risolutivi 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adattati alla struttura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500166" y="4357694"/>
            <a:ext cx="578647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                 riduzione</a:t>
            </a:r>
            <a:r>
              <a:rPr lang="it-IT" sz="2800" b="1" dirty="0">
                <a:ea typeface="Times New Roman"/>
              </a:rPr>
              <a:t> di </a:t>
            </a:r>
            <a:endParaRPr lang="it-IT" sz="28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ea typeface="Times New Roman"/>
              </a:rPr>
              <a:t>     complessità di tempo e spazio</a:t>
            </a:r>
            <a:endParaRPr lang="it-IT" sz="2800" b="1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45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9512" y="2067812"/>
            <a:ext cx="8784976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600" b="1" dirty="0"/>
              <a:t>Algoritmo  basato sulla costruzione </a:t>
            </a:r>
            <a:r>
              <a:rPr lang="it-IT" sz="2600" b="1" dirty="0">
                <a:solidFill>
                  <a:srgbClr val="FF0000"/>
                </a:solidFill>
              </a:rPr>
              <a:t>diretta  </a:t>
            </a:r>
            <a:r>
              <a:rPr lang="it-IT" sz="2600" b="1" dirty="0"/>
              <a:t>delle matrici L ed U </a:t>
            </a:r>
          </a:p>
          <a:p>
            <a:pPr algn="just"/>
            <a:r>
              <a:rPr lang="it-IT" sz="2600" b="1" dirty="0"/>
              <a:t>si </a:t>
            </a:r>
            <a:r>
              <a:rPr lang="it-IT" sz="2600" b="1" dirty="0">
                <a:solidFill>
                  <a:schemeClr val="tx1"/>
                </a:solidFill>
              </a:rPr>
              <a:t>evita il calcolo e la memorizzazione dei risultati intermedi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71600" y="4293096"/>
            <a:ext cx="6890538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600" b="1" dirty="0">
                <a:ea typeface="Times New Roman"/>
              </a:rPr>
              <a:t>Si esprime</a:t>
            </a:r>
            <a:r>
              <a:rPr lang="it-IT" sz="2600" b="1" dirty="0">
                <a:latin typeface="Times New Roman"/>
                <a:ea typeface="Times New Roman"/>
              </a:rPr>
              <a:t>  </a:t>
            </a:r>
            <a:r>
              <a:rPr lang="it-IT" sz="2600" b="1" dirty="0">
                <a:ea typeface="Times New Roman"/>
              </a:rPr>
              <a:t>il prodotto </a:t>
            </a:r>
            <a:r>
              <a:rPr lang="it-IT" sz="2600" b="1" dirty="0">
                <a:solidFill>
                  <a:srgbClr val="FF0000"/>
                </a:solidFill>
                <a:ea typeface="Times New Roman"/>
              </a:rPr>
              <a:t>A=LU righe per colonne</a:t>
            </a:r>
            <a:endParaRPr lang="it-IT" sz="2600" b="1" dirty="0">
              <a:latin typeface="Times New Roman"/>
              <a:ea typeface="Times New Roman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23528" y="776317"/>
            <a:ext cx="8208912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</a:rPr>
              <a:t>L’algoritmo di 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fattorizzazione LU si particolarizza per matrici</a:t>
            </a:r>
            <a:r>
              <a:rPr lang="it-IT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ea typeface="Times New Roman"/>
              </a:rPr>
              <a:t>tridiagonali</a:t>
            </a:r>
            <a:endParaRPr lang="it-IT" sz="28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3163615"/>
            <a:ext cx="871296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dirty="0">
                <a:ea typeface="Times New Roman"/>
              </a:rPr>
              <a:t> 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Massima efficienza se </a:t>
            </a:r>
            <a:r>
              <a:rPr lang="it-IT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non è necessario il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pivoting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(nei problemi reali con matrici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tridiagonali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ciò è quasi sempre vero)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142976" y="272261"/>
            <a:ext cx="6500858" cy="4924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600" b="1" dirty="0">
                <a:solidFill>
                  <a:srgbClr val="FF0000"/>
                </a:solidFill>
                <a:ea typeface="Times New Roman"/>
              </a:rPr>
              <a:t>fattorizzazione LU per matrici</a:t>
            </a:r>
            <a:r>
              <a:rPr lang="it-IT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it-IT" sz="2600" b="1" dirty="0" err="1">
                <a:solidFill>
                  <a:srgbClr val="FF0000"/>
                </a:solidFill>
                <a:ea typeface="Times New Roman"/>
              </a:rPr>
              <a:t>tridiagonali</a:t>
            </a:r>
            <a:endParaRPr lang="it-IT" sz="26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  <p:sp>
        <p:nvSpPr>
          <p:cNvPr id="5" name="CasellaDiTesto 4"/>
          <p:cNvSpPr txBox="1">
            <a:spLocks noChangeAspect="1"/>
          </p:cNvSpPr>
          <p:nvPr/>
        </p:nvSpPr>
        <p:spPr>
          <a:xfrm>
            <a:off x="2151659" y="1052736"/>
            <a:ext cx="3430452" cy="2292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d</a:t>
            </a:r>
            <a:r>
              <a:rPr lang="it-IT" sz="2400" b="1" baseline="-25000" dirty="0"/>
              <a:t>1    </a:t>
            </a:r>
            <a:r>
              <a:rPr lang="it-IT" sz="2400" b="1" dirty="0"/>
              <a:t> f</a:t>
            </a:r>
            <a:r>
              <a:rPr lang="it-IT" sz="2400" b="1" baseline="-25000" dirty="0"/>
              <a:t>1</a:t>
            </a:r>
            <a:r>
              <a:rPr lang="it-IT" sz="2400" b="1" dirty="0"/>
              <a:t>                                         </a:t>
            </a:r>
          </a:p>
          <a:p>
            <a:r>
              <a:rPr lang="it-IT" sz="2400" b="1" dirty="0"/>
              <a:t>         a</a:t>
            </a:r>
            <a:r>
              <a:rPr lang="it-IT" sz="2400" b="1" baseline="-25000" dirty="0"/>
              <a:t>2    </a:t>
            </a:r>
            <a:r>
              <a:rPr lang="it-IT" sz="2400" b="1" dirty="0"/>
              <a:t>d</a:t>
            </a:r>
            <a:r>
              <a:rPr lang="it-IT" sz="2400" b="1" baseline="-25000" dirty="0"/>
              <a:t>2</a:t>
            </a:r>
            <a:r>
              <a:rPr lang="it-IT" sz="2400" b="1" dirty="0"/>
              <a:t>    f</a:t>
            </a:r>
            <a:r>
              <a:rPr lang="it-IT" sz="2400" b="1" baseline="-25000" dirty="0"/>
              <a:t>2</a:t>
            </a:r>
          </a:p>
          <a:p>
            <a:r>
              <a:rPr lang="it-IT" sz="2400" b="1" baseline="-25000" dirty="0"/>
              <a:t>        </a:t>
            </a:r>
            <a:r>
              <a:rPr lang="it-IT" sz="2400" b="1" dirty="0"/>
              <a:t>      .  …    ..</a:t>
            </a:r>
          </a:p>
          <a:p>
            <a:r>
              <a:rPr lang="it-IT" sz="2400" b="1" dirty="0" err="1"/>
              <a:t>A=</a:t>
            </a:r>
            <a:r>
              <a:rPr lang="it-IT" sz="2400" b="1" dirty="0"/>
              <a:t>        .  …         f</a:t>
            </a:r>
            <a:r>
              <a:rPr lang="it-IT" sz="2400" b="1" baseline="-25000" dirty="0"/>
              <a:t>n-1</a:t>
            </a:r>
          </a:p>
          <a:p>
            <a:r>
              <a:rPr lang="it-IT" sz="2400" b="1" baseline="-25000" dirty="0"/>
              <a:t>                        </a:t>
            </a:r>
            <a:r>
              <a:rPr lang="it-IT" sz="2400" b="1" dirty="0"/>
              <a:t>   </a:t>
            </a:r>
            <a:r>
              <a:rPr lang="it-IT" sz="2400" b="1" dirty="0" err="1"/>
              <a:t>a</a:t>
            </a:r>
            <a:r>
              <a:rPr lang="it-IT" sz="2400" b="1" baseline="-25000" dirty="0" err="1"/>
              <a:t>n</a:t>
            </a:r>
            <a:r>
              <a:rPr lang="it-IT" sz="2400" b="1" baseline="-25000" dirty="0"/>
              <a:t>         </a:t>
            </a:r>
            <a:r>
              <a:rPr lang="it-IT" sz="2400" b="1" dirty="0" err="1"/>
              <a:t>d</a:t>
            </a:r>
            <a:r>
              <a:rPr lang="it-IT" sz="2400" b="1" baseline="-25000" dirty="0" err="1"/>
              <a:t>n</a:t>
            </a:r>
            <a:r>
              <a:rPr lang="it-IT" sz="2400" b="1" dirty="0"/>
              <a:t>              </a:t>
            </a:r>
            <a:endParaRPr lang="it-IT" sz="2400" b="1" baseline="-25000" dirty="0"/>
          </a:p>
        </p:txBody>
      </p:sp>
      <p:sp>
        <p:nvSpPr>
          <p:cNvPr id="6" name="Doppia parentesi quadra 5"/>
          <p:cNvSpPr>
            <a:spLocks noChangeAspect="1"/>
          </p:cNvSpPr>
          <p:nvPr/>
        </p:nvSpPr>
        <p:spPr>
          <a:xfrm>
            <a:off x="2693523" y="1340768"/>
            <a:ext cx="2310304" cy="203026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1403648" y="3471391"/>
            <a:ext cx="568863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/>
              <a:t>Senza </a:t>
            </a:r>
            <a:r>
              <a:rPr lang="it-IT" sz="2400" b="1" dirty="0" err="1"/>
              <a:t>pivoting</a:t>
            </a:r>
            <a:r>
              <a:rPr lang="it-IT" sz="2400" b="1" dirty="0"/>
              <a:t> si ha che   </a:t>
            </a:r>
            <a:r>
              <a:rPr lang="it-IT" sz="2400" b="1" dirty="0" err="1">
                <a:solidFill>
                  <a:srgbClr val="FF0000"/>
                </a:solidFill>
              </a:rPr>
              <a:t>A=LU</a:t>
            </a:r>
            <a:r>
              <a:rPr lang="it-IT" sz="2400" b="1" dirty="0"/>
              <a:t> con L ed U :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58492" y="3970799"/>
            <a:ext cx="360154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it-IT" sz="2400" b="1" dirty="0"/>
          </a:p>
          <a:p>
            <a:r>
              <a:rPr lang="it-IT" sz="2400" b="1" dirty="0"/>
              <a:t>          1                                         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    l</a:t>
            </a:r>
            <a:r>
              <a:rPr lang="it-IT" sz="2400" b="1" baseline="-25000" dirty="0">
                <a:solidFill>
                  <a:srgbClr val="FF0000"/>
                </a:solidFill>
              </a:rPr>
              <a:t>2    </a:t>
            </a:r>
            <a:r>
              <a:rPr lang="it-IT" sz="2400" b="1" dirty="0"/>
              <a:t>1</a:t>
            </a:r>
            <a:endParaRPr lang="it-IT" sz="2400" b="1" baseline="-25000" dirty="0"/>
          </a:p>
          <a:p>
            <a:r>
              <a:rPr lang="it-IT" sz="2400" b="1" baseline="-25000" dirty="0"/>
              <a:t>        </a:t>
            </a:r>
            <a:r>
              <a:rPr lang="it-IT" sz="2400" b="1" dirty="0"/>
              <a:t>      .  …    </a:t>
            </a:r>
          </a:p>
          <a:p>
            <a:r>
              <a:rPr lang="it-IT" sz="2400" b="1" dirty="0"/>
              <a:t> </a:t>
            </a:r>
            <a:r>
              <a:rPr lang="it-IT" sz="2400" b="1" dirty="0" err="1"/>
              <a:t>L=</a:t>
            </a:r>
            <a:r>
              <a:rPr lang="it-IT" sz="2400" b="1" dirty="0"/>
              <a:t>        .  …    1</a:t>
            </a:r>
            <a:endParaRPr lang="it-IT" sz="2400" b="1" baseline="-25000" dirty="0"/>
          </a:p>
          <a:p>
            <a:r>
              <a:rPr lang="it-IT" sz="2400" b="1" baseline="-25000" dirty="0">
                <a:solidFill>
                  <a:srgbClr val="FF0000"/>
                </a:solidFill>
              </a:rPr>
              <a:t>                        </a:t>
            </a:r>
            <a:r>
              <a:rPr lang="it-IT" sz="2400" b="1" dirty="0">
                <a:solidFill>
                  <a:srgbClr val="FF0000"/>
                </a:solidFill>
              </a:rPr>
              <a:t>   </a:t>
            </a:r>
            <a:r>
              <a:rPr lang="it-IT" sz="2400" b="1" dirty="0" err="1">
                <a:solidFill>
                  <a:srgbClr val="FF0000"/>
                </a:solidFill>
              </a:rPr>
              <a:t>l</a:t>
            </a:r>
            <a:r>
              <a:rPr lang="it-IT" sz="2400" b="1" baseline="-25000" dirty="0" err="1">
                <a:solidFill>
                  <a:srgbClr val="FF0000"/>
                </a:solidFill>
              </a:rPr>
              <a:t>n</a:t>
            </a:r>
            <a:r>
              <a:rPr lang="it-IT" sz="2400" b="1" baseline="-25000" dirty="0">
                <a:solidFill>
                  <a:srgbClr val="FF0000"/>
                </a:solidFill>
              </a:rPr>
              <a:t>       </a:t>
            </a:r>
            <a:r>
              <a:rPr lang="it-IT" sz="2400" b="1" dirty="0"/>
              <a:t>1              </a:t>
            </a:r>
            <a:endParaRPr lang="it-IT" sz="2400" b="1" baseline="-25000" dirty="0"/>
          </a:p>
          <a:p>
            <a:endParaRPr lang="it-IT" sz="2400" b="1" baseline="-25000" dirty="0"/>
          </a:p>
        </p:txBody>
      </p:sp>
      <p:sp>
        <p:nvSpPr>
          <p:cNvPr id="9" name="Doppia parentesi quadra 8"/>
          <p:cNvSpPr/>
          <p:nvPr/>
        </p:nvSpPr>
        <p:spPr>
          <a:xfrm>
            <a:off x="1762548" y="4185113"/>
            <a:ext cx="2357454" cy="207170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57752" y="3827923"/>
            <a:ext cx="3500462" cy="256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</a:t>
            </a:r>
            <a:r>
              <a:rPr lang="it-IT" sz="2400" b="1" dirty="0">
                <a:solidFill>
                  <a:srgbClr val="0033CC"/>
                </a:solidFill>
              </a:rPr>
              <a:t> u</a:t>
            </a:r>
            <a:r>
              <a:rPr lang="it-IT" sz="2400" b="1" baseline="-25000" dirty="0">
                <a:solidFill>
                  <a:srgbClr val="0033CC"/>
                </a:solidFill>
              </a:rPr>
              <a:t>1</a:t>
            </a:r>
            <a:r>
              <a:rPr lang="it-IT" sz="2400" b="1" dirty="0">
                <a:solidFill>
                  <a:srgbClr val="0033CC"/>
                </a:solidFill>
              </a:rPr>
              <a:t>      </a:t>
            </a:r>
            <a:r>
              <a:rPr lang="it-IT" sz="2400" b="1" dirty="0"/>
              <a:t>f</a:t>
            </a:r>
            <a:r>
              <a:rPr lang="it-IT" sz="2400" b="1" baseline="-25000" dirty="0"/>
              <a:t>1</a:t>
            </a:r>
            <a:r>
              <a:rPr lang="it-IT" sz="2400" b="1" dirty="0"/>
              <a:t>                                         </a:t>
            </a:r>
          </a:p>
          <a:p>
            <a:r>
              <a:rPr lang="it-IT" sz="2400" b="1" dirty="0"/>
              <a:t>         </a:t>
            </a:r>
            <a:r>
              <a:rPr lang="it-IT" sz="2400" b="1" baseline="-25000" dirty="0"/>
              <a:t> </a:t>
            </a:r>
            <a:r>
              <a:rPr lang="it-IT" sz="2400" b="1" dirty="0">
                <a:solidFill>
                  <a:srgbClr val="0033CC"/>
                </a:solidFill>
              </a:rPr>
              <a:t>u</a:t>
            </a:r>
            <a:r>
              <a:rPr lang="it-IT" sz="2400" b="1" baseline="-25000" dirty="0">
                <a:solidFill>
                  <a:srgbClr val="0033CC"/>
                </a:solidFill>
              </a:rPr>
              <a:t>2</a:t>
            </a:r>
            <a:r>
              <a:rPr lang="it-IT" sz="2400" b="1" dirty="0"/>
              <a:t>        f</a:t>
            </a:r>
            <a:r>
              <a:rPr lang="it-IT" sz="2400" b="1" baseline="-25000" dirty="0"/>
              <a:t>2</a:t>
            </a:r>
          </a:p>
          <a:p>
            <a:r>
              <a:rPr lang="it-IT" sz="2400" b="1" baseline="-25000" dirty="0"/>
              <a:t>        </a:t>
            </a:r>
            <a:r>
              <a:rPr lang="it-IT" sz="2400" b="1" dirty="0"/>
              <a:t>      …    ..</a:t>
            </a:r>
          </a:p>
          <a:p>
            <a:r>
              <a:rPr lang="it-IT" sz="2400" b="1" dirty="0" err="1"/>
              <a:t>U=</a:t>
            </a:r>
            <a:r>
              <a:rPr lang="it-IT" sz="2400" b="1" dirty="0"/>
              <a:t>          …       f</a:t>
            </a:r>
            <a:r>
              <a:rPr lang="it-IT" sz="2400" b="1" baseline="-25000" dirty="0"/>
              <a:t>n-1</a:t>
            </a:r>
          </a:p>
          <a:p>
            <a:r>
              <a:rPr lang="it-IT" sz="2400" b="1" baseline="-25000" dirty="0">
                <a:solidFill>
                  <a:srgbClr val="0033CC"/>
                </a:solidFill>
              </a:rPr>
              <a:t>                        </a:t>
            </a:r>
            <a:r>
              <a:rPr lang="it-IT" sz="2400" b="1" dirty="0">
                <a:solidFill>
                  <a:srgbClr val="0033CC"/>
                </a:solidFill>
              </a:rPr>
              <a:t>  </a:t>
            </a:r>
            <a:r>
              <a:rPr lang="it-IT" sz="2400" b="1" baseline="-25000" dirty="0">
                <a:solidFill>
                  <a:srgbClr val="0033CC"/>
                </a:solidFill>
              </a:rPr>
              <a:t>            </a:t>
            </a:r>
            <a:r>
              <a:rPr lang="it-IT" sz="2400" b="1" dirty="0">
                <a:solidFill>
                  <a:srgbClr val="0033CC"/>
                </a:solidFill>
              </a:rPr>
              <a:t>u</a:t>
            </a:r>
            <a:r>
              <a:rPr lang="it-IT" sz="2400" b="1" baseline="-25000" dirty="0">
                <a:solidFill>
                  <a:srgbClr val="0033CC"/>
                </a:solidFill>
              </a:rPr>
              <a:t>n</a:t>
            </a:r>
            <a:r>
              <a:rPr lang="it-IT" sz="2400" b="1" dirty="0"/>
              <a:t>              </a:t>
            </a:r>
            <a:endParaRPr lang="it-IT" sz="2400" b="1" baseline="-25000" dirty="0"/>
          </a:p>
          <a:p>
            <a:endParaRPr lang="it-IT" sz="2400" b="1" baseline="-25000" dirty="0"/>
          </a:p>
        </p:txBody>
      </p:sp>
      <p:sp>
        <p:nvSpPr>
          <p:cNvPr id="11" name="Doppia parentesi quadra 10"/>
          <p:cNvSpPr/>
          <p:nvPr/>
        </p:nvSpPr>
        <p:spPr>
          <a:xfrm>
            <a:off x="5357818" y="4113675"/>
            <a:ext cx="2214578" cy="207170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404664"/>
            <a:ext cx="74888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&gt;&gt; </a:t>
            </a:r>
            <a:r>
              <a:rPr lang="it-IT" sz="2000" b="1" dirty="0" err="1"/>
              <a:t>d=ones</a:t>
            </a:r>
            <a:r>
              <a:rPr lang="it-IT" sz="2000" b="1" dirty="0"/>
              <a:t>(5,1);</a:t>
            </a:r>
          </a:p>
          <a:p>
            <a:r>
              <a:rPr lang="it-IT" sz="2000" b="1" dirty="0"/>
              <a:t>&gt;&gt; </a:t>
            </a:r>
            <a:r>
              <a:rPr lang="it-IT" sz="2000" b="1" dirty="0" err="1"/>
              <a:t>A=spdiags</a:t>
            </a:r>
            <a:r>
              <a:rPr lang="it-IT" sz="2000" b="1" dirty="0"/>
              <a:t>([d  5*d 2*d],-1:1,5,5);</a:t>
            </a:r>
          </a:p>
          <a:p>
            <a:r>
              <a:rPr lang="it-IT" sz="2000" b="1" dirty="0"/>
              <a:t>&gt;&gt; [l,u,p]</a:t>
            </a:r>
            <a:r>
              <a:rPr lang="it-IT" sz="2000" b="1" dirty="0" err="1"/>
              <a:t>=lu</a:t>
            </a:r>
            <a:r>
              <a:rPr lang="it-IT" sz="2000" b="1" dirty="0"/>
              <a:t>(A,'</a:t>
            </a:r>
            <a:r>
              <a:rPr lang="it-IT" sz="2000" b="1" dirty="0" err="1"/>
              <a:t>vector</a:t>
            </a:r>
            <a:r>
              <a:rPr lang="it-IT" sz="2000" b="1" dirty="0"/>
              <a:t>');</a:t>
            </a:r>
          </a:p>
          <a:p>
            <a:r>
              <a:rPr lang="it-IT" sz="2000" b="1" dirty="0"/>
              <a:t>&gt;&gt; full(l)</a:t>
            </a:r>
          </a:p>
          <a:p>
            <a:r>
              <a:rPr lang="it-IT" sz="2000" b="1" dirty="0" err="1"/>
              <a:t>ans</a:t>
            </a:r>
            <a:r>
              <a:rPr lang="it-IT" sz="2000" b="1" dirty="0"/>
              <a:t> =</a:t>
            </a:r>
          </a:p>
          <a:p>
            <a:r>
              <a:rPr lang="it-IT" sz="2000" b="1" dirty="0"/>
              <a:t>    1.0000         0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endParaRPr lang="it-IT" sz="2000" b="1" dirty="0"/>
          </a:p>
          <a:p>
            <a:r>
              <a:rPr lang="it-IT" sz="2000" b="1" dirty="0"/>
              <a:t>    0.2000    1.0000         0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endParaRPr lang="it-IT" sz="2000" b="1" dirty="0"/>
          </a:p>
          <a:p>
            <a:r>
              <a:rPr lang="it-IT" sz="2000" b="1" dirty="0"/>
              <a:t>         0    0.2174    1.0000         0         </a:t>
            </a:r>
            <a:r>
              <a:rPr lang="it-IT" sz="2000" b="1" dirty="0" err="1"/>
              <a:t>0</a:t>
            </a:r>
            <a:endParaRPr lang="it-IT" sz="2000" b="1" dirty="0"/>
          </a:p>
          <a:p>
            <a:r>
              <a:rPr lang="it-IT" sz="2000" b="1" dirty="0"/>
              <a:t>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0.2190    1.0000         0</a:t>
            </a:r>
          </a:p>
          <a:p>
            <a:r>
              <a:rPr lang="it-IT" sz="2000" b="1" dirty="0"/>
              <a:t>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r>
              <a:rPr lang="it-IT" sz="2000" b="1" dirty="0"/>
              <a:t>    0.2192    1.0000</a:t>
            </a:r>
          </a:p>
          <a:p>
            <a:r>
              <a:rPr lang="it-IT" sz="2000" b="1" dirty="0"/>
              <a:t>&gt;&gt; full(u)</a:t>
            </a:r>
          </a:p>
          <a:p>
            <a:r>
              <a:rPr lang="it-IT" sz="2000" b="1" dirty="0" err="1"/>
              <a:t>ans</a:t>
            </a:r>
            <a:r>
              <a:rPr lang="it-IT" sz="2000" b="1" dirty="0"/>
              <a:t> =</a:t>
            </a:r>
          </a:p>
          <a:p>
            <a:r>
              <a:rPr lang="it-IT" sz="2000" b="1" dirty="0"/>
              <a:t>    5.0000    2.0000         0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endParaRPr lang="it-IT" sz="2000" b="1" dirty="0"/>
          </a:p>
          <a:p>
            <a:r>
              <a:rPr lang="it-IT" sz="2000" b="1" dirty="0"/>
              <a:t>         0    4.6000    2.0000         0         </a:t>
            </a:r>
            <a:r>
              <a:rPr lang="it-IT" sz="2000" b="1" dirty="0" err="1"/>
              <a:t>0</a:t>
            </a:r>
            <a:endParaRPr lang="it-IT" sz="2000" b="1" dirty="0"/>
          </a:p>
          <a:p>
            <a:r>
              <a:rPr lang="it-IT" sz="2000" b="1" dirty="0"/>
              <a:t>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4.5652    2.0000         0</a:t>
            </a:r>
          </a:p>
          <a:p>
            <a:r>
              <a:rPr lang="it-IT" sz="2000" b="1" dirty="0"/>
              <a:t>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r>
              <a:rPr lang="it-IT" sz="2000" b="1" dirty="0"/>
              <a:t>    4.5619    2.0000</a:t>
            </a:r>
          </a:p>
          <a:p>
            <a:r>
              <a:rPr lang="it-IT" sz="2000" b="1" dirty="0"/>
              <a:t>         0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r>
              <a:rPr lang="it-IT" sz="2000" b="1" dirty="0"/>
              <a:t>         </a:t>
            </a:r>
            <a:r>
              <a:rPr lang="it-IT" sz="2000" b="1" dirty="0" err="1"/>
              <a:t>0</a:t>
            </a:r>
            <a:r>
              <a:rPr lang="it-IT" sz="2000" b="1" dirty="0"/>
              <a:t>          4.5616</a:t>
            </a:r>
          </a:p>
          <a:p>
            <a:r>
              <a:rPr lang="it-IT" sz="2000" b="1" dirty="0"/>
              <a:t>&gt;&gt; p</a:t>
            </a:r>
          </a:p>
          <a:p>
            <a:r>
              <a:rPr lang="it-IT" sz="2000" b="1" dirty="0"/>
              <a:t>p =</a:t>
            </a:r>
          </a:p>
          <a:p>
            <a:r>
              <a:rPr lang="it-IT" sz="2000" b="1" dirty="0"/>
              <a:t>     1     2     3     4     5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431032" y="231031"/>
            <a:ext cx="8255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se  è necessario il pivot si allarga la banda delle matrici L ed U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67544" y="677009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&gt;&gt; </a:t>
            </a:r>
            <a:r>
              <a:rPr lang="it-IT" b="1" dirty="0" err="1"/>
              <a:t>d=ones</a:t>
            </a:r>
            <a:r>
              <a:rPr lang="it-IT" b="1" dirty="0"/>
              <a:t>(5,1);</a:t>
            </a:r>
          </a:p>
          <a:p>
            <a:r>
              <a:rPr lang="it-IT" b="1" dirty="0"/>
              <a:t>&gt;&gt; </a:t>
            </a:r>
            <a:r>
              <a:rPr lang="it-IT" b="1" dirty="0" err="1"/>
              <a:t>A=spdiags</a:t>
            </a:r>
            <a:r>
              <a:rPr lang="it-IT" b="1" dirty="0"/>
              <a:t>([d 2*d 5*d],-1:1,5,5);</a:t>
            </a:r>
          </a:p>
          <a:p>
            <a:r>
              <a:rPr lang="it-IT" b="1" dirty="0"/>
              <a:t>&gt;&gt; [l,u,p]</a:t>
            </a:r>
            <a:r>
              <a:rPr lang="it-IT" b="1" dirty="0" err="1"/>
              <a:t>=lu</a:t>
            </a:r>
            <a:r>
              <a:rPr lang="it-IT" b="1" dirty="0"/>
              <a:t>(A,'</a:t>
            </a:r>
            <a:r>
              <a:rPr lang="it-IT" b="1" dirty="0" err="1"/>
              <a:t>vector</a:t>
            </a:r>
            <a:r>
              <a:rPr lang="it-IT" b="1" dirty="0"/>
              <a:t>');</a:t>
            </a:r>
          </a:p>
          <a:p>
            <a:r>
              <a:rPr lang="it-IT" b="1" dirty="0"/>
              <a:t>&gt;&gt; full(l)</a:t>
            </a:r>
          </a:p>
          <a:p>
            <a:r>
              <a:rPr lang="it-IT" b="1" dirty="0" err="1"/>
              <a:t>ans</a:t>
            </a:r>
            <a:r>
              <a:rPr lang="it-IT" b="1" dirty="0"/>
              <a:t> =</a:t>
            </a:r>
          </a:p>
          <a:p>
            <a:r>
              <a:rPr lang="it-IT" b="1" dirty="0"/>
              <a:t>    1.0000         0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endParaRPr lang="it-IT" b="1" dirty="0"/>
          </a:p>
          <a:p>
            <a:r>
              <a:rPr lang="it-IT" b="1" dirty="0"/>
              <a:t>         0    1.0000         0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endParaRPr lang="it-IT" b="1" dirty="0"/>
          </a:p>
          <a:p>
            <a:r>
              <a:rPr lang="it-IT" b="1" dirty="0"/>
              <a:t>    0.5000   -0.5000    1.0000         0         </a:t>
            </a:r>
            <a:r>
              <a:rPr lang="it-IT" b="1" dirty="0" err="1"/>
              <a:t>0</a:t>
            </a:r>
            <a:endParaRPr lang="it-IT" b="1" dirty="0"/>
          </a:p>
          <a:p>
            <a:r>
              <a:rPr lang="it-IT" b="1" dirty="0"/>
              <a:t>         0         </a:t>
            </a:r>
            <a:r>
              <a:rPr lang="it-IT" b="1" dirty="0" err="1"/>
              <a:t>0</a:t>
            </a:r>
            <a:r>
              <a:rPr lang="it-IT" b="1" dirty="0"/>
              <a:t>    0.1667    1.0000         0</a:t>
            </a:r>
          </a:p>
          <a:p>
            <a:r>
              <a:rPr lang="it-IT" b="1" dirty="0"/>
              <a:t>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r>
              <a:rPr lang="it-IT" b="1" dirty="0"/>
              <a:t>    0.6316    1.0000</a:t>
            </a:r>
          </a:p>
          <a:p>
            <a:r>
              <a:rPr lang="it-IT" b="1" dirty="0"/>
              <a:t>&gt;&gt; full(u)</a:t>
            </a:r>
          </a:p>
          <a:p>
            <a:r>
              <a:rPr lang="it-IT" b="1" dirty="0" err="1"/>
              <a:t>ans</a:t>
            </a:r>
            <a:r>
              <a:rPr lang="it-IT" b="1" dirty="0"/>
              <a:t> =</a:t>
            </a:r>
          </a:p>
          <a:p>
            <a:r>
              <a:rPr lang="it-IT" b="1" dirty="0"/>
              <a:t>    2.0000    5.0000         0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endParaRPr lang="it-IT" b="1" dirty="0"/>
          </a:p>
          <a:p>
            <a:r>
              <a:rPr lang="it-IT" b="1" dirty="0"/>
              <a:t>         0    1.0000    2.0000    5.0000         0</a:t>
            </a:r>
          </a:p>
          <a:p>
            <a:r>
              <a:rPr lang="it-IT" b="1" dirty="0"/>
              <a:t>         0         </a:t>
            </a:r>
            <a:r>
              <a:rPr lang="it-IT" b="1" dirty="0" err="1"/>
              <a:t>0</a:t>
            </a:r>
            <a:r>
              <a:rPr lang="it-IT" b="1" dirty="0"/>
              <a:t>    6.0000    2.5000         0</a:t>
            </a:r>
          </a:p>
          <a:p>
            <a:r>
              <a:rPr lang="it-IT" b="1" dirty="0"/>
              <a:t>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r>
              <a:rPr lang="it-IT" b="1" dirty="0"/>
              <a:t>    1.5833    5.0000</a:t>
            </a:r>
          </a:p>
          <a:p>
            <a:r>
              <a:rPr lang="it-IT" b="1" dirty="0"/>
              <a:t>         0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r>
              <a:rPr lang="it-IT" b="1" dirty="0"/>
              <a:t>         </a:t>
            </a:r>
            <a:r>
              <a:rPr lang="it-IT" b="1" dirty="0" err="1"/>
              <a:t>0</a:t>
            </a:r>
            <a:r>
              <a:rPr lang="it-IT" b="1" dirty="0"/>
              <a:t>   -1.1579</a:t>
            </a:r>
          </a:p>
          <a:p>
            <a:r>
              <a:rPr lang="it-IT" b="1" dirty="0"/>
              <a:t>&gt;&gt; p</a:t>
            </a:r>
          </a:p>
          <a:p>
            <a:r>
              <a:rPr lang="it-IT" b="1" dirty="0"/>
              <a:t>p =</a:t>
            </a:r>
          </a:p>
          <a:p>
            <a:r>
              <a:rPr lang="it-IT" b="1" dirty="0"/>
              <a:t>     1     3     2     4     5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49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504858" y="841936"/>
            <a:ext cx="264320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  2   9    0                                       </a:t>
            </a:r>
          </a:p>
          <a:p>
            <a:r>
              <a:rPr lang="it-IT" sz="2400" b="1" dirty="0"/>
              <a:t> </a:t>
            </a:r>
            <a:r>
              <a:rPr lang="it-IT" sz="2400" b="1" dirty="0" err="1"/>
              <a:t>A=</a:t>
            </a:r>
            <a:r>
              <a:rPr lang="it-IT" sz="2400" b="1" dirty="0"/>
              <a:t>    3</a:t>
            </a:r>
            <a:r>
              <a:rPr lang="it-IT" sz="2400" b="1" baseline="-25000" dirty="0"/>
              <a:t>    </a:t>
            </a:r>
            <a:r>
              <a:rPr lang="it-IT" sz="2400" b="1" dirty="0"/>
              <a:t>5    8</a:t>
            </a:r>
            <a:endParaRPr lang="it-IT" sz="2400" b="1" baseline="-25000" dirty="0"/>
          </a:p>
          <a:p>
            <a:r>
              <a:rPr lang="it-IT" sz="2400" b="1" dirty="0"/>
              <a:t>           0  6</a:t>
            </a:r>
            <a:r>
              <a:rPr lang="it-IT" sz="2400" b="1" baseline="-25000" dirty="0"/>
              <a:t>    </a:t>
            </a:r>
            <a:r>
              <a:rPr lang="it-IT" sz="2400" b="1" dirty="0"/>
              <a:t>4              </a:t>
            </a:r>
            <a:endParaRPr lang="it-IT" sz="2400" b="1" baseline="-25000" dirty="0"/>
          </a:p>
          <a:p>
            <a:r>
              <a:rPr lang="it-IT" sz="2400" b="1" dirty="0"/>
              <a:t>        </a:t>
            </a:r>
            <a:endParaRPr lang="it-IT" sz="2400" b="1" baseline="-25000" dirty="0"/>
          </a:p>
        </p:txBody>
      </p:sp>
      <p:sp>
        <p:nvSpPr>
          <p:cNvPr id="6" name="Doppia parentesi quadra 5"/>
          <p:cNvSpPr/>
          <p:nvPr/>
        </p:nvSpPr>
        <p:spPr>
          <a:xfrm>
            <a:off x="3147800" y="1056250"/>
            <a:ext cx="1357322" cy="135732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411760" y="2751311"/>
            <a:ext cx="335758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/>
              <a:t>determiniamo  </a:t>
            </a:r>
            <a:r>
              <a:rPr lang="it-IT" sz="2400" b="1" dirty="0">
                <a:solidFill>
                  <a:srgbClr val="FF0000"/>
                </a:solidFill>
              </a:rPr>
              <a:t>L </a:t>
            </a:r>
            <a:r>
              <a:rPr lang="it-IT" sz="2400" b="1" dirty="0">
                <a:solidFill>
                  <a:schemeClr val="tx1"/>
                </a:solidFill>
              </a:rPr>
              <a:t>ed </a:t>
            </a:r>
            <a:r>
              <a:rPr lang="it-IT" sz="2400" b="1" dirty="0">
                <a:solidFill>
                  <a:srgbClr val="FF0000"/>
                </a:solidFill>
              </a:rPr>
              <a:t>U</a:t>
            </a:r>
            <a:r>
              <a:rPr lang="it-IT" sz="2400" b="1" dirty="0"/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28662" y="3215162"/>
            <a:ext cx="250033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chemeClr val="accent5">
                    <a:lumMod val="75000"/>
                  </a:schemeClr>
                </a:solidFill>
              </a:rPr>
              <a:t>          </a:t>
            </a:r>
            <a:r>
              <a:rPr lang="it-IT" sz="2400" b="1" dirty="0">
                <a:solidFill>
                  <a:srgbClr val="3333CC"/>
                </a:solidFill>
              </a:rPr>
              <a:t>  </a:t>
            </a:r>
            <a:r>
              <a:rPr lang="it-IT" sz="2400" b="1" dirty="0"/>
              <a:t>1   0   </a:t>
            </a:r>
            <a:r>
              <a:rPr lang="it-IT" sz="2400" b="1" dirty="0" err="1"/>
              <a:t>0</a:t>
            </a:r>
            <a:r>
              <a:rPr lang="it-IT" sz="2400" b="1" dirty="0">
                <a:solidFill>
                  <a:srgbClr val="0000FF"/>
                </a:solidFill>
              </a:rPr>
              <a:t>          </a:t>
            </a:r>
            <a:r>
              <a:rPr lang="it-IT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it-IT" sz="2400" b="1" dirty="0">
                <a:solidFill>
                  <a:srgbClr val="FF0000"/>
                </a:solidFill>
              </a:rPr>
              <a:t>                        </a:t>
            </a:r>
          </a:p>
          <a:p>
            <a:r>
              <a:rPr lang="it-IT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L=</a:t>
            </a:r>
            <a:r>
              <a:rPr lang="it-IT" sz="2400" b="1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it-IT" sz="2400" b="1" dirty="0">
                <a:solidFill>
                  <a:srgbClr val="FF0000"/>
                </a:solidFill>
              </a:rPr>
              <a:t> l</a:t>
            </a:r>
            <a:r>
              <a:rPr lang="it-IT" sz="2400" b="1" baseline="-25000" dirty="0">
                <a:solidFill>
                  <a:srgbClr val="FF0000"/>
                </a:solidFill>
              </a:rPr>
              <a:t>2     </a:t>
            </a:r>
            <a:r>
              <a:rPr lang="it-IT" sz="2400" b="1" dirty="0"/>
              <a:t>1   0</a:t>
            </a:r>
            <a:endParaRPr lang="it-IT" sz="2400" b="1" baseline="-25000" dirty="0"/>
          </a:p>
          <a:p>
            <a:r>
              <a:rPr lang="it-IT" sz="2400" b="1" dirty="0"/>
              <a:t>            0</a:t>
            </a:r>
            <a:r>
              <a:rPr lang="it-IT" sz="2400" b="1" baseline="-25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t-IT" sz="2400" b="1" dirty="0">
                <a:solidFill>
                  <a:srgbClr val="0033CC"/>
                </a:solidFill>
              </a:rPr>
              <a:t>  </a:t>
            </a:r>
            <a:r>
              <a:rPr lang="it-IT" sz="2400" b="1" dirty="0">
                <a:solidFill>
                  <a:srgbClr val="FF0000"/>
                </a:solidFill>
              </a:rPr>
              <a:t>l</a:t>
            </a:r>
            <a:r>
              <a:rPr lang="it-IT" sz="2400" b="1" baseline="-25000" dirty="0">
                <a:solidFill>
                  <a:srgbClr val="FF0000"/>
                </a:solidFill>
              </a:rPr>
              <a:t>3</a:t>
            </a:r>
            <a:r>
              <a:rPr lang="it-IT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it-IT" sz="2400" b="1" baseline="-25000" dirty="0">
                <a:solidFill>
                  <a:srgbClr val="FF0000"/>
                </a:solidFill>
              </a:rPr>
              <a:t>   </a:t>
            </a:r>
            <a:r>
              <a:rPr lang="it-IT" sz="2400" b="1" dirty="0"/>
              <a:t>1</a:t>
            </a:r>
            <a:r>
              <a:rPr lang="it-IT" sz="2400" b="1" dirty="0">
                <a:solidFill>
                  <a:srgbClr val="3333CC"/>
                </a:solidFill>
              </a:rPr>
              <a:t> </a:t>
            </a:r>
            <a:r>
              <a:rPr lang="it-IT" sz="2400" b="1" dirty="0"/>
              <a:t>             </a:t>
            </a:r>
            <a:endParaRPr lang="it-IT" sz="2400" b="1" baseline="-25000" dirty="0"/>
          </a:p>
          <a:p>
            <a:r>
              <a:rPr lang="it-IT" sz="2400" b="1" dirty="0">
                <a:solidFill>
                  <a:srgbClr val="3333CC"/>
                </a:solidFill>
              </a:rPr>
              <a:t>        </a:t>
            </a:r>
            <a:endParaRPr lang="it-IT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9" name="Doppia parentesi quadra 8"/>
          <p:cNvSpPr/>
          <p:nvPr/>
        </p:nvSpPr>
        <p:spPr>
          <a:xfrm>
            <a:off x="1619672" y="3572352"/>
            <a:ext cx="1380692" cy="107157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643438" y="3185230"/>
            <a:ext cx="24288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it-IT" sz="2400" b="1" dirty="0">
                <a:solidFill>
                  <a:srgbClr val="0033CC"/>
                </a:solidFill>
              </a:rPr>
              <a:t> u</a:t>
            </a:r>
            <a:r>
              <a:rPr lang="it-IT" sz="2400" b="1" baseline="-25000" dirty="0">
                <a:solidFill>
                  <a:srgbClr val="0033CC"/>
                </a:solidFill>
              </a:rPr>
              <a:t>1</a:t>
            </a:r>
            <a:r>
              <a:rPr lang="it-IT" sz="2400" b="1" dirty="0">
                <a:solidFill>
                  <a:srgbClr val="0033CC"/>
                </a:solidFill>
              </a:rPr>
              <a:t>  </a:t>
            </a:r>
            <a:r>
              <a:rPr lang="it-IT" sz="2400" b="1" dirty="0"/>
              <a:t>9   0                                       </a:t>
            </a:r>
            <a:r>
              <a:rPr lang="it-IT" sz="2400" b="1" dirty="0" err="1">
                <a:solidFill>
                  <a:srgbClr val="FF0000"/>
                </a:solidFill>
              </a:rPr>
              <a:t>U=</a:t>
            </a:r>
            <a:r>
              <a:rPr lang="it-IT" sz="2400" b="1" dirty="0">
                <a:solidFill>
                  <a:srgbClr val="CC0066"/>
                </a:solidFill>
              </a:rPr>
              <a:t>     </a:t>
            </a:r>
            <a:r>
              <a:rPr lang="it-IT" sz="2400" b="1" dirty="0"/>
              <a:t>0 </a:t>
            </a:r>
            <a:r>
              <a:rPr lang="it-IT" sz="2400" b="1" dirty="0">
                <a:solidFill>
                  <a:srgbClr val="CC0066"/>
                </a:solidFill>
              </a:rPr>
              <a:t> </a:t>
            </a:r>
            <a:r>
              <a:rPr lang="it-IT" sz="2400" b="1" baseline="-25000" dirty="0">
                <a:solidFill>
                  <a:srgbClr val="CC0066"/>
                </a:solidFill>
              </a:rPr>
              <a:t> </a:t>
            </a:r>
            <a:r>
              <a:rPr lang="it-IT" sz="2400" b="1" dirty="0">
                <a:solidFill>
                  <a:srgbClr val="0033CC"/>
                </a:solidFill>
              </a:rPr>
              <a:t>u</a:t>
            </a:r>
            <a:r>
              <a:rPr lang="it-IT" sz="2400" b="1" baseline="-25000" dirty="0">
                <a:solidFill>
                  <a:srgbClr val="0033CC"/>
                </a:solidFill>
              </a:rPr>
              <a:t>2</a:t>
            </a:r>
            <a:r>
              <a:rPr lang="it-IT" sz="2400" b="1" dirty="0">
                <a:solidFill>
                  <a:srgbClr val="CC0066"/>
                </a:solidFill>
              </a:rPr>
              <a:t>  </a:t>
            </a:r>
            <a:r>
              <a:rPr lang="it-IT" sz="2400" b="1" dirty="0"/>
              <a:t>8</a:t>
            </a:r>
            <a:endParaRPr lang="it-IT" sz="2400" b="1" baseline="-25000" dirty="0"/>
          </a:p>
          <a:p>
            <a:r>
              <a:rPr lang="it-IT" sz="2400" b="1" dirty="0">
                <a:solidFill>
                  <a:srgbClr val="CC0066"/>
                </a:solidFill>
              </a:rPr>
              <a:t>          </a:t>
            </a:r>
            <a:r>
              <a:rPr lang="it-IT" sz="2400" b="1" dirty="0"/>
              <a:t>0</a:t>
            </a:r>
            <a:r>
              <a:rPr lang="it-IT" sz="2400" b="1" dirty="0">
                <a:solidFill>
                  <a:srgbClr val="CC0066"/>
                </a:solidFill>
              </a:rPr>
              <a:t>  </a:t>
            </a:r>
            <a:r>
              <a:rPr lang="it-IT" sz="2400" b="1" dirty="0" err="1"/>
              <a:t>0</a:t>
            </a:r>
            <a:r>
              <a:rPr lang="it-IT" sz="2400" b="1" dirty="0">
                <a:solidFill>
                  <a:srgbClr val="CC0066"/>
                </a:solidFill>
              </a:rPr>
              <a:t>  </a:t>
            </a:r>
            <a:r>
              <a:rPr lang="it-IT" sz="2400" b="1" dirty="0">
                <a:solidFill>
                  <a:srgbClr val="0033CC"/>
                </a:solidFill>
              </a:rPr>
              <a:t>u</a:t>
            </a:r>
            <a:r>
              <a:rPr lang="it-IT" sz="2400" b="1" baseline="-25000" dirty="0">
                <a:solidFill>
                  <a:srgbClr val="0033CC"/>
                </a:solidFill>
              </a:rPr>
              <a:t>3</a:t>
            </a:r>
            <a:r>
              <a:rPr lang="it-IT" sz="2400" b="1" dirty="0">
                <a:solidFill>
                  <a:srgbClr val="CC0066"/>
                </a:solidFill>
              </a:rPr>
              <a:t>              </a:t>
            </a:r>
            <a:endParaRPr lang="it-IT" sz="2400" b="1" baseline="-25000" dirty="0">
              <a:solidFill>
                <a:srgbClr val="CC0066"/>
              </a:solidFill>
            </a:endParaRPr>
          </a:p>
          <a:p>
            <a:r>
              <a:rPr lang="it-IT" sz="2400" b="1" dirty="0">
                <a:solidFill>
                  <a:srgbClr val="3333CC"/>
                </a:solidFill>
              </a:rPr>
              <a:t>        </a:t>
            </a:r>
            <a:endParaRPr lang="it-IT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11" name="Doppia parentesi quadra 10"/>
          <p:cNvSpPr/>
          <p:nvPr/>
        </p:nvSpPr>
        <p:spPr>
          <a:xfrm>
            <a:off x="5220072" y="3500914"/>
            <a:ext cx="1285884" cy="128588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071538" y="5215426"/>
            <a:ext cx="7143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effettuando il prodotto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A=LU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righe per colonne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23528" y="188640"/>
            <a:ext cx="8496944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</a:rPr>
              <a:t>Algoritmo di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fattorizzazione LU  per matrici</a:t>
            </a:r>
            <a:r>
              <a:rPr lang="it-IT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tridiagonali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senza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pivoting</a:t>
            </a:r>
            <a:endParaRPr lang="it-IT" sz="24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714348" y="509771"/>
            <a:ext cx="7358114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0033CC"/>
                </a:solidFill>
              </a:rPr>
              <a:t>l’algoritmo di Gauss  realizza la fattorizzazione LU:</a:t>
            </a:r>
            <a:endParaRPr lang="it-IT" sz="2600" b="1" dirty="0"/>
          </a:p>
          <a:p>
            <a:r>
              <a:rPr lang="it-IT" sz="2600" b="1" dirty="0"/>
              <a:t>                          </a:t>
            </a:r>
            <a:r>
              <a:rPr lang="it-IT" sz="2600" b="1" dirty="0">
                <a:solidFill>
                  <a:srgbClr val="FF0000"/>
                </a:solidFill>
              </a:rPr>
              <a:t>calcola le matrici L ed U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004048" y="4005064"/>
            <a:ext cx="316835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FF0000"/>
                </a:solidFill>
              </a:rPr>
              <a:t>Matrice finale di Gauss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00628" y="1844824"/>
            <a:ext cx="378621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Matrice di moltiplicatori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5072636" y="2276872"/>
            <a:ext cx="273972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tx1"/>
                </a:solidFill>
              </a:rPr>
              <a:t>m</a:t>
            </a:r>
            <a:r>
              <a:rPr lang="it-IT" sz="2400" b="1" baseline="-25000" dirty="0" err="1">
                <a:solidFill>
                  <a:schemeClr val="tx1"/>
                </a:solidFill>
              </a:rPr>
              <a:t>k</a:t>
            </a:r>
            <a:r>
              <a:rPr lang="it-IT" sz="2400" b="1" baseline="-25000" dirty="0">
                <a:solidFill>
                  <a:schemeClr val="tx1"/>
                </a:solidFill>
              </a:rPr>
              <a:t>,k</a:t>
            </a:r>
            <a:r>
              <a:rPr lang="it-IT" sz="2400" b="1" dirty="0">
                <a:solidFill>
                  <a:schemeClr val="tx1"/>
                </a:solidFill>
              </a:rPr>
              <a:t> = 1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m</a:t>
            </a:r>
            <a:r>
              <a:rPr lang="it-IT" sz="2400" b="1" baseline="-25000" dirty="0">
                <a:solidFill>
                  <a:schemeClr val="tx1"/>
                </a:solidFill>
              </a:rPr>
              <a:t>i,k</a:t>
            </a:r>
            <a:r>
              <a:rPr lang="it-IT" sz="2400" b="1" dirty="0">
                <a:solidFill>
                  <a:schemeClr val="tx1"/>
                </a:solidFill>
              </a:rPr>
              <a:t> = a</a:t>
            </a:r>
            <a:r>
              <a:rPr lang="it-IT" sz="2400" b="1" baseline="-25000" dirty="0">
                <a:solidFill>
                  <a:schemeClr val="tx1"/>
                </a:solidFill>
              </a:rPr>
              <a:t>i,k</a:t>
            </a:r>
            <a:r>
              <a:rPr lang="it-IT" sz="2400" b="1" dirty="0">
                <a:solidFill>
                  <a:schemeClr val="tx1"/>
                </a:solidFill>
              </a:rPr>
              <a:t>/</a:t>
            </a:r>
            <a:r>
              <a:rPr lang="it-IT" sz="2400" b="1" dirty="0" err="1">
                <a:solidFill>
                  <a:schemeClr val="tx1"/>
                </a:solidFill>
              </a:rPr>
              <a:t>a</a:t>
            </a:r>
            <a:r>
              <a:rPr lang="it-IT" sz="2400" b="1" baseline="-25000" dirty="0" err="1">
                <a:solidFill>
                  <a:schemeClr val="tx1"/>
                </a:solidFill>
              </a:rPr>
              <a:t>k</a:t>
            </a:r>
            <a:r>
              <a:rPr lang="it-IT" sz="2400" b="1" baseline="-25000" dirty="0">
                <a:solidFill>
                  <a:schemeClr val="tx1"/>
                </a:solidFill>
              </a:rPr>
              <a:t>,k                   </a:t>
            </a:r>
            <a:r>
              <a:rPr lang="it-IT" sz="2400" b="1" dirty="0">
                <a:solidFill>
                  <a:schemeClr val="tx1"/>
                </a:solidFill>
              </a:rPr>
              <a:t>i=k+1,..,n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03" r="12812"/>
          <a:stretch>
            <a:fillRect/>
          </a:stretch>
        </p:blipFill>
        <p:spPr bwMode="auto">
          <a:xfrm>
            <a:off x="467541" y="1801911"/>
            <a:ext cx="433272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357158" y="71414"/>
            <a:ext cx="67151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        u</a:t>
            </a:r>
            <a:r>
              <a:rPr lang="it-IT" sz="2400" b="1" baseline="-25000" dirty="0"/>
              <a:t>1</a:t>
            </a:r>
            <a:r>
              <a:rPr lang="it-IT" sz="2400" b="1" dirty="0"/>
              <a:t>        9       0                    2   9  0                                    </a:t>
            </a:r>
          </a:p>
          <a:p>
            <a:r>
              <a:rPr lang="it-IT" sz="2400" b="1" dirty="0"/>
              <a:t>  L</a:t>
            </a:r>
            <a:r>
              <a:rPr lang="it-IT" sz="2400" b="1" dirty="0">
                <a:sym typeface="Symbol"/>
              </a:rPr>
              <a:t></a:t>
            </a:r>
            <a:r>
              <a:rPr lang="it-IT" sz="2400" b="1" dirty="0" err="1">
                <a:sym typeface="Symbol"/>
              </a:rPr>
              <a:t>U=</a:t>
            </a:r>
            <a:r>
              <a:rPr lang="it-IT" sz="2400" b="1" dirty="0"/>
              <a:t>   </a:t>
            </a:r>
            <a:r>
              <a:rPr lang="it-IT" sz="2400" b="1" baseline="-25000" dirty="0"/>
              <a:t> </a:t>
            </a:r>
            <a:r>
              <a:rPr lang="it-IT" sz="2400" b="1" dirty="0"/>
              <a:t>u</a:t>
            </a:r>
            <a:r>
              <a:rPr lang="it-IT" sz="2400" b="1" baseline="-25000" dirty="0"/>
              <a:t>1</a:t>
            </a:r>
            <a:r>
              <a:rPr lang="it-IT" sz="2400" b="1" dirty="0"/>
              <a:t>l</a:t>
            </a:r>
            <a:r>
              <a:rPr lang="it-IT" sz="2400" b="1" baseline="-25000" dirty="0"/>
              <a:t>2</a:t>
            </a:r>
            <a:r>
              <a:rPr lang="it-IT" sz="2400" b="1" dirty="0"/>
              <a:t>   9l</a:t>
            </a:r>
            <a:r>
              <a:rPr lang="it-IT" sz="2400" b="1" baseline="-25000" dirty="0"/>
              <a:t>2</a:t>
            </a:r>
            <a:r>
              <a:rPr lang="it-IT" sz="2400" b="1" dirty="0"/>
              <a:t>+u</a:t>
            </a:r>
            <a:r>
              <a:rPr lang="it-IT" sz="2400" b="1" baseline="-25000" dirty="0"/>
              <a:t>2 </a:t>
            </a:r>
            <a:r>
              <a:rPr lang="it-IT" sz="2400" b="1" dirty="0"/>
              <a:t>   8      </a:t>
            </a:r>
            <a:r>
              <a:rPr lang="it-IT" sz="2400" b="1" dirty="0" err="1"/>
              <a:t>=A</a:t>
            </a:r>
            <a:r>
              <a:rPr lang="it-IT" sz="2400" b="1" dirty="0"/>
              <a:t> =    3   5   8</a:t>
            </a:r>
            <a:endParaRPr lang="it-IT" sz="2400" b="1" baseline="-25000" dirty="0"/>
          </a:p>
          <a:p>
            <a:r>
              <a:rPr lang="it-IT" sz="2400" b="1" dirty="0"/>
              <a:t>                0    u</a:t>
            </a:r>
            <a:r>
              <a:rPr lang="it-IT" sz="2400" b="1" baseline="-25000" dirty="0"/>
              <a:t>2</a:t>
            </a:r>
            <a:r>
              <a:rPr lang="it-IT" sz="2400" b="1" dirty="0"/>
              <a:t>l</a:t>
            </a:r>
            <a:r>
              <a:rPr lang="it-IT" sz="2400" b="1" baseline="-25000" dirty="0"/>
              <a:t>3</a:t>
            </a:r>
            <a:r>
              <a:rPr lang="it-IT" sz="2400" b="1" dirty="0"/>
              <a:t>   8l</a:t>
            </a:r>
            <a:r>
              <a:rPr lang="it-IT" sz="2400" b="1" baseline="-25000" dirty="0"/>
              <a:t>3</a:t>
            </a:r>
            <a:r>
              <a:rPr lang="it-IT" sz="2400" b="1" dirty="0"/>
              <a:t>+u</a:t>
            </a:r>
            <a:r>
              <a:rPr lang="it-IT" sz="2400" b="1" baseline="-25000" dirty="0"/>
              <a:t>3</a:t>
            </a:r>
            <a:r>
              <a:rPr lang="it-IT" sz="2400" b="1" dirty="0"/>
              <a:t>                  0   6  4</a:t>
            </a:r>
            <a:endParaRPr lang="it-IT" sz="2400" b="1" baseline="-25000" dirty="0"/>
          </a:p>
          <a:p>
            <a:r>
              <a:rPr lang="it-IT" sz="2400" b="1" dirty="0"/>
              <a:t>        </a:t>
            </a:r>
            <a:endParaRPr lang="it-IT" sz="2400" b="1" baseline="-25000" dirty="0"/>
          </a:p>
        </p:txBody>
      </p:sp>
      <p:sp>
        <p:nvSpPr>
          <p:cNvPr id="6" name="Doppia parentesi quadra 5"/>
          <p:cNvSpPr/>
          <p:nvPr/>
        </p:nvSpPr>
        <p:spPr>
          <a:xfrm>
            <a:off x="1357290" y="214290"/>
            <a:ext cx="2134590" cy="142876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Doppia parentesi quadra 6"/>
          <p:cNvSpPr/>
          <p:nvPr/>
        </p:nvSpPr>
        <p:spPr>
          <a:xfrm>
            <a:off x="4355976" y="214290"/>
            <a:ext cx="1428760" cy="135732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bidirezionale orizzontale 7"/>
          <p:cNvSpPr/>
          <p:nvPr/>
        </p:nvSpPr>
        <p:spPr>
          <a:xfrm>
            <a:off x="3286116" y="2000240"/>
            <a:ext cx="1571636" cy="428628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35496" y="2514423"/>
            <a:ext cx="278608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u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</a:rPr>
              <a:t>1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=2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400" b="1" dirty="0">
                <a:ea typeface="Times New Roman"/>
              </a:rPr>
              <a:t>            </a:t>
            </a:r>
            <a:r>
              <a:rPr lang="it-IT" sz="2400" b="1" i="1" dirty="0">
                <a:ea typeface="Times New Roman"/>
              </a:rPr>
              <a:t>          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baseline="-25000" dirty="0">
                <a:ea typeface="Times New Roman"/>
              </a:rPr>
              <a:t> </a:t>
            </a:r>
            <a:r>
              <a:rPr lang="it-IT" sz="2400" b="1" dirty="0">
                <a:ea typeface="Times New Roman"/>
              </a:rPr>
              <a:t> u</a:t>
            </a:r>
            <a:r>
              <a:rPr lang="it-IT" sz="2400" b="1" baseline="-25000" dirty="0"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 l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=a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 ;  9l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+u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=d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  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baseline="-25000" dirty="0">
                <a:ea typeface="Times New Roman"/>
              </a:rPr>
              <a:t> </a:t>
            </a:r>
            <a:r>
              <a:rPr lang="it-IT" sz="2400" b="1" dirty="0">
                <a:ea typeface="Times New Roman"/>
              </a:rPr>
              <a:t> u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 l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=a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;  8l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+u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=d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 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19872" y="2500306"/>
            <a:ext cx="5544616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u</a:t>
            </a:r>
            <a:r>
              <a:rPr lang="it-IT" sz="2400" b="1" baseline="-25000" dirty="0">
                <a:solidFill>
                  <a:schemeClr val="tx1"/>
                </a:solidFill>
              </a:rPr>
              <a:t>1</a:t>
            </a:r>
            <a:r>
              <a:rPr lang="it-IT" sz="2400" b="1" dirty="0">
                <a:solidFill>
                  <a:schemeClr val="tx1"/>
                </a:solidFill>
              </a:rPr>
              <a:t>=2  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l</a:t>
            </a:r>
            <a:r>
              <a:rPr lang="it-IT" sz="2400" b="1" baseline="-25000" dirty="0">
                <a:solidFill>
                  <a:schemeClr val="tx1"/>
                </a:solidFill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=</a:t>
            </a:r>
            <a:r>
              <a:rPr lang="it-IT" sz="2400" b="1" dirty="0">
                <a:ea typeface="Times New Roman"/>
              </a:rPr>
              <a:t>a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 /u</a:t>
            </a:r>
            <a:r>
              <a:rPr lang="it-IT" sz="2400" b="1" baseline="-25000" dirty="0">
                <a:solidFill>
                  <a:schemeClr val="tx1"/>
                </a:solidFill>
              </a:rPr>
              <a:t>1</a:t>
            </a:r>
            <a:r>
              <a:rPr lang="it-IT" sz="2400" b="1" dirty="0">
                <a:solidFill>
                  <a:schemeClr val="tx1"/>
                </a:solidFill>
              </a:rPr>
              <a:t> =3/2  ,        u</a:t>
            </a:r>
            <a:r>
              <a:rPr lang="it-IT" sz="2400" b="1" baseline="-25000" dirty="0">
                <a:solidFill>
                  <a:schemeClr val="tx1"/>
                </a:solidFill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=d</a:t>
            </a:r>
            <a:r>
              <a:rPr lang="it-IT" sz="2400" b="1" baseline="-25000" dirty="0">
                <a:solidFill>
                  <a:schemeClr val="tx1"/>
                </a:solidFill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 -9l</a:t>
            </a:r>
            <a:r>
              <a:rPr lang="it-IT" sz="2400" b="1" baseline="-25000" dirty="0">
                <a:solidFill>
                  <a:schemeClr val="tx1"/>
                </a:solidFill>
              </a:rPr>
              <a:t>2 </a:t>
            </a:r>
            <a:r>
              <a:rPr lang="it-IT" sz="2400" b="1" dirty="0">
                <a:solidFill>
                  <a:schemeClr val="tx1"/>
                </a:solidFill>
              </a:rPr>
              <a:t>=-17/2=-8.5</a:t>
            </a:r>
            <a:r>
              <a:rPr lang="it-IT" sz="2400" b="1" baseline="-25000" dirty="0">
                <a:solidFill>
                  <a:schemeClr val="tx1"/>
                </a:solidFill>
              </a:rPr>
              <a:t>     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l</a:t>
            </a:r>
            <a:r>
              <a:rPr lang="it-IT" sz="2400" b="1" baseline="-25000" dirty="0">
                <a:solidFill>
                  <a:schemeClr val="tx1"/>
                </a:solidFill>
              </a:rPr>
              <a:t>3</a:t>
            </a:r>
            <a:r>
              <a:rPr lang="it-IT" sz="2400" b="1" dirty="0">
                <a:solidFill>
                  <a:schemeClr val="tx1"/>
                </a:solidFill>
              </a:rPr>
              <a:t>=</a:t>
            </a:r>
            <a:r>
              <a:rPr lang="it-IT" sz="2400" b="1" dirty="0">
                <a:ea typeface="Times New Roman"/>
              </a:rPr>
              <a:t>a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solidFill>
                  <a:schemeClr val="tx1"/>
                </a:solidFill>
              </a:rPr>
              <a:t> /u</a:t>
            </a:r>
            <a:r>
              <a:rPr lang="it-IT" sz="2400" b="1" baseline="-25000" dirty="0">
                <a:solidFill>
                  <a:schemeClr val="tx1"/>
                </a:solidFill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 =6/ (-8.5),  u</a:t>
            </a:r>
            <a:r>
              <a:rPr lang="it-IT" sz="2400" b="1" baseline="-25000" dirty="0">
                <a:solidFill>
                  <a:schemeClr val="tx1"/>
                </a:solidFill>
              </a:rPr>
              <a:t>3</a:t>
            </a:r>
            <a:r>
              <a:rPr lang="it-IT" sz="2400" b="1" dirty="0">
                <a:solidFill>
                  <a:schemeClr val="tx1"/>
                </a:solidFill>
              </a:rPr>
              <a:t>=d</a:t>
            </a:r>
            <a:r>
              <a:rPr lang="it-IT" sz="2400" b="1" baseline="-25000" dirty="0">
                <a:solidFill>
                  <a:schemeClr val="tx1"/>
                </a:solidFill>
              </a:rPr>
              <a:t>3</a:t>
            </a:r>
            <a:r>
              <a:rPr lang="it-IT" sz="2400" b="1" dirty="0">
                <a:solidFill>
                  <a:schemeClr val="tx1"/>
                </a:solidFill>
              </a:rPr>
              <a:t> -8l</a:t>
            </a:r>
            <a:r>
              <a:rPr lang="it-IT" sz="2400" b="1" baseline="-25000" dirty="0">
                <a:solidFill>
                  <a:schemeClr val="tx1"/>
                </a:solidFill>
              </a:rPr>
              <a:t>3</a:t>
            </a:r>
            <a:r>
              <a:rPr lang="it-IT" sz="2400" b="1" dirty="0">
                <a:solidFill>
                  <a:schemeClr val="tx1"/>
                </a:solidFill>
              </a:rPr>
              <a:t>=164/17</a:t>
            </a:r>
          </a:p>
        </p:txBody>
      </p:sp>
      <p:sp>
        <p:nvSpPr>
          <p:cNvPr id="11" name="Freccia bidirezionale orizzontale 10"/>
          <p:cNvSpPr/>
          <p:nvPr/>
        </p:nvSpPr>
        <p:spPr>
          <a:xfrm>
            <a:off x="2699792" y="2857496"/>
            <a:ext cx="648072" cy="428628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357422" y="3823178"/>
            <a:ext cx="35004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GB" sz="2400" b="1" dirty="0">
                <a:solidFill>
                  <a:schemeClr val="tx1"/>
                </a:solidFill>
                <a:ea typeface="Times New Roman"/>
              </a:rPr>
              <a:t>u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1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=d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1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for j=2,n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      </a:t>
            </a:r>
            <a:r>
              <a:rPr lang="en-GB" sz="2400" b="1" dirty="0" err="1">
                <a:solidFill>
                  <a:schemeClr val="tx1"/>
                </a:solidFill>
                <a:ea typeface="Times New Roman"/>
              </a:rPr>
              <a:t>l</a:t>
            </a:r>
            <a:r>
              <a:rPr lang="en-GB" sz="2400" b="1" baseline="-25000" dirty="0" err="1">
                <a:solidFill>
                  <a:schemeClr val="tx1"/>
                </a:solidFill>
                <a:ea typeface="Times New Roman"/>
              </a:rPr>
              <a:t>j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=</a:t>
            </a:r>
            <a:r>
              <a:rPr lang="en-GB" sz="2400" b="1" dirty="0" err="1">
                <a:solidFill>
                  <a:schemeClr val="tx1"/>
                </a:solidFill>
                <a:ea typeface="Times New Roman"/>
              </a:rPr>
              <a:t>a</a:t>
            </a:r>
            <a:r>
              <a:rPr lang="en-GB" sz="2400" b="1" baseline="-25000" dirty="0" err="1">
                <a:solidFill>
                  <a:schemeClr val="tx1"/>
                </a:solidFill>
                <a:ea typeface="Times New Roman"/>
              </a:rPr>
              <a:t>j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/ u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j-1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       </a:t>
            </a:r>
            <a:r>
              <a:rPr lang="en-GB" sz="2400" b="1" dirty="0" err="1">
                <a:solidFill>
                  <a:schemeClr val="tx1"/>
                </a:solidFill>
                <a:ea typeface="Times New Roman"/>
              </a:rPr>
              <a:t>u</a:t>
            </a:r>
            <a:r>
              <a:rPr lang="en-GB" sz="2400" b="1" baseline="-25000" dirty="0" err="1">
                <a:solidFill>
                  <a:schemeClr val="tx1"/>
                </a:solidFill>
                <a:ea typeface="Times New Roman"/>
              </a:rPr>
              <a:t>j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=d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j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-l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j</a:t>
            </a:r>
            <a:r>
              <a:rPr lang="en-GB" sz="2400" b="1" dirty="0">
                <a:solidFill>
                  <a:schemeClr val="tx1"/>
                </a:solidFill>
                <a:ea typeface="Times New Roman"/>
              </a:rPr>
              <a:t>f</a:t>
            </a:r>
            <a:r>
              <a:rPr lang="en-GB" sz="2400" b="1" baseline="-25000" dirty="0">
                <a:solidFill>
                  <a:schemeClr val="tx1"/>
                </a:solidFill>
                <a:ea typeface="Times New Roman"/>
              </a:rPr>
              <a:t>j-1    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solidFill>
                  <a:schemeClr val="tx1"/>
                </a:solidFill>
                <a:ea typeface="Times New Roman"/>
              </a:rPr>
              <a:t>   </a:t>
            </a:r>
            <a:r>
              <a:rPr lang="en-GB" sz="2400" b="1" dirty="0" err="1">
                <a:solidFill>
                  <a:schemeClr val="tx1"/>
                </a:solidFill>
                <a:ea typeface="Times New Roman"/>
              </a:rPr>
              <a:t>endfor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 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  T(n)=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O(n)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, S(n)=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</a:rPr>
              <a:t>O(n)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040090" y="-62230"/>
            <a:ext cx="350046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it-IT" sz="2400" b="1" dirty="0">
                <a:solidFill>
                  <a:srgbClr val="3333CC"/>
                </a:solidFill>
              </a:rPr>
              <a:t>d</a:t>
            </a:r>
            <a:r>
              <a:rPr lang="it-IT" sz="2400" b="1" baseline="-25000" dirty="0">
                <a:solidFill>
                  <a:srgbClr val="3333CC"/>
                </a:solidFill>
              </a:rPr>
              <a:t>1   </a:t>
            </a:r>
            <a:r>
              <a:rPr lang="it-IT" sz="2400" b="1" dirty="0">
                <a:solidFill>
                  <a:srgbClr val="3333CC"/>
                </a:solidFill>
              </a:rPr>
              <a:t> </a:t>
            </a:r>
            <a:r>
              <a:rPr lang="it-IT" sz="2400" b="1" dirty="0"/>
              <a:t>f</a:t>
            </a:r>
            <a:r>
              <a:rPr lang="it-IT" sz="2400" b="1" baseline="-25000" dirty="0"/>
              <a:t>1</a:t>
            </a:r>
            <a:r>
              <a:rPr lang="it-IT" sz="2400" b="1" dirty="0"/>
              <a:t>    0</a:t>
            </a:r>
            <a:r>
              <a:rPr lang="it-IT" sz="2400" b="1" dirty="0">
                <a:solidFill>
                  <a:srgbClr val="0000FF"/>
                </a:solidFill>
              </a:rPr>
              <a:t>        </a:t>
            </a:r>
            <a:r>
              <a:rPr lang="it-IT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it-IT" sz="2400" b="1" dirty="0">
                <a:solidFill>
                  <a:srgbClr val="FF0000"/>
                </a:solidFill>
              </a:rPr>
              <a:t>                        </a:t>
            </a:r>
          </a:p>
          <a:p>
            <a:r>
              <a:rPr lang="it-IT" sz="2400" b="1" dirty="0"/>
              <a:t>  =     </a:t>
            </a:r>
            <a:r>
              <a:rPr lang="it-IT" sz="2400" b="1" dirty="0">
                <a:solidFill>
                  <a:srgbClr val="FF0000"/>
                </a:solidFill>
              </a:rPr>
              <a:t>a</a:t>
            </a:r>
            <a:r>
              <a:rPr lang="it-IT" sz="2400" b="1" baseline="-25000" dirty="0">
                <a:solidFill>
                  <a:srgbClr val="FF0000"/>
                </a:solidFill>
              </a:rPr>
              <a:t>2    </a:t>
            </a:r>
            <a:r>
              <a:rPr lang="it-IT" sz="2400" b="1" dirty="0">
                <a:solidFill>
                  <a:srgbClr val="3333CC"/>
                </a:solidFill>
              </a:rPr>
              <a:t>d</a:t>
            </a:r>
            <a:r>
              <a:rPr lang="it-IT" sz="2400" b="1" baseline="-25000" dirty="0">
                <a:solidFill>
                  <a:srgbClr val="3333CC"/>
                </a:solidFill>
              </a:rPr>
              <a:t>2</a:t>
            </a:r>
            <a:r>
              <a:rPr lang="it-IT" sz="2400" b="1" dirty="0">
                <a:solidFill>
                  <a:srgbClr val="3333CC"/>
                </a:solidFill>
              </a:rPr>
              <a:t>    </a:t>
            </a:r>
            <a:r>
              <a:rPr lang="it-IT" sz="2400" b="1" dirty="0"/>
              <a:t>f</a:t>
            </a:r>
            <a:r>
              <a:rPr lang="it-IT" sz="2400" b="1" baseline="-25000" dirty="0"/>
              <a:t>2</a:t>
            </a:r>
          </a:p>
          <a:p>
            <a:r>
              <a:rPr lang="it-IT" sz="2400" b="1" dirty="0"/>
              <a:t>          0     </a:t>
            </a:r>
            <a:r>
              <a:rPr lang="it-IT" sz="2400" b="1" dirty="0">
                <a:solidFill>
                  <a:srgbClr val="FF0000"/>
                </a:solidFill>
              </a:rPr>
              <a:t>a</a:t>
            </a:r>
            <a:r>
              <a:rPr lang="it-IT" sz="2400" b="1" baseline="-25000" dirty="0">
                <a:solidFill>
                  <a:srgbClr val="FF0000"/>
                </a:solidFill>
              </a:rPr>
              <a:t>3   </a:t>
            </a:r>
            <a:r>
              <a:rPr lang="it-IT" sz="2400" b="1" dirty="0">
                <a:solidFill>
                  <a:srgbClr val="3333CC"/>
                </a:solidFill>
              </a:rPr>
              <a:t>d</a:t>
            </a:r>
            <a:r>
              <a:rPr lang="it-IT" sz="2400" b="1" baseline="-25000" dirty="0">
                <a:solidFill>
                  <a:srgbClr val="3333CC"/>
                </a:solidFill>
              </a:rPr>
              <a:t>3</a:t>
            </a:r>
            <a:r>
              <a:rPr lang="it-IT" sz="2400" b="1" dirty="0">
                <a:solidFill>
                  <a:srgbClr val="3333CC"/>
                </a:solidFill>
              </a:rPr>
              <a:t> </a:t>
            </a:r>
            <a:r>
              <a:rPr lang="it-IT" sz="2400" b="1" dirty="0"/>
              <a:t>             </a:t>
            </a:r>
            <a:endParaRPr lang="it-IT" sz="2400" b="1" baseline="-25000" dirty="0"/>
          </a:p>
        </p:txBody>
      </p:sp>
      <p:sp>
        <p:nvSpPr>
          <p:cNvPr id="14" name="Doppia parentesi quadra 13"/>
          <p:cNvSpPr/>
          <p:nvPr/>
        </p:nvSpPr>
        <p:spPr>
          <a:xfrm>
            <a:off x="6516216" y="188640"/>
            <a:ext cx="1728192" cy="144016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28662" y="71414"/>
            <a:ext cx="321471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     1        0        </a:t>
            </a:r>
            <a:r>
              <a:rPr lang="it-IT" sz="2400" b="1" dirty="0" err="1"/>
              <a:t>0</a:t>
            </a:r>
            <a:r>
              <a:rPr lang="it-IT" sz="2400" b="1" dirty="0"/>
              <a:t>                                        </a:t>
            </a:r>
          </a:p>
          <a:p>
            <a:r>
              <a:rPr lang="it-IT" sz="2400" b="1" dirty="0"/>
              <a:t> </a:t>
            </a:r>
            <a:r>
              <a:rPr lang="it-IT" sz="2400" b="1" dirty="0" err="1"/>
              <a:t>L=</a:t>
            </a:r>
            <a:r>
              <a:rPr lang="it-IT" sz="2400" b="1" dirty="0"/>
              <a:t>       3/2</a:t>
            </a:r>
            <a:r>
              <a:rPr lang="it-IT" sz="2400" b="1" baseline="-25000" dirty="0"/>
              <a:t>       </a:t>
            </a:r>
            <a:r>
              <a:rPr lang="it-IT" sz="2400" b="1" dirty="0"/>
              <a:t>1        0</a:t>
            </a:r>
            <a:endParaRPr lang="it-IT" sz="2400" b="1" baseline="-25000" dirty="0"/>
          </a:p>
          <a:p>
            <a:r>
              <a:rPr lang="it-IT" sz="2400" b="1" dirty="0"/>
              <a:t>             0</a:t>
            </a:r>
            <a:r>
              <a:rPr lang="it-IT" sz="2400" b="1" baseline="-25000" dirty="0"/>
              <a:t>  </a:t>
            </a:r>
            <a:r>
              <a:rPr lang="it-IT" sz="2400" b="1" dirty="0"/>
              <a:t> -12/17</a:t>
            </a:r>
            <a:r>
              <a:rPr lang="it-IT" sz="2400" b="1" baseline="-25000" dirty="0"/>
              <a:t>     </a:t>
            </a:r>
            <a:r>
              <a:rPr lang="it-IT" sz="2400" b="1" dirty="0"/>
              <a:t>1</a:t>
            </a:r>
            <a:endParaRPr lang="it-IT" sz="2400" b="1" baseline="-25000" dirty="0"/>
          </a:p>
          <a:p>
            <a:r>
              <a:rPr lang="it-IT" sz="2400" b="1" dirty="0"/>
              <a:t>        </a:t>
            </a:r>
            <a:endParaRPr lang="it-IT" sz="2400" b="1" baseline="-25000" dirty="0"/>
          </a:p>
        </p:txBody>
      </p:sp>
      <p:sp>
        <p:nvSpPr>
          <p:cNvPr id="5" name="Doppia parentesi quadra 4"/>
          <p:cNvSpPr/>
          <p:nvPr/>
        </p:nvSpPr>
        <p:spPr>
          <a:xfrm>
            <a:off x="1714480" y="357166"/>
            <a:ext cx="2000264" cy="12144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71414"/>
            <a:ext cx="321471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   2       9        0            </a:t>
            </a:r>
            <a:r>
              <a:rPr lang="it-IT" sz="2400" b="1" dirty="0" err="1"/>
              <a:t>U=</a:t>
            </a:r>
            <a:r>
              <a:rPr lang="it-IT" sz="2400" b="1" dirty="0"/>
              <a:t>     0  </a:t>
            </a:r>
            <a:r>
              <a:rPr lang="it-IT" sz="2400" b="1" baseline="-25000" dirty="0"/>
              <a:t> </a:t>
            </a:r>
            <a:r>
              <a:rPr lang="it-IT" sz="2400" b="1" dirty="0"/>
              <a:t>-17/2      8</a:t>
            </a:r>
            <a:endParaRPr lang="it-IT" sz="2400" b="1" baseline="-25000" dirty="0"/>
          </a:p>
          <a:p>
            <a:r>
              <a:rPr lang="it-IT" sz="2400" b="1" dirty="0"/>
              <a:t>           0     </a:t>
            </a:r>
            <a:r>
              <a:rPr lang="it-IT" sz="2400" b="1" dirty="0" err="1"/>
              <a:t>0</a:t>
            </a:r>
            <a:r>
              <a:rPr lang="it-IT" sz="2400" b="1" dirty="0"/>
              <a:t>    164/17             </a:t>
            </a:r>
            <a:endParaRPr lang="it-IT" sz="2400" b="1" baseline="-25000" dirty="0"/>
          </a:p>
          <a:p>
            <a:r>
              <a:rPr lang="it-IT" sz="2400" b="1" dirty="0"/>
              <a:t>        </a:t>
            </a:r>
            <a:endParaRPr lang="it-IT" sz="2400" b="1" baseline="-25000" dirty="0"/>
          </a:p>
        </p:txBody>
      </p:sp>
      <p:sp>
        <p:nvSpPr>
          <p:cNvPr id="7" name="Doppia parentesi quadra 6"/>
          <p:cNvSpPr/>
          <p:nvPr/>
        </p:nvSpPr>
        <p:spPr>
          <a:xfrm>
            <a:off x="5357818" y="357166"/>
            <a:ext cx="2428892" cy="128588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/>
              <a:t> 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00100" y="2000240"/>
            <a:ext cx="7143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risolviamo il sistema    </a:t>
            </a:r>
            <a:r>
              <a:rPr lang="it-IT" sz="2400" b="1" dirty="0">
                <a:solidFill>
                  <a:srgbClr val="FF0000"/>
                </a:solidFill>
              </a:rPr>
              <a:t>Ax=LUx=b  </a:t>
            </a:r>
            <a:r>
              <a:rPr lang="it-IT" sz="2400" b="1" dirty="0"/>
              <a:t>         </a:t>
            </a:r>
            <a:r>
              <a:rPr lang="it-IT" sz="2400" b="1" dirty="0" err="1"/>
              <a:t>b=</a:t>
            </a:r>
            <a:r>
              <a:rPr lang="it-IT" sz="2400" b="1" dirty="0"/>
              <a:t>(1,1,1)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214546" y="2571744"/>
            <a:ext cx="464347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                    </a:t>
            </a:r>
            <a:r>
              <a:rPr lang="it-IT" sz="2400" b="1" dirty="0" err="1">
                <a:solidFill>
                  <a:srgbClr val="FF0000"/>
                </a:solidFill>
              </a:rPr>
              <a:t>Ly=b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fr-FR" sz="2400" b="1" dirty="0"/>
              <a:t>  y</a:t>
            </a:r>
            <a:r>
              <a:rPr lang="fr-FR" sz="2400" b="1" baseline="-25000" dirty="0"/>
              <a:t>1</a:t>
            </a:r>
            <a:r>
              <a:rPr lang="fr-FR" sz="2400" b="1" dirty="0"/>
              <a:t> =1                                                                                                                             </a:t>
            </a:r>
            <a:endParaRPr lang="it-IT" sz="2400" b="1" dirty="0"/>
          </a:p>
          <a:p>
            <a:r>
              <a:rPr lang="fr-FR" sz="2400" b="1" dirty="0"/>
              <a:t> (3/2)y</a:t>
            </a:r>
            <a:r>
              <a:rPr lang="fr-FR" sz="2400" b="1" baseline="-25000" dirty="0"/>
              <a:t>1</a:t>
            </a:r>
            <a:r>
              <a:rPr lang="fr-FR" sz="2400" b="1" dirty="0"/>
              <a:t>+y</a:t>
            </a:r>
            <a:r>
              <a:rPr lang="fr-FR" sz="2400" b="1" baseline="-25000" dirty="0"/>
              <a:t>2</a:t>
            </a:r>
            <a:r>
              <a:rPr lang="fr-FR" sz="2400" b="1" dirty="0"/>
              <a:t>=1           </a:t>
            </a:r>
            <a:r>
              <a:rPr lang="fr-FR" sz="2400" b="1" dirty="0">
                <a:solidFill>
                  <a:srgbClr val="FF0000"/>
                </a:solidFill>
              </a:rPr>
              <a:t>y</a:t>
            </a:r>
            <a:r>
              <a:rPr lang="fr-FR" sz="2400" b="1" baseline="-25000" dirty="0">
                <a:solidFill>
                  <a:srgbClr val="FF0000"/>
                </a:solidFill>
              </a:rPr>
              <a:t>2</a:t>
            </a:r>
            <a:r>
              <a:rPr lang="fr-FR" sz="2400" b="1" dirty="0">
                <a:solidFill>
                  <a:srgbClr val="FF0000"/>
                </a:solidFill>
              </a:rPr>
              <a:t>=-0.5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fr-FR" sz="2400" b="1" dirty="0"/>
              <a:t> (-12/17)y</a:t>
            </a:r>
            <a:r>
              <a:rPr lang="fr-FR" sz="2400" b="1" baseline="-25000" dirty="0"/>
              <a:t>2</a:t>
            </a:r>
            <a:r>
              <a:rPr lang="fr-FR" sz="2400" b="1" dirty="0"/>
              <a:t>+y</a:t>
            </a:r>
            <a:r>
              <a:rPr lang="fr-FR" sz="2400" b="1" baseline="-25000" dirty="0"/>
              <a:t>3</a:t>
            </a:r>
            <a:r>
              <a:rPr lang="fr-FR" sz="2400" b="1" dirty="0"/>
              <a:t>=1     </a:t>
            </a:r>
            <a:r>
              <a:rPr lang="fr-FR" sz="2400" b="1" dirty="0">
                <a:solidFill>
                  <a:srgbClr val="FF0000"/>
                </a:solidFill>
              </a:rPr>
              <a:t>y</a:t>
            </a:r>
            <a:r>
              <a:rPr lang="fr-FR" sz="2400" b="1" baseline="-25000" dirty="0">
                <a:solidFill>
                  <a:srgbClr val="FF0000"/>
                </a:solidFill>
              </a:rPr>
              <a:t>3</a:t>
            </a:r>
            <a:r>
              <a:rPr lang="fr-FR" sz="2400" b="1" dirty="0">
                <a:solidFill>
                  <a:srgbClr val="FF0000"/>
                </a:solidFill>
              </a:rPr>
              <a:t>=0.6471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571604" y="4214818"/>
            <a:ext cx="6215106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                             </a:t>
            </a:r>
            <a:r>
              <a:rPr lang="it-IT" sz="2400" b="1" dirty="0" err="1">
                <a:solidFill>
                  <a:srgbClr val="FF0000"/>
                </a:solidFill>
              </a:rPr>
              <a:t>Ux=y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it-IT" sz="2400" b="1" dirty="0"/>
              <a:t>(164/17)x</a:t>
            </a:r>
            <a:r>
              <a:rPr lang="it-IT" sz="2400" b="1" baseline="-25000" dirty="0"/>
              <a:t>3</a:t>
            </a:r>
            <a:r>
              <a:rPr lang="it-IT" sz="2400" b="1" dirty="0"/>
              <a:t>=0.6471       </a:t>
            </a:r>
            <a:r>
              <a:rPr lang="it-IT" sz="2400" b="1" dirty="0">
                <a:solidFill>
                  <a:srgbClr val="0033CC"/>
                </a:solidFill>
              </a:rPr>
              <a:t>x</a:t>
            </a:r>
            <a:r>
              <a:rPr lang="it-IT" sz="2400" b="1" baseline="-25000" dirty="0">
                <a:solidFill>
                  <a:srgbClr val="0033CC"/>
                </a:solidFill>
              </a:rPr>
              <a:t>3</a:t>
            </a:r>
            <a:r>
              <a:rPr lang="it-IT" sz="2400" b="1" dirty="0">
                <a:solidFill>
                  <a:srgbClr val="0033CC"/>
                </a:solidFill>
              </a:rPr>
              <a:t>=0.0671</a:t>
            </a:r>
          </a:p>
          <a:p>
            <a:r>
              <a:rPr lang="it-IT" sz="2400" b="1" dirty="0"/>
              <a:t>(-17/2)x</a:t>
            </a:r>
            <a:r>
              <a:rPr lang="it-IT" sz="2400" b="1" baseline="-25000" dirty="0"/>
              <a:t>2</a:t>
            </a:r>
            <a:r>
              <a:rPr lang="it-IT" sz="2400" b="1" dirty="0"/>
              <a:t>+8x</a:t>
            </a:r>
            <a:r>
              <a:rPr lang="it-IT" sz="2400" b="1" baseline="-25000" dirty="0"/>
              <a:t>3</a:t>
            </a:r>
            <a:r>
              <a:rPr lang="it-IT" sz="2400" b="1" dirty="0"/>
              <a:t>=-0.5        </a:t>
            </a:r>
            <a:r>
              <a:rPr lang="it-IT" sz="2400" b="1" dirty="0">
                <a:solidFill>
                  <a:srgbClr val="0033CC"/>
                </a:solidFill>
              </a:rPr>
              <a:t>x</a:t>
            </a:r>
            <a:r>
              <a:rPr lang="it-IT" sz="2400" b="1" baseline="-25000" dirty="0">
                <a:solidFill>
                  <a:srgbClr val="0033CC"/>
                </a:solidFill>
              </a:rPr>
              <a:t>2</a:t>
            </a:r>
            <a:r>
              <a:rPr lang="it-IT" sz="2400" b="1" dirty="0">
                <a:solidFill>
                  <a:srgbClr val="0033CC"/>
                </a:solidFill>
              </a:rPr>
              <a:t>=0.112</a:t>
            </a:r>
          </a:p>
          <a:p>
            <a:r>
              <a:rPr lang="it-IT" sz="2400" b="1" dirty="0"/>
              <a:t>2x</a:t>
            </a:r>
            <a:r>
              <a:rPr lang="it-IT" sz="2400" b="1" baseline="-25000" dirty="0"/>
              <a:t>1</a:t>
            </a:r>
            <a:r>
              <a:rPr lang="it-IT" sz="2400" b="1" dirty="0"/>
              <a:t>+9x</a:t>
            </a:r>
            <a:r>
              <a:rPr lang="it-IT" sz="2400" b="1" baseline="-25000" dirty="0"/>
              <a:t>2</a:t>
            </a:r>
            <a:r>
              <a:rPr lang="it-IT" sz="2400" b="1" dirty="0"/>
              <a:t>=1                       </a:t>
            </a:r>
            <a:r>
              <a:rPr lang="it-IT" sz="2400" b="1" dirty="0">
                <a:solidFill>
                  <a:srgbClr val="0033CC"/>
                </a:solidFill>
              </a:rPr>
              <a:t>x</a:t>
            </a:r>
            <a:r>
              <a:rPr lang="it-IT" sz="2400" b="1" baseline="-25000" dirty="0">
                <a:solidFill>
                  <a:srgbClr val="0033CC"/>
                </a:solidFill>
              </a:rPr>
              <a:t>1</a:t>
            </a:r>
            <a:r>
              <a:rPr lang="it-IT" sz="2400" b="1" dirty="0">
                <a:solidFill>
                  <a:srgbClr val="0033CC"/>
                </a:solidFill>
              </a:rPr>
              <a:t>=-0.0488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52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214546" y="214290"/>
            <a:ext cx="414340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forward substitution Ly=b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en-GB" sz="2400" b="1" dirty="0"/>
              <a:t>    y</a:t>
            </a:r>
            <a:r>
              <a:rPr lang="en-GB" sz="2400" b="1" baseline="-25000" dirty="0"/>
              <a:t>1</a:t>
            </a:r>
            <a:r>
              <a:rPr lang="en-GB" sz="2400" b="1" dirty="0"/>
              <a:t> = b</a:t>
            </a:r>
            <a:r>
              <a:rPr lang="en-GB" sz="2400" b="1" baseline="-25000" dirty="0"/>
              <a:t>1</a:t>
            </a:r>
            <a:endParaRPr lang="it-IT" sz="2400" b="1" dirty="0"/>
          </a:p>
          <a:p>
            <a:r>
              <a:rPr lang="en-GB" sz="2400" b="1" dirty="0"/>
              <a:t>    </a:t>
            </a:r>
            <a:r>
              <a:rPr lang="en-US" sz="2400" b="1" dirty="0"/>
              <a:t>for </a:t>
            </a:r>
            <a:r>
              <a:rPr lang="en-US" sz="2400" b="1" dirty="0" err="1"/>
              <a:t>i</a:t>
            </a:r>
            <a:r>
              <a:rPr lang="en-US" sz="2400" b="1" dirty="0"/>
              <a:t> =2,n</a:t>
            </a:r>
            <a:endParaRPr lang="it-IT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y</a:t>
            </a:r>
            <a:r>
              <a:rPr lang="en-US" sz="2400" b="1" baseline="-25000" dirty="0" err="1"/>
              <a:t>i</a:t>
            </a:r>
            <a:r>
              <a:rPr lang="en-US" sz="2400" b="1" dirty="0"/>
              <a:t>=b</a:t>
            </a:r>
            <a:r>
              <a:rPr lang="en-US" sz="2400" b="1" baseline="-25000" dirty="0"/>
              <a:t>i</a:t>
            </a:r>
            <a:r>
              <a:rPr lang="en-US" sz="2400" b="1" dirty="0"/>
              <a:t>-l</a:t>
            </a:r>
            <a:r>
              <a:rPr lang="en-US" sz="2400" b="1" baseline="-25000" dirty="0"/>
              <a:t>i</a:t>
            </a:r>
            <a:r>
              <a:rPr lang="en-US" sz="2400" b="1" dirty="0"/>
              <a:t>y</a:t>
            </a:r>
            <a:r>
              <a:rPr lang="en-US" sz="2400" b="1" baseline="-25000" dirty="0"/>
              <a:t>i-1</a:t>
            </a:r>
            <a:r>
              <a:rPr lang="en-US" sz="2400" b="1" dirty="0"/>
              <a:t> </a:t>
            </a:r>
            <a:endParaRPr lang="it-IT" sz="2400" b="1" dirty="0"/>
          </a:p>
          <a:p>
            <a:r>
              <a:rPr lang="en-US" sz="2400" b="1" dirty="0"/>
              <a:t>    </a:t>
            </a:r>
            <a:r>
              <a:rPr lang="en-GB" sz="2400" b="1" dirty="0" err="1"/>
              <a:t>endfor</a:t>
            </a:r>
            <a:endParaRPr lang="en-GB" sz="2400" b="1" dirty="0"/>
          </a:p>
          <a:p>
            <a:endParaRPr lang="en-GB" sz="2400" b="1" dirty="0"/>
          </a:p>
          <a:p>
            <a:r>
              <a:rPr lang="it-IT" sz="2400" b="1" dirty="0">
                <a:solidFill>
                  <a:srgbClr val="FF0000"/>
                </a:solidFill>
                <a:ea typeface="Times New Roman"/>
              </a:rPr>
              <a:t>T(n)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=O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(n)     S(n)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=O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(n)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14546" y="3214686"/>
            <a:ext cx="414340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a typeface="Times New Roman"/>
              </a:rPr>
              <a:t>back substitution   </a:t>
            </a:r>
            <a:r>
              <a:rPr lang="en-US" sz="2400" b="1" dirty="0" err="1">
                <a:solidFill>
                  <a:srgbClr val="FF0000"/>
                </a:solidFill>
                <a:ea typeface="Times New Roman"/>
              </a:rPr>
              <a:t>Ux</a:t>
            </a:r>
            <a:r>
              <a:rPr lang="en-US" sz="2400" b="1" dirty="0">
                <a:solidFill>
                  <a:srgbClr val="FF0000"/>
                </a:solidFill>
                <a:ea typeface="Times New Roman"/>
              </a:rPr>
              <a:t>=Y</a:t>
            </a:r>
            <a:endParaRPr lang="it-IT" sz="2400" b="1" dirty="0">
              <a:solidFill>
                <a:srgbClr val="FF0000"/>
              </a:solidFill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 err="1">
                <a:ea typeface="Times New Roman"/>
              </a:rPr>
              <a:t>x</a:t>
            </a:r>
            <a:r>
              <a:rPr lang="it-IT" sz="2400" b="1" baseline="-25000" dirty="0" err="1">
                <a:ea typeface="Times New Roman"/>
              </a:rPr>
              <a:t>n</a:t>
            </a:r>
            <a:r>
              <a:rPr lang="it-IT" sz="2400" b="1" dirty="0">
                <a:ea typeface="Times New Roman"/>
              </a:rPr>
              <a:t> </a:t>
            </a:r>
            <a:r>
              <a:rPr lang="it-IT" sz="2400" b="1" dirty="0" err="1">
                <a:ea typeface="Times New Roman"/>
              </a:rPr>
              <a:t>=y</a:t>
            </a:r>
            <a:r>
              <a:rPr lang="it-IT" sz="2400" b="1" baseline="-25000" dirty="0" err="1">
                <a:ea typeface="Times New Roman"/>
              </a:rPr>
              <a:t>n</a:t>
            </a:r>
            <a:r>
              <a:rPr lang="it-IT" sz="2400" b="1" dirty="0">
                <a:ea typeface="Times New Roman"/>
              </a:rPr>
              <a:t>/u</a:t>
            </a:r>
            <a:r>
              <a:rPr lang="it-IT" sz="2400" b="1" baseline="-25000" dirty="0">
                <a:ea typeface="Times New Roman"/>
              </a:rPr>
              <a:t>n</a:t>
            </a:r>
            <a:endParaRPr lang="it-IT" sz="2400" b="1" dirty="0"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</a:t>
            </a:r>
            <a:r>
              <a:rPr lang="it-IT" sz="2400" b="1" dirty="0" err="1">
                <a:ea typeface="Times New Roman"/>
              </a:rPr>
              <a:t>for</a:t>
            </a:r>
            <a:r>
              <a:rPr lang="it-IT" sz="2400" b="1" dirty="0">
                <a:ea typeface="Times New Roman"/>
              </a:rPr>
              <a:t> i=n-1,1</a:t>
            </a: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</a:t>
            </a:r>
            <a:r>
              <a:rPr lang="it-IT" sz="2400" b="1" dirty="0" err="1">
                <a:ea typeface="Times New Roman"/>
              </a:rPr>
              <a:t>x</a:t>
            </a:r>
            <a:r>
              <a:rPr lang="it-IT" sz="2400" b="1" baseline="-25000" dirty="0" err="1">
                <a:ea typeface="Times New Roman"/>
              </a:rPr>
              <a:t>i</a:t>
            </a:r>
            <a:r>
              <a:rPr lang="it-IT" sz="2400" b="1" dirty="0" err="1">
                <a:ea typeface="Times New Roman"/>
              </a:rPr>
              <a:t>=</a:t>
            </a:r>
            <a:r>
              <a:rPr lang="it-IT" sz="2400" b="1" dirty="0">
                <a:ea typeface="Times New Roman"/>
              </a:rPr>
              <a:t>(y</a:t>
            </a:r>
            <a:r>
              <a:rPr lang="it-IT" sz="2400" b="1" baseline="-25000" dirty="0">
                <a:ea typeface="Times New Roman"/>
              </a:rPr>
              <a:t>i</a:t>
            </a:r>
            <a:r>
              <a:rPr lang="it-IT" sz="2400" b="1" dirty="0">
                <a:ea typeface="Times New Roman"/>
              </a:rPr>
              <a:t>-f</a:t>
            </a:r>
            <a:r>
              <a:rPr lang="it-IT" sz="2400" b="1" baseline="-25000" dirty="0">
                <a:ea typeface="Times New Roman"/>
              </a:rPr>
              <a:t>i</a:t>
            </a:r>
            <a:r>
              <a:rPr lang="it-IT" sz="2400" b="1" dirty="0">
                <a:ea typeface="Times New Roman"/>
              </a:rPr>
              <a:t>x</a:t>
            </a:r>
            <a:r>
              <a:rPr lang="it-IT" sz="2400" b="1" baseline="-25000" dirty="0">
                <a:ea typeface="Times New Roman"/>
              </a:rPr>
              <a:t>i+1</a:t>
            </a:r>
            <a:r>
              <a:rPr lang="it-IT" sz="2400" b="1" dirty="0">
                <a:ea typeface="Times New Roman"/>
              </a:rPr>
              <a:t>)/</a:t>
            </a:r>
            <a:r>
              <a:rPr lang="it-IT" sz="2400" b="1" dirty="0" err="1">
                <a:ea typeface="Times New Roman"/>
              </a:rPr>
              <a:t>u</a:t>
            </a:r>
            <a:r>
              <a:rPr lang="it-IT" sz="2400" b="1" baseline="-25000" dirty="0" err="1">
                <a:ea typeface="Times New Roman"/>
              </a:rPr>
              <a:t>i</a:t>
            </a:r>
            <a:endParaRPr lang="it-IT" sz="2400" b="1" dirty="0"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 err="1">
                <a:ea typeface="Times New Roman"/>
              </a:rPr>
              <a:t>endfor</a:t>
            </a:r>
            <a:endParaRPr lang="it-IT" sz="2400" b="1" dirty="0">
              <a:ea typeface="Times New Roman"/>
            </a:endParaRPr>
          </a:p>
          <a:p>
            <a:pPr algn="just">
              <a:spcAft>
                <a:spcPts val="0"/>
              </a:spcAft>
            </a:pPr>
            <a:endParaRPr lang="it-IT" sz="2400" b="1" dirty="0"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       T(n)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=O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(n)     S(n)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=O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(n)</a:t>
            </a:r>
            <a:endParaRPr lang="it-IT" sz="2400" b="1" dirty="0">
              <a:ea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53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214414" y="260648"/>
            <a:ext cx="5157786" cy="34163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8000"/>
                </a:solidFill>
              </a:rPr>
              <a:t>%test</a:t>
            </a:r>
            <a:r>
              <a:rPr lang="it-IT" sz="2400" b="1" dirty="0">
                <a:solidFill>
                  <a:srgbClr val="008000"/>
                </a:solidFill>
              </a:rPr>
              <a:t> tempi </a:t>
            </a:r>
          </a:p>
          <a:p>
            <a:r>
              <a:rPr lang="it-IT" sz="2400" b="1" dirty="0"/>
              <a:t>d=</a:t>
            </a:r>
            <a:r>
              <a:rPr lang="it-IT" sz="2400" b="1" dirty="0" err="1"/>
              <a:t>ones</a:t>
            </a:r>
            <a:r>
              <a:rPr lang="it-IT" sz="2400" b="1" dirty="0"/>
              <a:t>(4000,1);</a:t>
            </a:r>
          </a:p>
          <a:p>
            <a:r>
              <a:rPr lang="it-IT" sz="2400" b="1" dirty="0" err="1"/>
              <a:t>A=spdiags</a:t>
            </a:r>
            <a:r>
              <a:rPr lang="it-IT" sz="2400" b="1" dirty="0"/>
              <a:t>([d 3*d d],-1:1,4000,4000);</a:t>
            </a:r>
          </a:p>
          <a:p>
            <a:r>
              <a:rPr lang="it-IT" sz="2400" b="1" dirty="0"/>
              <a:t>x=</a:t>
            </a:r>
            <a:r>
              <a:rPr lang="it-IT" sz="2400" b="1" dirty="0" err="1"/>
              <a:t>ones</a:t>
            </a:r>
            <a:r>
              <a:rPr lang="it-IT" sz="2400" b="1" dirty="0"/>
              <a:t>(4000,1);b=A*x;</a:t>
            </a:r>
          </a:p>
          <a:p>
            <a:r>
              <a:rPr lang="it-IT" sz="2400" b="1" dirty="0"/>
              <a:t>f=@()A\b;</a:t>
            </a:r>
          </a:p>
          <a:p>
            <a:r>
              <a:rPr lang="it-IT" sz="2400" b="1" dirty="0"/>
              <a:t>t=</a:t>
            </a:r>
            <a:r>
              <a:rPr lang="it-IT" sz="2400" b="1" dirty="0" err="1"/>
              <a:t>timeit</a:t>
            </a:r>
            <a:r>
              <a:rPr lang="it-IT" sz="2400" b="1" dirty="0"/>
              <a:t>(f);</a:t>
            </a:r>
          </a:p>
          <a:p>
            <a:r>
              <a:rPr lang="it-IT" sz="2400" b="1" dirty="0"/>
              <a:t>a=full(A);</a:t>
            </a:r>
          </a:p>
          <a:p>
            <a:r>
              <a:rPr lang="it-IT" sz="2400" b="1" dirty="0"/>
              <a:t>f1=@()a\b;</a:t>
            </a:r>
          </a:p>
          <a:p>
            <a:r>
              <a:rPr lang="it-IT" sz="2400" b="1" dirty="0"/>
              <a:t>t1=</a:t>
            </a:r>
            <a:r>
              <a:rPr lang="it-IT" sz="2400" b="1" dirty="0" err="1"/>
              <a:t>timeit</a:t>
            </a:r>
            <a:r>
              <a:rPr lang="it-IT" sz="2400" b="1" dirty="0"/>
              <a:t>(f1);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483768" y="3861048"/>
            <a:ext cx="2808312" cy="23083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&gt;&gt; t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t =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   1.8271e-04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&gt;&gt; t1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t1 =</a:t>
            </a:r>
          </a:p>
          <a:p>
            <a:r>
              <a:rPr lang="de-DE" sz="2400" b="1" dirty="0">
                <a:solidFill>
                  <a:srgbClr val="FF0000"/>
                </a:solidFill>
              </a:rPr>
              <a:t>   1.1806e+00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771800" y="1457489"/>
            <a:ext cx="2632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rgbClr val="0000FF"/>
                </a:solidFill>
              </a:rPr>
              <a:t>                   </a:t>
            </a:r>
            <a:r>
              <a:rPr lang="it-IT" sz="2400" b="1" dirty="0"/>
              <a:t>3   6   - 3      </a:t>
            </a:r>
            <a:endParaRPr lang="it-IT" sz="2400" b="1" baseline="-25000" dirty="0"/>
          </a:p>
          <a:p>
            <a:r>
              <a:rPr lang="it-IT" sz="2400" b="1" dirty="0"/>
              <a:t>  </a:t>
            </a:r>
            <a:r>
              <a:rPr lang="it-IT" sz="2400" b="1" dirty="0" err="1"/>
              <a:t>U=A</a:t>
            </a:r>
            <a:r>
              <a:rPr lang="it-IT" sz="2400" b="1" baseline="30000" dirty="0"/>
              <a:t>(2)  </a:t>
            </a:r>
            <a:r>
              <a:rPr lang="it-IT" sz="2400" b="1" dirty="0"/>
              <a:t>=  </a:t>
            </a:r>
            <a:r>
              <a:rPr lang="it-IT" sz="2400" b="1" dirty="0">
                <a:solidFill>
                  <a:srgbClr val="0000FF"/>
                </a:solidFill>
              </a:rPr>
              <a:t>0  </a:t>
            </a:r>
            <a:r>
              <a:rPr lang="it-IT" sz="2400" b="1" dirty="0">
                <a:solidFill>
                  <a:srgbClr val="FF0000"/>
                </a:solidFill>
              </a:rPr>
              <a:t>-4    8</a:t>
            </a:r>
            <a:r>
              <a:rPr lang="it-IT" sz="2400" b="1" dirty="0">
                <a:solidFill>
                  <a:srgbClr val="0000FF"/>
                </a:solidFill>
              </a:rPr>
              <a:t>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</a:rPr>
              <a:t>                   </a:t>
            </a:r>
            <a:r>
              <a:rPr lang="it-IT" sz="2400" b="1" dirty="0">
                <a:solidFill>
                  <a:srgbClr val="0000FF"/>
                </a:solidFill>
              </a:rPr>
              <a:t>0   </a:t>
            </a:r>
            <a:r>
              <a:rPr lang="it-IT" sz="2400" b="1" dirty="0" err="1">
                <a:solidFill>
                  <a:srgbClr val="FF0000"/>
                </a:solidFill>
              </a:rPr>
              <a:t>0</a:t>
            </a:r>
            <a:r>
              <a:rPr lang="it-IT" sz="2400" b="1" dirty="0">
                <a:solidFill>
                  <a:srgbClr val="FF0000"/>
                </a:solidFill>
              </a:rPr>
              <a:t>   -9</a:t>
            </a:r>
            <a:r>
              <a:rPr lang="it-IT" sz="2400" b="1" dirty="0">
                <a:solidFill>
                  <a:srgbClr val="0000FF"/>
                </a:solidFill>
              </a:rPr>
              <a:t>      </a:t>
            </a:r>
            <a:endParaRPr lang="it-IT" sz="2400" b="1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oppia parentesi quadra 7"/>
          <p:cNvSpPr>
            <a:spLocks noChangeAspect="1"/>
          </p:cNvSpPr>
          <p:nvPr/>
        </p:nvSpPr>
        <p:spPr>
          <a:xfrm>
            <a:off x="4043346" y="1785941"/>
            <a:ext cx="1248734" cy="121101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5872134" y="1457489"/>
            <a:ext cx="24442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rgbClr val="0000FF"/>
                </a:solidFill>
              </a:rPr>
              <a:t>           1      0    0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rgbClr val="FF0000"/>
                </a:solidFill>
              </a:rPr>
              <a:t>  </a:t>
            </a:r>
            <a:r>
              <a:rPr lang="it-IT" sz="2400" b="1" dirty="0" err="1"/>
              <a:t>L=</a:t>
            </a:r>
            <a:r>
              <a:rPr lang="it-IT" sz="2400" b="1" dirty="0"/>
              <a:t>    </a:t>
            </a:r>
            <a:r>
              <a:rPr lang="it-IT" sz="2400" b="1" dirty="0">
                <a:solidFill>
                  <a:srgbClr val="FF0000"/>
                </a:solidFill>
              </a:rPr>
              <a:t>1/3</a:t>
            </a:r>
            <a:r>
              <a:rPr lang="it-IT" sz="2400" b="1" dirty="0">
                <a:solidFill>
                  <a:srgbClr val="0000FF"/>
                </a:solidFill>
              </a:rPr>
              <a:t>    1    0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</a:rPr>
              <a:t>           </a:t>
            </a:r>
            <a:r>
              <a:rPr lang="it-IT" sz="2400" b="1" dirty="0">
                <a:solidFill>
                  <a:srgbClr val="FF0000"/>
                </a:solidFill>
              </a:rPr>
              <a:t>1 </a:t>
            </a:r>
            <a:r>
              <a:rPr lang="it-IT" sz="2400" b="1" dirty="0">
                <a:solidFill>
                  <a:srgbClr val="0000FF"/>
                </a:solidFill>
              </a:rPr>
              <a:t>    </a:t>
            </a:r>
            <a:r>
              <a:rPr lang="it-IT" sz="2400" b="1" dirty="0">
                <a:solidFill>
                  <a:srgbClr val="FF0000"/>
                </a:solidFill>
              </a:rPr>
              <a:t>5/4</a:t>
            </a:r>
            <a:r>
              <a:rPr lang="it-IT" sz="2400" b="1" dirty="0">
                <a:solidFill>
                  <a:srgbClr val="0000FF"/>
                </a:solidFill>
              </a:rPr>
              <a:t>  1      </a:t>
            </a:r>
            <a:endParaRPr lang="it-IT" sz="2400" b="1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41708" y="3111351"/>
            <a:ext cx="72866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   Calcoliamo il prodotto righe per colonne L</a:t>
            </a:r>
            <a:r>
              <a:rPr lang="it-IT" sz="2800" b="1" dirty="0">
                <a:solidFill>
                  <a:schemeClr val="tx1"/>
                </a:solidFill>
                <a:sym typeface="Symbol"/>
              </a:rPr>
              <a:t></a:t>
            </a:r>
            <a:r>
              <a:rPr lang="it-IT" sz="2800" b="1" dirty="0">
                <a:solidFill>
                  <a:schemeClr val="tx1"/>
                </a:solidFill>
              </a:rPr>
              <a:t> U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85786" y="3515524"/>
            <a:ext cx="300039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rgbClr val="0000FF"/>
                </a:solidFill>
              </a:rPr>
              <a:t>                1       0    0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/>
              <a:t>L</a:t>
            </a:r>
            <a:r>
              <a:rPr lang="it-IT" sz="2400" b="1" dirty="0">
                <a:sym typeface="Symbol"/>
              </a:rPr>
              <a:t></a:t>
            </a:r>
            <a:r>
              <a:rPr lang="it-IT" sz="2400" b="1" dirty="0"/>
              <a:t> </a:t>
            </a:r>
            <a:r>
              <a:rPr lang="it-IT" sz="2400" b="1" dirty="0" err="1"/>
              <a:t>U=</a:t>
            </a:r>
            <a:r>
              <a:rPr lang="it-IT" sz="2400" b="1" dirty="0"/>
              <a:t>     </a:t>
            </a:r>
            <a:r>
              <a:rPr lang="it-IT" sz="2400" b="1" dirty="0">
                <a:solidFill>
                  <a:srgbClr val="FF0000"/>
                </a:solidFill>
              </a:rPr>
              <a:t>1/3</a:t>
            </a:r>
            <a:r>
              <a:rPr lang="it-IT" sz="2400" b="1" dirty="0">
                <a:solidFill>
                  <a:srgbClr val="0000FF"/>
                </a:solidFill>
              </a:rPr>
              <a:t>    1    0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</a:rPr>
              <a:t>                </a:t>
            </a:r>
            <a:r>
              <a:rPr lang="it-IT" sz="2400" b="1" dirty="0">
                <a:solidFill>
                  <a:srgbClr val="FF0000"/>
                </a:solidFill>
              </a:rPr>
              <a:t>1 </a:t>
            </a:r>
            <a:r>
              <a:rPr lang="it-IT" sz="2400" b="1" dirty="0">
                <a:solidFill>
                  <a:srgbClr val="0000FF"/>
                </a:solidFill>
              </a:rPr>
              <a:t>    </a:t>
            </a:r>
            <a:r>
              <a:rPr lang="it-IT" sz="2400" b="1" dirty="0">
                <a:solidFill>
                  <a:srgbClr val="FF0000"/>
                </a:solidFill>
              </a:rPr>
              <a:t>5/4</a:t>
            </a:r>
            <a:r>
              <a:rPr lang="it-IT" sz="2400" b="1" dirty="0">
                <a:solidFill>
                  <a:srgbClr val="0000FF"/>
                </a:solidFill>
              </a:rPr>
              <a:t>   1      </a:t>
            </a:r>
            <a:endParaRPr lang="it-IT" sz="2400" b="1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Doppia parentesi quadra 14"/>
          <p:cNvSpPr/>
          <p:nvPr/>
        </p:nvSpPr>
        <p:spPr>
          <a:xfrm>
            <a:off x="1785918" y="3798730"/>
            <a:ext cx="1785950" cy="12144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3786182" y="3515524"/>
            <a:ext cx="192882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>
                <a:solidFill>
                  <a:srgbClr val="0000FF"/>
                </a:solidFill>
              </a:rPr>
              <a:t>  3   6    -3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rgbClr val="0033CC"/>
                </a:solidFill>
              </a:rPr>
              <a:t>  </a:t>
            </a:r>
            <a:r>
              <a:rPr lang="it-IT" sz="2400" b="1" dirty="0">
                <a:solidFill>
                  <a:srgbClr val="0000FF"/>
                </a:solidFill>
              </a:rPr>
              <a:t>0  </a:t>
            </a:r>
            <a:r>
              <a:rPr lang="it-IT" sz="2400" b="1" dirty="0">
                <a:solidFill>
                  <a:srgbClr val="FF0000"/>
                </a:solidFill>
              </a:rPr>
              <a:t>-4    8       </a:t>
            </a:r>
            <a:r>
              <a:rPr lang="it-IT" sz="2400" b="1" dirty="0"/>
              <a:t>=</a:t>
            </a:r>
            <a:r>
              <a:rPr lang="it-IT" sz="2400" b="1" dirty="0">
                <a:solidFill>
                  <a:srgbClr val="0000FF"/>
                </a:solidFill>
              </a:rPr>
              <a:t>      </a:t>
            </a:r>
            <a:endParaRPr lang="it-IT" sz="2400" b="1" baseline="-25000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it-IT" sz="2400" b="1" dirty="0">
                <a:solidFill>
                  <a:srgbClr val="0000FF"/>
                </a:solidFill>
              </a:rPr>
              <a:t>0  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0</a:t>
            </a:r>
            <a:r>
              <a:rPr lang="it-IT" sz="2400" b="1" dirty="0">
                <a:solidFill>
                  <a:srgbClr val="FF0000"/>
                </a:solidFill>
              </a:rPr>
              <a:t>   -9</a:t>
            </a:r>
            <a:r>
              <a:rPr lang="it-IT" sz="2400" b="1" dirty="0">
                <a:solidFill>
                  <a:srgbClr val="0000FF"/>
                </a:solidFill>
              </a:rPr>
              <a:t>      </a:t>
            </a:r>
            <a:endParaRPr lang="it-IT" sz="2400" b="1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Doppia parentesi quadra 16"/>
          <p:cNvSpPr/>
          <p:nvPr/>
        </p:nvSpPr>
        <p:spPr>
          <a:xfrm>
            <a:off x="3857620" y="3798730"/>
            <a:ext cx="1500198" cy="12144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5715008" y="3515524"/>
            <a:ext cx="25003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     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3   6    -3      </a:t>
            </a:r>
            <a:endParaRPr lang="it-IT" sz="2400" b="1" baseline="-25000" dirty="0">
              <a:solidFill>
                <a:srgbClr val="FF0000"/>
              </a:solidFill>
            </a:endParaRPr>
          </a:p>
          <a:p>
            <a:r>
              <a:rPr lang="it-IT" sz="2400" b="1" dirty="0">
                <a:solidFill>
                  <a:srgbClr val="FF0000"/>
                </a:solidFill>
              </a:rPr>
              <a:t>  1   -2   7        </a:t>
            </a:r>
            <a:r>
              <a:rPr lang="it-IT" sz="2400" b="1" dirty="0" err="1"/>
              <a:t>=A</a:t>
            </a:r>
            <a:r>
              <a:rPr lang="it-IT" sz="2400" b="1" dirty="0"/>
              <a:t>   </a:t>
            </a:r>
            <a:endParaRPr lang="it-IT" sz="2400" b="1" baseline="-25000" dirty="0"/>
          </a:p>
          <a:p>
            <a:r>
              <a:rPr lang="it-IT" sz="2400" b="1" dirty="0">
                <a:solidFill>
                  <a:srgbClr val="FF0000"/>
                </a:solidFill>
              </a:rPr>
              <a:t>  3    1  -2      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Doppia parentesi quadra 18"/>
          <p:cNvSpPr/>
          <p:nvPr/>
        </p:nvSpPr>
        <p:spPr>
          <a:xfrm>
            <a:off x="5786446" y="3798730"/>
            <a:ext cx="1500198" cy="12144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2857488" y="5292497"/>
            <a:ext cx="221457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</a:rPr>
              <a:t> L </a:t>
            </a:r>
            <a:r>
              <a:rPr lang="it-IT" sz="3200" b="1" dirty="0">
                <a:solidFill>
                  <a:srgbClr val="FF0000"/>
                </a:solidFill>
                <a:sym typeface="Symbol"/>
              </a:rPr>
              <a:t></a:t>
            </a:r>
            <a:r>
              <a:rPr lang="it-IT" sz="3200" b="1" dirty="0">
                <a:solidFill>
                  <a:srgbClr val="FF0000"/>
                </a:solidFill>
              </a:rPr>
              <a:t> U = A</a:t>
            </a:r>
          </a:p>
        </p:txBody>
      </p:sp>
      <p:sp>
        <p:nvSpPr>
          <p:cNvPr id="20" name="Doppia parentesi quadra 19"/>
          <p:cNvSpPr>
            <a:spLocks noChangeAspect="1"/>
          </p:cNvSpPr>
          <p:nvPr/>
        </p:nvSpPr>
        <p:spPr>
          <a:xfrm>
            <a:off x="6588224" y="1785941"/>
            <a:ext cx="1584176" cy="121101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28596" y="287704"/>
            <a:ext cx="219918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</a:t>
            </a:r>
          </a:p>
          <a:p>
            <a:r>
              <a:rPr lang="it-IT" sz="2400" b="1" dirty="0"/>
              <a:t>          3   6    -3      </a:t>
            </a:r>
            <a:endParaRPr lang="it-IT" sz="2400" b="1" baseline="-25000" dirty="0"/>
          </a:p>
          <a:p>
            <a:r>
              <a:rPr lang="it-IT" sz="2400" b="1" dirty="0"/>
              <a:t>  </a:t>
            </a:r>
            <a:r>
              <a:rPr lang="it-IT" sz="2400" b="1" dirty="0" err="1"/>
              <a:t>A=</a:t>
            </a:r>
            <a:r>
              <a:rPr lang="it-IT" sz="2400" b="1" dirty="0"/>
              <a:t>   1   -2   7      </a:t>
            </a:r>
            <a:endParaRPr lang="it-IT" sz="2400" b="1" baseline="-25000" dirty="0"/>
          </a:p>
          <a:p>
            <a:r>
              <a:rPr lang="it-IT" sz="2400" b="1" dirty="0"/>
              <a:t>          3    1  -2      </a:t>
            </a:r>
            <a:endParaRPr lang="it-IT" sz="2400" b="1" baseline="-25000" dirty="0"/>
          </a:p>
        </p:txBody>
      </p:sp>
      <p:sp>
        <p:nvSpPr>
          <p:cNvPr id="23" name="Doppia parentesi quadra 22"/>
          <p:cNvSpPr>
            <a:spLocks noChangeAspect="1"/>
          </p:cNvSpPr>
          <p:nvPr/>
        </p:nvSpPr>
        <p:spPr>
          <a:xfrm>
            <a:off x="1043608" y="620688"/>
            <a:ext cx="1440160" cy="122413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400" b="1"/>
          </a:p>
        </p:txBody>
      </p:sp>
      <p:sp>
        <p:nvSpPr>
          <p:cNvPr id="24" name="CasellaDiTesto 23"/>
          <p:cNvSpPr txBox="1"/>
          <p:nvPr/>
        </p:nvSpPr>
        <p:spPr>
          <a:xfrm>
            <a:off x="3347864" y="620688"/>
            <a:ext cx="32861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b="1" dirty="0"/>
              <a:t> Applichiamo Gauss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357290" y="642918"/>
            <a:ext cx="6429420" cy="39395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600" dirty="0">
                <a:solidFill>
                  <a:srgbClr val="0000FF"/>
                </a:solidFill>
                <a:ea typeface="Times New Roman"/>
              </a:rPr>
              <a:t>       </a:t>
            </a:r>
            <a:r>
              <a:rPr lang="it-IT" sz="2800" b="1" dirty="0">
                <a:solidFill>
                  <a:schemeClr val="tx1"/>
                </a:solidFill>
                <a:ea typeface="Times New Roman"/>
              </a:rPr>
              <a:t>L’algoritmo di  Gauss applicato ad A</a:t>
            </a:r>
            <a:endParaRPr lang="it-IT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      può essere visto come l’algoritmo</a:t>
            </a: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      per il calcolo delle matrici  L ed U</a:t>
            </a: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chemeClr val="tx1"/>
                </a:solidFill>
                <a:ea typeface="Times New Roman"/>
              </a:rPr>
              <a:t>       di fattorizzazione di A</a:t>
            </a:r>
          </a:p>
          <a:p>
            <a:pPr algn="just">
              <a:spcAft>
                <a:spcPts val="0"/>
              </a:spcAft>
            </a:pPr>
            <a:endParaRPr lang="it-IT" sz="2600" dirty="0">
              <a:solidFill>
                <a:srgbClr val="0000FF"/>
              </a:solidFill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         L    </a:t>
            </a: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triangolare inferiore</a:t>
            </a:r>
            <a:endParaRPr lang="it-IT" sz="28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 </a:t>
            </a:r>
            <a:endParaRPr lang="it-IT" sz="28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         U    </a:t>
            </a: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triangolare superiore</a:t>
            </a:r>
            <a:endParaRPr lang="it-IT" sz="28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latin typeface="Times New Roman"/>
                <a:ea typeface="Times New Roman"/>
              </a:rPr>
              <a:t> </a:t>
            </a:r>
            <a:endParaRPr lang="it-IT" sz="2800" b="1" dirty="0">
              <a:ea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643042" y="142852"/>
            <a:ext cx="4929222" cy="3046988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fr-FR" sz="2800" b="1" dirty="0">
                <a:solidFill>
                  <a:schemeClr val="tx1"/>
                </a:solidFill>
              </a:rPr>
              <a:t>LU= A               Gauss</a:t>
            </a:r>
            <a:endParaRPr lang="it-IT" sz="2800" b="1" dirty="0">
              <a:solidFill>
                <a:schemeClr val="tx1"/>
              </a:solidFill>
            </a:endParaRPr>
          </a:p>
          <a:p>
            <a:r>
              <a:rPr lang="fr-FR" sz="2800" b="1" dirty="0">
                <a:solidFill>
                  <a:schemeClr val="tx1"/>
                </a:solidFill>
              </a:rPr>
              <a:t>                                                                  </a:t>
            </a:r>
            <a:endParaRPr lang="it-IT" sz="2800" b="1" dirty="0">
              <a:solidFill>
                <a:schemeClr val="tx1"/>
              </a:solidFill>
            </a:endParaRPr>
          </a:p>
          <a:p>
            <a:r>
              <a:rPr lang="fr-FR" sz="2800" b="1" dirty="0">
                <a:solidFill>
                  <a:schemeClr val="tx1"/>
                </a:solidFill>
              </a:rPr>
              <a:t>      Ly=b              </a:t>
            </a:r>
            <a:endParaRPr lang="it-IT" sz="2800" b="1" dirty="0">
              <a:solidFill>
                <a:schemeClr val="tx1"/>
              </a:solidFill>
            </a:endParaRPr>
          </a:p>
          <a:p>
            <a:r>
              <a:rPr lang="fr-FR" sz="2800" b="1" dirty="0">
                <a:solidFill>
                  <a:schemeClr val="tx1"/>
                </a:solidFill>
              </a:rPr>
              <a:t>      </a:t>
            </a:r>
            <a:r>
              <a:rPr lang="fr-FR" sz="2800" b="1" dirty="0" err="1">
                <a:solidFill>
                  <a:schemeClr val="tx1"/>
                </a:solidFill>
              </a:rPr>
              <a:t>Ux</a:t>
            </a:r>
            <a:r>
              <a:rPr lang="fr-FR" sz="2800" b="1" dirty="0">
                <a:solidFill>
                  <a:schemeClr val="tx1"/>
                </a:solidFill>
              </a:rPr>
              <a:t>=y                </a:t>
            </a:r>
            <a:r>
              <a:rPr lang="fr-FR" sz="2800" b="1" dirty="0" err="1">
                <a:solidFill>
                  <a:schemeClr val="tx1"/>
                </a:solidFill>
              </a:rPr>
              <a:t>Ux</a:t>
            </a:r>
            <a:r>
              <a:rPr lang="fr-FR" sz="2800" b="1" dirty="0">
                <a:solidFill>
                  <a:schemeClr val="tx1"/>
                </a:solidFill>
              </a:rPr>
              <a:t>=b</a:t>
            </a:r>
            <a:r>
              <a:rPr lang="fr-FR" sz="2800" b="1" baseline="30000" dirty="0">
                <a:solidFill>
                  <a:schemeClr val="tx1"/>
                </a:solidFill>
              </a:rPr>
              <a:t>(n-1)</a:t>
            </a:r>
          </a:p>
          <a:p>
            <a:endParaRPr lang="fr-FR" sz="2400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</a:p>
          <a:p>
            <a:r>
              <a:rPr lang="fr-FR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fr-FR" sz="2400" b="1" dirty="0">
                <a:solidFill>
                  <a:schemeClr val="tx1"/>
                </a:solidFill>
              </a:rPr>
              <a:t>y=L</a:t>
            </a:r>
            <a:r>
              <a:rPr lang="fr-FR" sz="2400" b="1" baseline="30000" dirty="0">
                <a:solidFill>
                  <a:schemeClr val="tx1"/>
                </a:solidFill>
              </a:rPr>
              <a:t>-1</a:t>
            </a:r>
            <a:r>
              <a:rPr lang="fr-FR" sz="2400" b="1" dirty="0">
                <a:solidFill>
                  <a:schemeClr val="tx1"/>
                </a:solidFill>
              </a:rPr>
              <a:t>b= b</a:t>
            </a:r>
            <a:r>
              <a:rPr lang="fr-FR" sz="2400" b="1" baseline="30000" dirty="0">
                <a:solidFill>
                  <a:schemeClr val="tx1"/>
                </a:solidFill>
              </a:rPr>
              <a:t>(n-1)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y </a:t>
            </a:r>
            <a:r>
              <a:rPr lang="it-IT" sz="2400" b="1" dirty="0" err="1">
                <a:solidFill>
                  <a:srgbClr val="FF0000"/>
                </a:solidFill>
              </a:rPr>
              <a:t>=vettore</a:t>
            </a:r>
            <a:r>
              <a:rPr lang="it-IT" sz="2400" b="1" dirty="0">
                <a:solidFill>
                  <a:srgbClr val="FF0000"/>
                </a:solidFill>
              </a:rPr>
              <a:t> trasformato da Gauss</a:t>
            </a:r>
          </a:p>
        </p:txBody>
      </p:sp>
      <p:sp>
        <p:nvSpPr>
          <p:cNvPr id="6" name="Freccia in giù 5"/>
          <p:cNvSpPr/>
          <p:nvPr/>
        </p:nvSpPr>
        <p:spPr>
          <a:xfrm>
            <a:off x="4569150" y="714356"/>
            <a:ext cx="218874" cy="4103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>
            <a:off x="2571736" y="1916832"/>
            <a:ext cx="48809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rot="10800000" flipV="1">
            <a:off x="4500562" y="1844824"/>
            <a:ext cx="50006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85720" y="3609598"/>
            <a:ext cx="8750776" cy="236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                      Gauss è equivalente a</a:t>
            </a:r>
          </a:p>
          <a:p>
            <a:r>
              <a:rPr lang="it-IT" sz="2800" b="1" dirty="0"/>
              <a:t> </a:t>
            </a:r>
          </a:p>
          <a:p>
            <a:r>
              <a:rPr lang="it-IT" sz="2800" b="1" dirty="0"/>
              <a:t> </a:t>
            </a:r>
            <a:r>
              <a:rPr lang="it-IT" sz="2800" b="1" dirty="0">
                <a:solidFill>
                  <a:srgbClr val="0033CC"/>
                </a:solidFill>
              </a:rPr>
              <a:t>Fattorizzazione LU di A </a:t>
            </a:r>
            <a:r>
              <a:rPr lang="it-IT" sz="2800" b="1" dirty="0"/>
              <a:t>(trasformazione di A)</a:t>
            </a:r>
          </a:p>
          <a:p>
            <a:r>
              <a:rPr lang="it-IT" sz="3600" b="1" dirty="0"/>
              <a:t>                               </a:t>
            </a:r>
            <a:r>
              <a:rPr lang="it-IT" sz="3600" b="1" dirty="0">
                <a:solidFill>
                  <a:srgbClr val="FF0000"/>
                </a:solidFill>
              </a:rPr>
              <a:t>+</a:t>
            </a:r>
          </a:p>
          <a:p>
            <a:r>
              <a:rPr lang="it-IT" sz="2800" b="1" dirty="0"/>
              <a:t> </a:t>
            </a:r>
            <a:r>
              <a:rPr lang="it-IT" sz="2800" b="1" dirty="0">
                <a:solidFill>
                  <a:srgbClr val="0033CC"/>
                </a:solidFill>
              </a:rPr>
              <a:t>risoluzione  di </a:t>
            </a:r>
            <a:r>
              <a:rPr lang="it-IT" sz="2800" b="1" dirty="0" err="1">
                <a:solidFill>
                  <a:srgbClr val="0033CC"/>
                </a:solidFill>
              </a:rPr>
              <a:t>Ly=b</a:t>
            </a:r>
            <a:r>
              <a:rPr lang="it-IT" sz="2800" b="1" dirty="0">
                <a:solidFill>
                  <a:srgbClr val="0033CC"/>
                </a:solidFill>
              </a:rPr>
              <a:t> </a:t>
            </a:r>
            <a:r>
              <a:rPr lang="it-IT" sz="2800" b="1" dirty="0"/>
              <a:t>(calcolo di b</a:t>
            </a:r>
            <a:r>
              <a:rPr lang="it-IT" sz="2800" b="1" baseline="30000" dirty="0"/>
              <a:t>(n-1) </a:t>
            </a:r>
            <a:r>
              <a:rPr lang="it-IT" sz="2800" b="1" dirty="0"/>
              <a:t>= trasformazione di b)</a:t>
            </a:r>
          </a:p>
        </p:txBody>
      </p:sp>
      <p:sp>
        <p:nvSpPr>
          <p:cNvPr id="12" name="Freccia in giù 11"/>
          <p:cNvSpPr/>
          <p:nvPr/>
        </p:nvSpPr>
        <p:spPr>
          <a:xfrm>
            <a:off x="2411760" y="692696"/>
            <a:ext cx="218874" cy="4103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000670"/>
            <a:ext cx="5072098" cy="44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/>
              <a:t>   </a:t>
            </a:r>
            <a:r>
              <a:rPr lang="it-IT" sz="2800" b="1" dirty="0">
                <a:solidFill>
                  <a:srgbClr val="FF0000"/>
                </a:solidFill>
              </a:rPr>
              <a:t>Algoritmo di Fattorizzazione LU</a:t>
            </a:r>
          </a:p>
          <a:p>
            <a:r>
              <a:rPr lang="it-IT" sz="2800" b="1" i="1" dirty="0"/>
              <a:t> </a:t>
            </a:r>
            <a:endParaRPr lang="it-IT" sz="2800" b="1" dirty="0"/>
          </a:p>
          <a:p>
            <a:r>
              <a:rPr lang="it-IT" sz="2800" b="1" dirty="0"/>
              <a:t>                   </a:t>
            </a:r>
            <a:r>
              <a:rPr lang="it-IT" sz="2800" b="1" dirty="0" err="1"/>
              <a:t>for</a:t>
            </a:r>
            <a:r>
              <a:rPr lang="it-IT" sz="2800" b="1" dirty="0"/>
              <a:t>  k=1,n-1</a:t>
            </a:r>
          </a:p>
          <a:p>
            <a:r>
              <a:rPr lang="it-IT" sz="2800" b="1" dirty="0"/>
              <a:t>                        </a:t>
            </a:r>
            <a:r>
              <a:rPr lang="en-GB" sz="2800" b="1" dirty="0"/>
              <a:t>for </a:t>
            </a:r>
            <a:r>
              <a:rPr lang="en-GB" sz="2800" b="1" dirty="0" err="1"/>
              <a:t>i</a:t>
            </a:r>
            <a:r>
              <a:rPr lang="en-GB" sz="2800" b="1" dirty="0"/>
              <a:t>=k+1,n</a:t>
            </a:r>
            <a:endParaRPr lang="it-IT" sz="2800" b="1" dirty="0"/>
          </a:p>
          <a:p>
            <a:r>
              <a:rPr lang="en-GB" sz="2800" b="1" dirty="0">
                <a:solidFill>
                  <a:srgbClr val="0033CC"/>
                </a:solidFill>
              </a:rPr>
              <a:t>       L                </a:t>
            </a:r>
            <a:r>
              <a:rPr lang="en-GB" sz="2800" b="1" dirty="0" err="1">
                <a:solidFill>
                  <a:srgbClr val="0033CC"/>
                </a:solidFill>
              </a:rPr>
              <a:t>a</a:t>
            </a:r>
            <a:r>
              <a:rPr lang="en-GB" sz="2800" b="1" baseline="-25000" dirty="0" err="1">
                <a:solidFill>
                  <a:srgbClr val="0033CC"/>
                </a:solidFill>
              </a:rPr>
              <a:t>i,k</a:t>
            </a:r>
            <a:r>
              <a:rPr lang="en-GB" sz="2800" b="1" dirty="0">
                <a:solidFill>
                  <a:srgbClr val="0033CC"/>
                </a:solidFill>
              </a:rPr>
              <a:t>=</a:t>
            </a:r>
            <a:r>
              <a:rPr lang="en-GB" sz="2800" b="1" dirty="0" err="1">
                <a:solidFill>
                  <a:srgbClr val="0033CC"/>
                </a:solidFill>
              </a:rPr>
              <a:t>a</a:t>
            </a:r>
            <a:r>
              <a:rPr lang="en-GB" sz="2800" b="1" baseline="-25000" dirty="0" err="1">
                <a:solidFill>
                  <a:srgbClr val="0033CC"/>
                </a:solidFill>
              </a:rPr>
              <a:t>i,k</a:t>
            </a:r>
            <a:r>
              <a:rPr lang="en-GB" sz="2800" b="1" dirty="0">
                <a:solidFill>
                  <a:srgbClr val="0033CC"/>
                </a:solidFill>
              </a:rPr>
              <a:t> /</a:t>
            </a:r>
            <a:r>
              <a:rPr lang="en-GB" sz="2800" b="1" dirty="0" err="1">
                <a:solidFill>
                  <a:srgbClr val="0033CC"/>
                </a:solidFill>
              </a:rPr>
              <a:t>a</a:t>
            </a:r>
            <a:r>
              <a:rPr lang="en-GB" sz="2800" b="1" baseline="-25000" dirty="0" err="1">
                <a:solidFill>
                  <a:srgbClr val="0033CC"/>
                </a:solidFill>
              </a:rPr>
              <a:t>k,k</a:t>
            </a:r>
            <a:endParaRPr lang="it-IT" sz="2800" b="1" dirty="0">
              <a:solidFill>
                <a:srgbClr val="0033CC"/>
              </a:solidFill>
            </a:endParaRPr>
          </a:p>
          <a:p>
            <a:r>
              <a:rPr lang="en-GB" sz="2800" b="1" dirty="0"/>
              <a:t>                             for  j=k+1,n</a:t>
            </a:r>
            <a:endParaRPr lang="it-IT" sz="2800" b="1" dirty="0"/>
          </a:p>
          <a:p>
            <a:r>
              <a:rPr lang="en-GB" sz="2800" b="1" dirty="0"/>
              <a:t>       </a:t>
            </a:r>
            <a:r>
              <a:rPr lang="it-IT" sz="2800" b="1" dirty="0">
                <a:solidFill>
                  <a:srgbClr val="0033CC"/>
                </a:solidFill>
              </a:rPr>
              <a:t>U       </a:t>
            </a:r>
            <a:r>
              <a:rPr lang="it-IT" sz="2800" b="1" dirty="0">
                <a:solidFill>
                  <a:srgbClr val="0033CC"/>
                </a:solidFill>
                <a:sym typeface="Symbol"/>
              </a:rPr>
              <a:t> </a:t>
            </a:r>
            <a:r>
              <a:rPr lang="it-IT" sz="2800" b="1" dirty="0">
                <a:solidFill>
                  <a:srgbClr val="0033CC"/>
                </a:solidFill>
              </a:rPr>
              <a:t>           a</a:t>
            </a:r>
            <a:r>
              <a:rPr lang="it-IT" sz="2800" b="1" baseline="-25000" dirty="0">
                <a:solidFill>
                  <a:srgbClr val="0033CC"/>
                </a:solidFill>
              </a:rPr>
              <a:t>i,</a:t>
            </a:r>
            <a:r>
              <a:rPr lang="it-IT" sz="2800" b="1" baseline="-25000" dirty="0" err="1">
                <a:solidFill>
                  <a:srgbClr val="0033CC"/>
                </a:solidFill>
              </a:rPr>
              <a:t>j</a:t>
            </a:r>
            <a:r>
              <a:rPr lang="it-IT" sz="2800" b="1" dirty="0" err="1">
                <a:solidFill>
                  <a:srgbClr val="0033CC"/>
                </a:solidFill>
              </a:rPr>
              <a:t>=a</a:t>
            </a:r>
            <a:r>
              <a:rPr lang="it-IT" sz="2800" b="1" baseline="-25000" dirty="0" err="1">
                <a:solidFill>
                  <a:srgbClr val="0033CC"/>
                </a:solidFill>
              </a:rPr>
              <a:t>i</a:t>
            </a:r>
            <a:r>
              <a:rPr lang="it-IT" sz="2800" b="1" baseline="-25000" dirty="0">
                <a:solidFill>
                  <a:srgbClr val="0033CC"/>
                </a:solidFill>
              </a:rPr>
              <a:t>,</a:t>
            </a:r>
            <a:r>
              <a:rPr lang="it-IT" sz="2800" b="1" baseline="-25000" dirty="0" err="1">
                <a:solidFill>
                  <a:srgbClr val="0033CC"/>
                </a:solidFill>
              </a:rPr>
              <a:t>j</a:t>
            </a:r>
            <a:r>
              <a:rPr lang="it-IT" sz="2800" b="1" dirty="0" err="1">
                <a:solidFill>
                  <a:srgbClr val="0033CC"/>
                </a:solidFill>
              </a:rPr>
              <a:t>-a</a:t>
            </a:r>
            <a:r>
              <a:rPr lang="it-IT" sz="2800" b="1" baseline="-25000" dirty="0" err="1">
                <a:solidFill>
                  <a:srgbClr val="0033CC"/>
                </a:solidFill>
              </a:rPr>
              <a:t>i</a:t>
            </a:r>
            <a:r>
              <a:rPr lang="it-IT" sz="2800" b="1" baseline="-25000" dirty="0">
                <a:solidFill>
                  <a:srgbClr val="0033CC"/>
                </a:solidFill>
              </a:rPr>
              <a:t>,</a:t>
            </a:r>
            <a:r>
              <a:rPr lang="it-IT" sz="2800" b="1" baseline="-25000" dirty="0" err="1">
                <a:solidFill>
                  <a:srgbClr val="0033CC"/>
                </a:solidFill>
              </a:rPr>
              <a:t>k</a:t>
            </a:r>
            <a:r>
              <a:rPr lang="it-IT" sz="2800" b="1" dirty="0" err="1">
                <a:solidFill>
                  <a:srgbClr val="0033CC"/>
                </a:solidFill>
              </a:rPr>
              <a:t>a</a:t>
            </a:r>
            <a:r>
              <a:rPr lang="it-IT" sz="2800" b="1" baseline="-25000" dirty="0" err="1">
                <a:solidFill>
                  <a:srgbClr val="0033CC"/>
                </a:solidFill>
              </a:rPr>
              <a:t>k</a:t>
            </a:r>
            <a:r>
              <a:rPr lang="it-IT" sz="2800" b="1" baseline="-25000" dirty="0">
                <a:solidFill>
                  <a:srgbClr val="0033CC"/>
                </a:solidFill>
              </a:rPr>
              <a:t>,j</a:t>
            </a:r>
            <a:endParaRPr lang="it-IT" sz="2800" b="1" dirty="0">
              <a:solidFill>
                <a:srgbClr val="0033CC"/>
              </a:solidFill>
            </a:endParaRPr>
          </a:p>
          <a:p>
            <a:r>
              <a:rPr lang="it-IT" sz="2800" b="1" dirty="0"/>
              <a:t>                              </a:t>
            </a:r>
            <a:r>
              <a:rPr lang="en-US" sz="2800" b="1" dirty="0" err="1"/>
              <a:t>endfor</a:t>
            </a:r>
            <a:endParaRPr lang="it-IT" sz="2800" b="1" dirty="0"/>
          </a:p>
          <a:p>
            <a:r>
              <a:rPr lang="en-US" sz="2800" b="1" dirty="0"/>
              <a:t>                          </a:t>
            </a:r>
            <a:r>
              <a:rPr lang="en-US" sz="2800" b="1" dirty="0" err="1"/>
              <a:t>endfor</a:t>
            </a:r>
            <a:endParaRPr lang="it-IT" sz="2800" b="1" dirty="0"/>
          </a:p>
          <a:p>
            <a:r>
              <a:rPr lang="en-US" sz="2800" b="1" dirty="0"/>
              <a:t>                    </a:t>
            </a:r>
            <a:r>
              <a:rPr lang="en-US" sz="2800" b="1" dirty="0" err="1"/>
              <a:t>endfor</a:t>
            </a:r>
            <a:endParaRPr lang="it-IT" sz="28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14341" t="10973" r="22110" b="24478"/>
          <a:stretch>
            <a:fillRect/>
          </a:stretch>
        </p:blipFill>
        <p:spPr bwMode="auto">
          <a:xfrm>
            <a:off x="5292080" y="1897975"/>
            <a:ext cx="3330821" cy="239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Personalizzato 3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F2F2F2"/>
      </a:accent1>
      <a:accent2>
        <a:srgbClr val="A5A5A5"/>
      </a:accent2>
      <a:accent3>
        <a:srgbClr val="F2F2F2"/>
      </a:accent3>
      <a:accent4>
        <a:srgbClr val="F2F2F2"/>
      </a:accent4>
      <a:accent5>
        <a:srgbClr val="D8D8D8"/>
      </a:accent5>
      <a:accent6>
        <a:srgbClr val="A5A5A5"/>
      </a:accent6>
      <a:hlink>
        <a:srgbClr val="FF000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EE39BECF7543469475879D4C3513F4" ma:contentTypeVersion="2" ma:contentTypeDescription="Creare un nuovo documento." ma:contentTypeScope="" ma:versionID="2a69e8e2987fab622d8fbf3fd1e4ad53">
  <xsd:schema xmlns:xsd="http://www.w3.org/2001/XMLSchema" xmlns:xs="http://www.w3.org/2001/XMLSchema" xmlns:p="http://schemas.microsoft.com/office/2006/metadata/properties" xmlns:ns2="d92499b9-8479-4e49-9974-3b692cd85fac" targetNamespace="http://schemas.microsoft.com/office/2006/metadata/properties" ma:root="true" ma:fieldsID="0e18558aac99648f5278f2f757319b17" ns2:_="">
    <xsd:import namespace="d92499b9-8479-4e49-9974-3b692cd85f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99b9-8479-4e49-9974-3b692cd85f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2A258-3076-4311-A08D-F334B76833D8}"/>
</file>

<file path=customXml/itemProps2.xml><?xml version="1.0" encoding="utf-8"?>
<ds:datastoreItem xmlns:ds="http://schemas.openxmlformats.org/officeDocument/2006/customXml" ds:itemID="{BD2F839B-1FDC-4285-A8FC-4FEC56665664}"/>
</file>

<file path=customXml/itemProps3.xml><?xml version="1.0" encoding="utf-8"?>
<ds:datastoreItem xmlns:ds="http://schemas.openxmlformats.org/officeDocument/2006/customXml" ds:itemID="{CC9847C6-2586-409D-B377-9C649926B31F}"/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2422</TotalTime>
  <Words>4257</Words>
  <Application>Microsoft Office PowerPoint</Application>
  <PresentationFormat>Presentazione su schermo (4:3)</PresentationFormat>
  <Paragraphs>796</Paragraphs>
  <Slides>53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0" baseType="lpstr">
      <vt:lpstr>Arial</vt:lpstr>
      <vt:lpstr>Arial Black</vt:lpstr>
      <vt:lpstr>Calibri</vt:lpstr>
      <vt:lpstr>Times New Roman</vt:lpstr>
      <vt:lpstr>Wingdings</vt:lpstr>
      <vt:lpstr>Tema2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Nappi Ciro</dc:creator>
  <cp:lastModifiedBy>Mary ⚽🏆🐳</cp:lastModifiedBy>
  <cp:revision>300</cp:revision>
  <dcterms:created xsi:type="dcterms:W3CDTF">2008-09-05T12:43:34Z</dcterms:created>
  <dcterms:modified xsi:type="dcterms:W3CDTF">2020-01-25T17:26:47Z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0x0101003CEE39BECF7543469475879D4C3513F4</vt:lpwstr>
  </property>
</Properties>
</file>