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9"/>
  </p:notesMasterIdLst>
  <p:handoutMasterIdLst>
    <p:handoutMasterId r:id="rId40"/>
  </p:handoutMasterIdLst>
  <p:sldIdLst>
    <p:sldId id="354" r:id="rId2"/>
    <p:sldId id="351" r:id="rId3"/>
    <p:sldId id="261" r:id="rId4"/>
    <p:sldId id="262" r:id="rId5"/>
    <p:sldId id="263" r:id="rId6"/>
    <p:sldId id="264" r:id="rId7"/>
    <p:sldId id="269" r:id="rId8"/>
    <p:sldId id="347" r:id="rId9"/>
    <p:sldId id="275" r:id="rId10"/>
    <p:sldId id="303" r:id="rId11"/>
    <p:sldId id="359" r:id="rId12"/>
    <p:sldId id="273" r:id="rId13"/>
    <p:sldId id="274" r:id="rId14"/>
    <p:sldId id="277" r:id="rId15"/>
    <p:sldId id="350" r:id="rId16"/>
    <p:sldId id="284" r:id="rId17"/>
    <p:sldId id="361" r:id="rId18"/>
    <p:sldId id="285" r:id="rId19"/>
    <p:sldId id="286" r:id="rId20"/>
    <p:sldId id="287" r:id="rId21"/>
    <p:sldId id="288" r:id="rId22"/>
    <p:sldId id="289" r:id="rId23"/>
    <p:sldId id="290" r:id="rId24"/>
    <p:sldId id="346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18" r:id="rId33"/>
    <p:sldId id="338" r:id="rId34"/>
    <p:sldId id="339" r:id="rId35"/>
    <p:sldId id="356" r:id="rId36"/>
    <p:sldId id="357" r:id="rId37"/>
    <p:sldId id="358" r:id="rId38"/>
  </p:sldIdLst>
  <p:sldSz cx="9144000" cy="6858000" type="screen4x3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6600"/>
    <a:srgbClr val="0000FF"/>
    <a:srgbClr val="0066CC"/>
    <a:srgbClr val="FFFFFF"/>
    <a:srgbClr val="000099"/>
    <a:srgbClr val="00FF00"/>
    <a:srgbClr val="66FFFF"/>
    <a:srgbClr val="00CC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>
      <p:cViewPr varScale="1">
        <p:scale>
          <a:sx n="54" d="100"/>
          <a:sy n="54" d="100"/>
        </p:scale>
        <p:origin x="18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176FEEC-77B0-4681-B615-4982DF7D95A6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BCBE40-7875-4531-AB64-48F12A60A37B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8D1D6-88D3-403F-B097-2B12D26094B2}" type="datetimeFigureOut">
              <a:rPr lang="it-IT" smtClean="0"/>
              <a:pPr/>
              <a:t>25/01/2020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DB22039-6281-4782-94D6-3079571A8C5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2039-6281-4782-94D6-3079571A8C55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22039-6281-4782-94D6-3079571A8C55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5F72-AD96-498B-B8EA-40E8C6D2D7BD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34E2-01BA-4C4B-B61D-18458271732B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D16-5B04-40C6-9D01-E8D0892B3D14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A167-D483-49A0-9A88-C9354DFF3243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2970-C4C6-4765-BAB9-0B7FF5355EB6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458A-0808-452E-8A50-283C291C2B7D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80EE-D5C0-4889-A44F-1DE79A6CEEB0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BA5C-C64B-4810-B587-810C234B0A73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26AE-A76B-4E78-834A-E09509A6923B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4772-A9FD-414A-87E5-64A14B66E20C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B114-4786-4AE9-BCD0-960F182DE165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89DC1-EBF5-4822-9103-97F6C7207C70}" type="datetime1">
              <a:rPr lang="it-IT" smtClean="0"/>
              <a:pPr/>
              <a:t>25/01/2020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CALCOLO NUMERICO-A.d'Alessio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A6787-B505-493C-BA98-D9ECB2DC81B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  Prof. 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1CBB-D566-4607-999B-01BEAAA9328D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835696" y="2556193"/>
            <a:ext cx="496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33CC"/>
                </a:solidFill>
              </a:rPr>
              <a:t>Algebra lineare numerica I in MATLAB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805A860-F709-4619-B003-763A79653001}"/>
              </a:ext>
            </a:extLst>
          </p:cNvPr>
          <p:cNvGrpSpPr/>
          <p:nvPr/>
        </p:nvGrpSpPr>
        <p:grpSpPr>
          <a:xfrm>
            <a:off x="1187624" y="908720"/>
            <a:ext cx="6840760" cy="1080120"/>
            <a:chOff x="1187624" y="1052736"/>
            <a:chExt cx="6840760" cy="1080120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D75812AC-2A76-456D-B528-1DFAE9E5F31A}"/>
                </a:ext>
              </a:extLst>
            </p:cNvPr>
            <p:cNvSpPr/>
            <p:nvPr/>
          </p:nvSpPr>
          <p:spPr>
            <a:xfrm>
              <a:off x="1187624" y="1052736"/>
              <a:ext cx="6840760" cy="1080120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C8682EF-E5F9-4431-A9DD-F138287B6710}"/>
                </a:ext>
              </a:extLst>
            </p:cNvPr>
            <p:cNvSpPr txBox="1"/>
            <p:nvPr/>
          </p:nvSpPr>
          <p:spPr>
            <a:xfrm>
              <a:off x="2771800" y="1393612"/>
              <a:ext cx="352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solidFill>
                    <a:schemeClr val="bg1"/>
                  </a:solidFill>
                </a:rPr>
                <a:t>CALCOLO NUMERICO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539552" y="1470263"/>
            <a:ext cx="8136904" cy="37856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</a:rPr>
              <a:t>%</a:t>
            </a:r>
            <a:r>
              <a:rPr lang="en-US" sz="2400" b="1" dirty="0" err="1">
                <a:solidFill>
                  <a:srgbClr val="006600"/>
                </a:solidFill>
              </a:rPr>
              <a:t>soluzione</a:t>
            </a:r>
            <a:r>
              <a:rPr lang="en-US" sz="2400" b="1" dirty="0">
                <a:solidFill>
                  <a:srgbClr val="006600"/>
                </a:solidFill>
              </a:rPr>
              <a:t>=(1,1)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a=[17 5 ;1.7 0.5];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b=[22;2.2];</a:t>
            </a:r>
          </a:p>
          <a:p>
            <a:r>
              <a:rPr lang="en-US" sz="2400" b="1" dirty="0">
                <a:solidFill>
                  <a:srgbClr val="006600"/>
                </a:solidFill>
              </a:rPr>
              <a:t>% </a:t>
            </a:r>
            <a:r>
              <a:rPr lang="en-US" sz="2400" b="1" dirty="0" err="1">
                <a:solidFill>
                  <a:srgbClr val="006600"/>
                </a:solidFill>
              </a:rPr>
              <a:t>risoluzione</a:t>
            </a:r>
            <a:r>
              <a:rPr lang="en-US" sz="2400" b="1" dirty="0">
                <a:solidFill>
                  <a:srgbClr val="006600"/>
                </a:solidFill>
              </a:rPr>
              <a:t> con </a:t>
            </a:r>
            <a:r>
              <a:rPr lang="en-US" sz="2400" b="1" dirty="0" err="1">
                <a:solidFill>
                  <a:srgbClr val="006600"/>
                </a:solidFill>
              </a:rPr>
              <a:t>l’algoritmo</a:t>
            </a:r>
            <a:r>
              <a:rPr lang="en-US" sz="2400" b="1" dirty="0">
                <a:solidFill>
                  <a:srgbClr val="006600"/>
                </a:solidFill>
              </a:rPr>
              <a:t> di Gauss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x=a\b</a:t>
            </a:r>
            <a:endParaRPr lang="it-IT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Warning: Matrix is close to singular or badly scaled.</a:t>
            </a:r>
            <a:endParaRPr lang="it-IT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         Results may be inaccurate. RCOND = 3.265362e-018.  </a:t>
            </a:r>
            <a:endParaRPr lang="it-IT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x =</a:t>
            </a:r>
            <a:endParaRPr lang="it-IT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     -1.058823529411765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  8.000000000000000</a:t>
            </a:r>
            <a:endParaRPr lang="it-IT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467544" y="692696"/>
            <a:ext cx="4680520" cy="470898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 a=[1 1;1 1.0000000000000001];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x=[1;1];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b=a*x;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xc=a\b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Warning: Matrix is singular to working precision.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xc =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NaN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NaN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cond</a:t>
            </a:r>
            <a:r>
              <a:rPr lang="en-US" sz="2000" b="1" dirty="0">
                <a:solidFill>
                  <a:schemeClr val="tx1"/>
                </a:solidFill>
              </a:rPr>
              <a:t>(a)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ans</a:t>
            </a:r>
            <a:r>
              <a:rPr lang="en-US" sz="2000" b="1" dirty="0">
                <a:solidFill>
                  <a:schemeClr val="tx1"/>
                </a:solidFill>
              </a:rPr>
              <a:t> =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</a:t>
            </a:r>
            <a:r>
              <a:rPr lang="en-US" sz="2000" b="1" dirty="0" err="1">
                <a:solidFill>
                  <a:schemeClr val="tx1"/>
                </a:solidFill>
              </a:rPr>
              <a:t>Inf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it-IT" sz="2000" b="1" dirty="0">
                <a:solidFill>
                  <a:schemeClr val="tx1"/>
                </a:solidFill>
              </a:rPr>
              <a:t> </a:t>
            </a:r>
            <a:r>
              <a:rPr lang="it-IT" sz="2000" b="1" dirty="0" err="1">
                <a:solidFill>
                  <a:schemeClr val="tx1"/>
                </a:solidFill>
              </a:rPr>
              <a:t>rcond</a:t>
            </a:r>
            <a:r>
              <a:rPr lang="it-IT" sz="2000" b="1" dirty="0">
                <a:solidFill>
                  <a:schemeClr val="tx1"/>
                </a:solidFill>
              </a:rPr>
              <a:t>(a)</a:t>
            </a:r>
          </a:p>
          <a:p>
            <a:r>
              <a:rPr lang="it-IT" sz="2000" b="1" dirty="0" err="1">
                <a:solidFill>
                  <a:schemeClr val="tx1"/>
                </a:solidFill>
              </a:rPr>
              <a:t>ans</a:t>
            </a:r>
            <a:r>
              <a:rPr lang="it-IT" sz="2000" b="1" dirty="0">
                <a:solidFill>
                  <a:schemeClr val="tx1"/>
                </a:solidFill>
              </a:rPr>
              <a:t> =</a:t>
            </a:r>
          </a:p>
          <a:p>
            <a:r>
              <a:rPr lang="it-IT" sz="2000" b="1" dirty="0">
                <a:solidFill>
                  <a:schemeClr val="tx1"/>
                </a:solidFill>
              </a:rPr>
              <a:t>     0</a:t>
            </a:r>
            <a:r>
              <a:rPr lang="en-US" sz="20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940152" y="1700808"/>
            <a:ext cx="2736304" cy="22467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 format hex</a:t>
            </a:r>
            <a:endParaRPr lang="it-IT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1</a:t>
            </a:r>
            <a:endParaRPr lang="it-IT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ans</a:t>
            </a:r>
            <a:r>
              <a:rPr lang="en-US" sz="2000" b="1" dirty="0">
                <a:solidFill>
                  <a:schemeClr val="tx1"/>
                </a:solidFill>
              </a:rPr>
              <a:t> =   3ff0000000000000</a:t>
            </a:r>
            <a:endParaRPr lang="it-IT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a(2,2)</a:t>
            </a:r>
            <a:endParaRPr lang="it-IT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ans</a:t>
            </a:r>
            <a:r>
              <a:rPr lang="en-US" sz="2000" b="1" dirty="0">
                <a:solidFill>
                  <a:schemeClr val="tx1"/>
                </a:solidFill>
              </a:rPr>
              <a:t> =</a:t>
            </a:r>
            <a:endParaRPr lang="it-IT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3ff0000000000000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8" name="Freccia a destra 7"/>
          <p:cNvSpPr/>
          <p:nvPr/>
        </p:nvSpPr>
        <p:spPr>
          <a:xfrm>
            <a:off x="5292080" y="2723441"/>
            <a:ext cx="432048" cy="216024"/>
          </a:xfrm>
          <a:prstGeom prst="rightArrow">
            <a:avLst/>
          </a:prstGeom>
          <a:solidFill>
            <a:srgbClr val="00CCFF"/>
          </a:solidFill>
          <a:ln>
            <a:solidFill>
              <a:srgbClr val="00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5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0B1A6787-B505-493C-BA98-D9ECB2DC81B5}" type="slidenum">
              <a:rPr lang="it-IT" b="1" smtClean="0"/>
              <a:pPr/>
              <a:t>12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1643042" y="454863"/>
            <a:ext cx="5857916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sym typeface="Symbol"/>
              </a:rPr>
              <a:t>        </a:t>
            </a:r>
            <a:r>
              <a:rPr lang="it-IT" sz="2400" b="1" dirty="0">
                <a:solidFill>
                  <a:srgbClr val="FF0000"/>
                </a:solidFill>
              </a:rPr>
              <a:t>(A) </a:t>
            </a:r>
            <a:r>
              <a:rPr lang="it-IT" sz="2400" b="1" dirty="0">
                <a:solidFill>
                  <a:srgbClr val="FF0000"/>
                </a:solidFill>
                <a:sym typeface="Symbol"/>
              </a:rPr>
              <a:t></a:t>
            </a:r>
            <a:r>
              <a:rPr lang="it-IT" sz="2400" b="1" dirty="0">
                <a:solidFill>
                  <a:srgbClr val="FF0000"/>
                </a:solidFill>
              </a:rPr>
              <a:t> 1  ben condizionato</a:t>
            </a:r>
          </a:p>
          <a:p>
            <a:r>
              <a:rPr lang="it-IT" sz="2400" b="1" dirty="0">
                <a:solidFill>
                  <a:srgbClr val="FF0000"/>
                </a:solidFill>
              </a:rPr>
              <a:t>        </a:t>
            </a:r>
            <a:r>
              <a:rPr lang="it-IT" sz="2400" b="1" dirty="0">
                <a:solidFill>
                  <a:srgbClr val="FF0000"/>
                </a:solidFill>
                <a:sym typeface="Symbol"/>
              </a:rPr>
              <a:t></a:t>
            </a:r>
            <a:r>
              <a:rPr lang="it-IT" sz="2400" b="1" dirty="0">
                <a:solidFill>
                  <a:srgbClr val="FF0000"/>
                </a:solidFill>
              </a:rPr>
              <a:t>(A) &gt;&gt; 1  mal condizionato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323528" y="3320191"/>
            <a:ext cx="84249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q </a:t>
            </a:r>
            <a:r>
              <a:rPr lang="it-IT" sz="2400" b="1" u="sng" dirty="0">
                <a:solidFill>
                  <a:srgbClr val="FF0000"/>
                </a:solidFill>
              </a:rPr>
              <a:t>&gt;</a:t>
            </a:r>
            <a:r>
              <a:rPr lang="it-IT" sz="2400" b="1" dirty="0">
                <a:solidFill>
                  <a:srgbClr val="FF0000"/>
                </a:solidFill>
              </a:rPr>
              <a:t>t</a:t>
            </a:r>
            <a:r>
              <a:rPr lang="it-IT" sz="2400" b="1" dirty="0"/>
              <a:t>   sistema molto </a:t>
            </a:r>
            <a:r>
              <a:rPr lang="it-IT" sz="2400" b="1" dirty="0" err="1"/>
              <a:t>malcondizionato</a:t>
            </a:r>
            <a:endParaRPr lang="it-IT" sz="2400" b="1" dirty="0"/>
          </a:p>
          <a:p>
            <a:r>
              <a:rPr lang="it-IT" sz="2400" b="1" dirty="0">
                <a:solidFill>
                  <a:srgbClr val="FF0000"/>
                </a:solidFill>
              </a:rPr>
              <a:t>q &lt; t </a:t>
            </a:r>
            <a:r>
              <a:rPr lang="it-IT" sz="2400" b="1" dirty="0"/>
              <a:t>la soluzione calcolata potrebbe perdere  fino a q cifre  </a:t>
            </a:r>
          </a:p>
          <a:p>
            <a:r>
              <a:rPr lang="it-IT" sz="2400" b="1" dirty="0"/>
              <a:t>          significative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857224" y="4437112"/>
            <a:ext cx="742955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                            </a:t>
            </a:r>
            <a:r>
              <a:rPr lang="it-IT" sz="2400" b="1" dirty="0">
                <a:solidFill>
                  <a:srgbClr val="0000FF"/>
                </a:solidFill>
              </a:rPr>
              <a:t>in </a:t>
            </a:r>
            <a:r>
              <a:rPr lang="it-IT" sz="2400" b="1" dirty="0" err="1">
                <a:solidFill>
                  <a:srgbClr val="0000FF"/>
                </a:solidFill>
              </a:rPr>
              <a:t>Matlab</a:t>
            </a:r>
            <a:endParaRPr lang="it-IT" sz="2400" b="1" dirty="0">
              <a:solidFill>
                <a:srgbClr val="0000FF"/>
              </a:solidFill>
            </a:endParaRPr>
          </a:p>
          <a:p>
            <a:r>
              <a:rPr lang="it-IT" sz="2400" b="1" dirty="0"/>
              <a:t>      </a:t>
            </a:r>
            <a:r>
              <a:rPr lang="it-IT" sz="2400" b="1" dirty="0" err="1"/>
              <a:t>cond</a:t>
            </a:r>
            <a:r>
              <a:rPr lang="it-IT" sz="2400" b="1" dirty="0"/>
              <a:t>(a)=10</a:t>
            </a:r>
            <a:r>
              <a:rPr lang="it-IT" sz="2400" b="1" baseline="30000" dirty="0"/>
              <a:t>15</a:t>
            </a:r>
            <a:r>
              <a:rPr lang="it-IT" sz="2400" b="1" dirty="0"/>
              <a:t>  possibile perdita di tutte le cifre</a:t>
            </a:r>
          </a:p>
          <a:p>
            <a:r>
              <a:rPr lang="it-IT" sz="2400" b="1" dirty="0"/>
              <a:t>      </a:t>
            </a:r>
            <a:r>
              <a:rPr lang="it-IT" sz="2400" b="1" dirty="0" err="1"/>
              <a:t>cond</a:t>
            </a:r>
            <a:r>
              <a:rPr lang="it-IT" sz="2400" b="1" dirty="0"/>
              <a:t>(a)=10</a:t>
            </a:r>
            <a:r>
              <a:rPr lang="it-IT" sz="2400" b="1" baseline="30000" dirty="0"/>
              <a:t>4   </a:t>
            </a:r>
            <a:r>
              <a:rPr lang="it-IT" sz="2400" b="1" dirty="0"/>
              <a:t> possibile perdita di 4 cifre su 15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1547664" y="1597871"/>
            <a:ext cx="6175018" cy="1467865"/>
            <a:chOff x="2357422" y="1597871"/>
            <a:chExt cx="6175018" cy="1467865"/>
          </a:xfrm>
        </p:grpSpPr>
        <p:sp>
          <p:nvSpPr>
            <p:cNvPr id="7" name="CasellaDiTesto 6"/>
            <p:cNvSpPr txBox="1"/>
            <p:nvPr/>
          </p:nvSpPr>
          <p:spPr>
            <a:xfrm>
              <a:off x="2357422" y="1597871"/>
              <a:ext cx="6175018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it-IT" sz="2400" b="1" dirty="0">
                  <a:ea typeface="Times New Roman"/>
                  <a:sym typeface="Symbol"/>
                </a:rPr>
                <a:t>   </a:t>
              </a:r>
              <a:r>
                <a:rPr lang="fr-FR" sz="2400" b="1" dirty="0">
                  <a:ea typeface="Times New Roman"/>
                </a:rPr>
                <a:t>(A) </a:t>
              </a:r>
              <a:r>
                <a:rPr lang="it-IT" sz="2400" b="1" dirty="0">
                  <a:ea typeface="Times New Roman"/>
                  <a:sym typeface="Symbol"/>
                </a:rPr>
                <a:t></a:t>
              </a:r>
              <a:r>
                <a:rPr lang="fr-FR" sz="2400" b="1" dirty="0">
                  <a:ea typeface="Times New Roman"/>
                </a:rPr>
                <a:t> 10</a:t>
              </a:r>
              <a:r>
                <a:rPr lang="fr-FR" sz="2400" b="1" baseline="30000" dirty="0">
                  <a:ea typeface="Times New Roman"/>
                </a:rPr>
                <a:t>q </a:t>
              </a:r>
              <a:r>
                <a:rPr lang="fr-FR" sz="2400" b="1" dirty="0">
                  <a:ea typeface="Times New Roman"/>
                </a:rPr>
                <a:t>  , </a:t>
              </a:r>
              <a:r>
                <a:rPr lang="it-IT" sz="2400" b="1" dirty="0">
                  <a:ea typeface="Times New Roman"/>
                  <a:sym typeface="Symbol"/>
                </a:rPr>
                <a:t></a:t>
              </a:r>
              <a:r>
                <a:rPr lang="it-IT" sz="2400" b="1" dirty="0">
                  <a:ea typeface="Times New Roman"/>
                </a:rPr>
                <a:t> </a:t>
              </a:r>
              <a:r>
                <a:rPr lang="it-IT" sz="2400" b="1" dirty="0">
                  <a:ea typeface="Times New Roman"/>
                  <a:sym typeface="Symbol"/>
                </a:rPr>
                <a:t></a:t>
              </a:r>
              <a:r>
                <a:rPr lang="fr-FR" sz="2400" b="1" dirty="0">
                  <a:ea typeface="Times New Roman"/>
                </a:rPr>
                <a:t> 10</a:t>
              </a:r>
              <a:r>
                <a:rPr lang="fr-FR" sz="2400" b="1" baseline="30000" dirty="0">
                  <a:ea typeface="Times New Roman"/>
                </a:rPr>
                <a:t>-t</a:t>
              </a:r>
              <a:r>
                <a:rPr lang="fr-FR" sz="2400" b="1" dirty="0">
                  <a:ea typeface="Times New Roman"/>
                </a:rPr>
                <a:t> (</a:t>
              </a:r>
              <a:r>
                <a:rPr lang="fr-FR" sz="2400" b="1" dirty="0" err="1">
                  <a:ea typeface="Times New Roman"/>
                </a:rPr>
                <a:t>errore</a:t>
              </a:r>
              <a:r>
                <a:rPr lang="fr-FR" sz="2400" b="1" dirty="0">
                  <a:ea typeface="Times New Roman"/>
                </a:rPr>
                <a:t> di round off)</a:t>
              </a:r>
              <a:r>
                <a:rPr lang="fr-FR" sz="2400" b="1" baseline="30000" dirty="0">
                  <a:ea typeface="Times New Roman"/>
                </a:rPr>
                <a:t> </a:t>
              </a:r>
            </a:p>
            <a:p>
              <a:pPr algn="just">
                <a:spcAft>
                  <a:spcPts val="0"/>
                </a:spcAft>
              </a:pPr>
              <a:endParaRPr lang="fr-FR" sz="2400" b="1" baseline="30000" dirty="0"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it-IT" sz="2400" b="1" dirty="0">
                  <a:ea typeface="Times New Roman"/>
                  <a:sym typeface="Symbol"/>
                </a:rPr>
                <a:t>               </a:t>
              </a:r>
              <a:r>
                <a:rPr lang="fr-FR" sz="2400" b="1" dirty="0">
                  <a:ea typeface="Times New Roman"/>
                </a:rPr>
                <a:t> 10</a:t>
              </a:r>
              <a:r>
                <a:rPr lang="fr-FR" sz="2400" b="1" baseline="30000" dirty="0">
                  <a:ea typeface="Times New Roman"/>
                </a:rPr>
                <a:t>q </a:t>
              </a:r>
              <a:r>
                <a:rPr lang="it-IT" sz="2400" b="1" dirty="0">
                  <a:ea typeface="Times New Roman"/>
                  <a:sym typeface="Symbol"/>
                </a:rPr>
                <a:t> </a:t>
              </a:r>
              <a:r>
                <a:rPr lang="fr-FR" sz="2400" b="1" dirty="0">
                  <a:ea typeface="Times New Roman"/>
                </a:rPr>
                <a:t>10</a:t>
              </a:r>
              <a:r>
                <a:rPr lang="fr-FR" sz="2400" b="1" baseline="30000" dirty="0">
                  <a:ea typeface="Times New Roman"/>
                </a:rPr>
                <a:t>-t</a:t>
              </a:r>
              <a:r>
                <a:rPr lang="fr-FR" sz="2400" b="1" dirty="0">
                  <a:ea typeface="Times New Roman"/>
                </a:rPr>
                <a:t>= 10</a:t>
              </a:r>
              <a:r>
                <a:rPr lang="fr-FR" sz="2400" b="1" baseline="30000" dirty="0">
                  <a:ea typeface="Times New Roman"/>
                </a:rPr>
                <a:t>q -t</a:t>
              </a:r>
              <a:endParaRPr lang="it-IT" sz="2400" b="1" dirty="0">
                <a:latin typeface="Times New Roman"/>
                <a:ea typeface="Times New Roman"/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t="9528" b="12704"/>
            <a:stretch>
              <a:fillRect/>
            </a:stretch>
          </p:blipFill>
          <p:spPr bwMode="auto">
            <a:xfrm>
              <a:off x="2411760" y="2060848"/>
              <a:ext cx="1053275" cy="100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1A6787-B505-493C-BA98-D9ECB2DC81B5}" type="slidenum">
              <a:rPr lang="it-IT" b="1" smtClean="0"/>
              <a:pPr/>
              <a:t>13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573752" y="1268760"/>
            <a:ext cx="3422184" cy="40934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/>
              <a:t> a=[1 1;1 1.00000000000001];</a:t>
            </a:r>
          </a:p>
          <a:p>
            <a:r>
              <a:rPr lang="pt-BR" sz="2000" b="1" dirty="0"/>
              <a:t> cond(a)</a:t>
            </a:r>
          </a:p>
          <a:p>
            <a:r>
              <a:rPr lang="pt-BR" sz="2000" b="1" dirty="0"/>
              <a:t>ans =</a:t>
            </a:r>
          </a:p>
          <a:p>
            <a:r>
              <a:rPr lang="pt-BR" sz="2000" b="1" dirty="0"/>
              <a:t>    3.980657295328628e+0</a:t>
            </a:r>
            <a:r>
              <a:rPr lang="pt-BR" sz="2000" b="1" dirty="0">
                <a:solidFill>
                  <a:srgbClr val="FF0000"/>
                </a:solidFill>
              </a:rPr>
              <a:t>14</a:t>
            </a:r>
          </a:p>
          <a:p>
            <a:r>
              <a:rPr lang="pt-BR" sz="2000" b="1" dirty="0"/>
              <a:t> rcond(a)</a:t>
            </a:r>
          </a:p>
          <a:p>
            <a:r>
              <a:rPr lang="pt-BR" sz="2000" b="1" dirty="0"/>
              <a:t>ans =</a:t>
            </a:r>
          </a:p>
          <a:p>
            <a:r>
              <a:rPr lang="pt-BR" sz="2000" b="1" dirty="0"/>
              <a:t>    2.498001805406577e-0</a:t>
            </a:r>
            <a:r>
              <a:rPr lang="pt-BR" sz="2000" b="1" dirty="0">
                <a:solidFill>
                  <a:srgbClr val="FF0000"/>
                </a:solidFill>
              </a:rPr>
              <a:t>15</a:t>
            </a:r>
          </a:p>
          <a:p>
            <a:r>
              <a:rPr lang="pt-BR" sz="2000" b="1" dirty="0"/>
              <a:t> x=[1;1];</a:t>
            </a:r>
          </a:p>
          <a:p>
            <a:r>
              <a:rPr lang="pt-BR" sz="2000" b="1" dirty="0"/>
              <a:t> b=a*x;</a:t>
            </a:r>
          </a:p>
          <a:p>
            <a:r>
              <a:rPr lang="pt-BR" sz="2000" b="1" dirty="0"/>
              <a:t> a\b</a:t>
            </a:r>
          </a:p>
          <a:p>
            <a:r>
              <a:rPr lang="pt-BR" sz="2000" b="1" dirty="0"/>
              <a:t>ans =</a:t>
            </a:r>
          </a:p>
          <a:p>
            <a:r>
              <a:rPr lang="pt-BR" sz="2000" b="1" dirty="0"/>
              <a:t>   1.0</a:t>
            </a:r>
            <a:r>
              <a:rPr lang="pt-BR" sz="2000" b="1" dirty="0">
                <a:solidFill>
                  <a:srgbClr val="FF0000"/>
                </a:solidFill>
              </a:rPr>
              <a:t>2222222222222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   </a:t>
            </a:r>
            <a:r>
              <a:rPr lang="pt-BR" sz="2000" b="1" dirty="0"/>
              <a:t>0.</a:t>
            </a:r>
            <a:r>
              <a:rPr lang="pt-BR" sz="2000" b="1" dirty="0">
                <a:solidFill>
                  <a:srgbClr val="FF0000"/>
                </a:solidFill>
              </a:rPr>
              <a:t>97777777777778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644008" y="1412776"/>
            <a:ext cx="3938780" cy="35719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/>
              <a:t> a=rand(2,2); x=[1;1];b=a*x;</a:t>
            </a:r>
          </a:p>
          <a:p>
            <a:r>
              <a:rPr lang="fr-FR" sz="2000" b="1" dirty="0"/>
              <a:t> </a:t>
            </a:r>
            <a:r>
              <a:rPr lang="fr-FR" sz="2000" b="1" dirty="0" err="1"/>
              <a:t>cond</a:t>
            </a:r>
            <a:r>
              <a:rPr lang="fr-FR" sz="2000" b="1" dirty="0"/>
              <a:t>(a)</a:t>
            </a:r>
          </a:p>
          <a:p>
            <a:r>
              <a:rPr lang="fr-FR" sz="2000" b="1" dirty="0"/>
              <a:t>ans =</a:t>
            </a:r>
          </a:p>
          <a:p>
            <a:r>
              <a:rPr lang="fr-FR" sz="2000" b="1" dirty="0"/>
              <a:t>   4.56046072850964</a:t>
            </a:r>
          </a:p>
          <a:p>
            <a:r>
              <a:rPr lang="fr-FR" sz="2000" b="1" dirty="0"/>
              <a:t> </a:t>
            </a:r>
            <a:r>
              <a:rPr lang="fr-FR" sz="2000" b="1" dirty="0" err="1"/>
              <a:t>a\b</a:t>
            </a:r>
            <a:endParaRPr lang="fr-FR" sz="2000" b="1" dirty="0"/>
          </a:p>
          <a:p>
            <a:r>
              <a:rPr lang="fr-FR" sz="2000" b="1" dirty="0"/>
              <a:t>ans =</a:t>
            </a:r>
          </a:p>
          <a:p>
            <a:r>
              <a:rPr lang="fr-FR" sz="2000" b="1" dirty="0"/>
              <a:t>     1</a:t>
            </a:r>
          </a:p>
          <a:p>
            <a:r>
              <a:rPr lang="fr-FR" sz="2000" b="1" dirty="0"/>
              <a:t>     1</a:t>
            </a:r>
          </a:p>
          <a:p>
            <a:r>
              <a:rPr lang="fr-FR" sz="2000" b="1" dirty="0"/>
              <a:t> </a:t>
            </a:r>
            <a:r>
              <a:rPr lang="fr-FR" sz="2000" b="1" dirty="0" err="1"/>
              <a:t>rcond</a:t>
            </a:r>
            <a:r>
              <a:rPr lang="fr-FR" sz="2000" b="1" dirty="0"/>
              <a:t>(a)</a:t>
            </a:r>
          </a:p>
          <a:p>
            <a:r>
              <a:rPr lang="fr-FR" sz="2000" b="1" dirty="0"/>
              <a:t>ans =</a:t>
            </a:r>
          </a:p>
          <a:p>
            <a:r>
              <a:rPr lang="fr-FR" sz="2000" b="1" dirty="0"/>
              <a:t>   0.14870827508294</a:t>
            </a:r>
            <a:endParaRPr lang="it-IT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620287" cy="365125"/>
          </a:xfrm>
          <a:noFill/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930738" cy="365125"/>
          </a:xfrm>
          <a:noFill/>
        </p:spPr>
        <p:txBody>
          <a:bodyPr/>
          <a:lstStyle/>
          <a:p>
            <a:fld id="{0B1A6787-B505-493C-BA98-D9ECB2DC81B5}" type="slidenum">
              <a:rPr lang="it-IT" b="1" smtClean="0"/>
              <a:pPr/>
              <a:t>14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2214546" y="357166"/>
            <a:ext cx="387874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405130" algn="just">
              <a:spcAft>
                <a:spcPts val="0"/>
              </a:spcAft>
            </a:pPr>
            <a:r>
              <a:rPr lang="it-IT" sz="2400" b="1" dirty="0">
                <a:solidFill>
                  <a:srgbClr val="0000FF"/>
                </a:solidFill>
                <a:ea typeface="Times New Roman"/>
              </a:rPr>
              <a:t>     Matrici di </a:t>
            </a:r>
            <a:r>
              <a:rPr lang="it-IT" sz="2400" b="1" dirty="0" err="1">
                <a:solidFill>
                  <a:srgbClr val="0000FF"/>
                </a:solidFill>
                <a:ea typeface="Times New Roman"/>
              </a:rPr>
              <a:t>Hilbert</a:t>
            </a:r>
            <a:endParaRPr lang="it-IT" sz="2400" b="1" dirty="0">
              <a:latin typeface="Times New Roman"/>
              <a:ea typeface="Times New Roman"/>
            </a:endParaRPr>
          </a:p>
          <a:p>
            <a:pPr marL="342900" marR="405130" algn="just">
              <a:spcAft>
                <a:spcPts val="0"/>
              </a:spcAft>
            </a:pP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molto </a:t>
            </a:r>
            <a:r>
              <a:rPr lang="it-IT" sz="2400" b="1" dirty="0" err="1">
                <a:solidFill>
                  <a:srgbClr val="FF0000"/>
                </a:solidFill>
                <a:ea typeface="Times New Roman"/>
              </a:rPr>
              <a:t>malcondizionate</a:t>
            </a:r>
            <a:endParaRPr lang="it-IT" sz="2400" b="1" dirty="0">
              <a:latin typeface="Times New Roman"/>
              <a:ea typeface="Times New Roman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00034" y="1571612"/>
            <a:ext cx="4848427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405130" algn="just">
              <a:spcAft>
                <a:spcPts val="0"/>
              </a:spcAft>
            </a:pPr>
            <a:r>
              <a:rPr lang="it-IT" sz="2200" b="1" i="1" dirty="0">
                <a:ea typeface="Times New Roman"/>
              </a:rPr>
              <a:t> </a:t>
            </a:r>
            <a:endParaRPr lang="it-IT" sz="2200" b="1" dirty="0">
              <a:latin typeface="Times New Roman"/>
              <a:ea typeface="Times New Roman"/>
            </a:endParaRPr>
          </a:p>
          <a:p>
            <a:pPr marL="342900" marR="405130" algn="just">
              <a:spcAft>
                <a:spcPts val="0"/>
              </a:spcAft>
            </a:pPr>
            <a:r>
              <a:rPr lang="en-GB" sz="2200" b="1" dirty="0">
                <a:ea typeface="Times New Roman"/>
              </a:rPr>
              <a:t>               1      1/2   1/3 …. 1/n</a:t>
            </a:r>
            <a:endParaRPr lang="it-IT" sz="2200" b="1" dirty="0">
              <a:latin typeface="Times New Roman"/>
              <a:ea typeface="Times New Roman"/>
            </a:endParaRPr>
          </a:p>
          <a:p>
            <a:pPr marL="342900" marR="405130" algn="just">
              <a:spcAft>
                <a:spcPts val="0"/>
              </a:spcAft>
            </a:pPr>
            <a:r>
              <a:rPr lang="en-GB" sz="2200" b="1" dirty="0">
                <a:ea typeface="Times New Roman"/>
              </a:rPr>
              <a:t>H(n) =   1/2   1/3   1/4 …. 1/(n+1)</a:t>
            </a:r>
            <a:endParaRPr lang="it-IT" sz="2200" b="1" dirty="0">
              <a:latin typeface="Times New Roman"/>
              <a:ea typeface="Times New Roman"/>
            </a:endParaRPr>
          </a:p>
          <a:p>
            <a:pPr marL="342900" marR="405130" algn="just">
              <a:spcAft>
                <a:spcPts val="0"/>
              </a:spcAft>
            </a:pPr>
            <a:r>
              <a:rPr lang="en-GB" sz="2200" b="1" dirty="0">
                <a:ea typeface="Times New Roman"/>
              </a:rPr>
              <a:t>                </a:t>
            </a:r>
            <a:r>
              <a:rPr lang="de-DE" sz="2200" b="1" dirty="0">
                <a:ea typeface="Times New Roman"/>
                <a:sym typeface="Symbol"/>
              </a:rPr>
              <a:t></a:t>
            </a:r>
            <a:r>
              <a:rPr lang="en-GB" sz="2200" b="1" dirty="0">
                <a:ea typeface="Times New Roman"/>
              </a:rPr>
              <a:t>       </a:t>
            </a:r>
            <a:r>
              <a:rPr lang="de-DE" sz="2200" b="1" dirty="0">
                <a:ea typeface="Times New Roman"/>
                <a:sym typeface="Symbol"/>
              </a:rPr>
              <a:t></a:t>
            </a:r>
            <a:r>
              <a:rPr lang="en-GB" sz="2200" b="1" dirty="0">
                <a:ea typeface="Times New Roman"/>
              </a:rPr>
              <a:t>       </a:t>
            </a:r>
            <a:r>
              <a:rPr lang="de-DE" sz="2200" b="1" dirty="0">
                <a:ea typeface="Times New Roman"/>
                <a:sym typeface="Symbol"/>
              </a:rPr>
              <a:t></a:t>
            </a:r>
            <a:r>
              <a:rPr lang="en-GB" sz="2200" b="1" dirty="0">
                <a:ea typeface="Times New Roman"/>
              </a:rPr>
              <a:t>   .....    </a:t>
            </a:r>
            <a:r>
              <a:rPr lang="de-DE" sz="2200" b="1" dirty="0">
                <a:ea typeface="Times New Roman"/>
                <a:sym typeface="Symbol"/>
              </a:rPr>
              <a:t></a:t>
            </a:r>
            <a:r>
              <a:rPr lang="en-GB" sz="2200" b="1" dirty="0">
                <a:ea typeface="Times New Roman"/>
              </a:rPr>
              <a:t>     </a:t>
            </a:r>
            <a:endParaRPr lang="it-IT" sz="2200" b="1" dirty="0">
              <a:latin typeface="Times New Roman"/>
              <a:ea typeface="Times New Roman"/>
            </a:endParaRPr>
          </a:p>
          <a:p>
            <a:pPr marL="342900" marR="405130" algn="just">
              <a:spcAft>
                <a:spcPts val="0"/>
              </a:spcAft>
            </a:pPr>
            <a:r>
              <a:rPr lang="en-GB" sz="2200" b="1" dirty="0">
                <a:ea typeface="Times New Roman"/>
              </a:rPr>
              <a:t>             1/n 1/(n+1)  ….    1/(2n-1)</a:t>
            </a:r>
          </a:p>
          <a:p>
            <a:pPr marL="342900" marR="405130" algn="just">
              <a:spcAft>
                <a:spcPts val="0"/>
              </a:spcAft>
            </a:pPr>
            <a:endParaRPr lang="it-IT" sz="2200" b="1" dirty="0">
              <a:latin typeface="Times New Roman"/>
              <a:ea typeface="Times New Roman"/>
            </a:endParaRPr>
          </a:p>
        </p:txBody>
      </p:sp>
      <p:sp>
        <p:nvSpPr>
          <p:cNvPr id="6" name="Doppia parentesi quadra 5"/>
          <p:cNvSpPr/>
          <p:nvPr/>
        </p:nvSpPr>
        <p:spPr>
          <a:xfrm>
            <a:off x="1714480" y="1785926"/>
            <a:ext cx="3361576" cy="1714512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9" name="CasellaDiTesto 8"/>
          <p:cNvSpPr txBox="1"/>
          <p:nvPr/>
        </p:nvSpPr>
        <p:spPr>
          <a:xfrm>
            <a:off x="6072198" y="2228671"/>
            <a:ext cx="252118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00FF"/>
                </a:solidFill>
                <a:sym typeface="Symbol"/>
              </a:rPr>
              <a:t></a:t>
            </a:r>
            <a:r>
              <a:rPr lang="en-GB" sz="2400" b="1" dirty="0">
                <a:solidFill>
                  <a:srgbClr val="0000FF"/>
                </a:solidFill>
              </a:rPr>
              <a:t>(H(3))  = 574</a:t>
            </a:r>
            <a:endParaRPr lang="it-IT" sz="2400" b="1" dirty="0">
              <a:solidFill>
                <a:srgbClr val="0000FF"/>
              </a:solidFill>
            </a:endParaRPr>
          </a:p>
          <a:p>
            <a:r>
              <a:rPr lang="de-DE" sz="2400" b="1" dirty="0">
                <a:solidFill>
                  <a:srgbClr val="0000FF"/>
                </a:solidFill>
                <a:sym typeface="Symbol"/>
              </a:rPr>
              <a:t></a:t>
            </a:r>
            <a:r>
              <a:rPr lang="en-GB" sz="2400" b="1" dirty="0">
                <a:solidFill>
                  <a:srgbClr val="0000FF"/>
                </a:solidFill>
              </a:rPr>
              <a:t>(H(4)) = 28000</a:t>
            </a:r>
            <a:endParaRPr lang="it-IT" sz="2400" b="1" dirty="0">
              <a:solidFill>
                <a:srgbClr val="0000FF"/>
              </a:solidFill>
            </a:endParaRPr>
          </a:p>
          <a:p>
            <a:r>
              <a:rPr lang="en-GB" sz="2400" b="1" dirty="0">
                <a:solidFill>
                  <a:srgbClr val="0000FF"/>
                </a:solidFill>
              </a:rPr>
              <a:t> </a:t>
            </a:r>
            <a:r>
              <a:rPr lang="de-DE" sz="2400" b="1" dirty="0">
                <a:solidFill>
                  <a:srgbClr val="0000FF"/>
                </a:solidFill>
                <a:sym typeface="Symbol"/>
              </a:rPr>
              <a:t></a:t>
            </a:r>
            <a:r>
              <a:rPr lang="en-GB" sz="2400" b="1" dirty="0">
                <a:solidFill>
                  <a:srgbClr val="0000FF"/>
                </a:solidFill>
              </a:rPr>
              <a:t>(H(6)) = 1.5</a:t>
            </a:r>
            <a:r>
              <a:rPr lang="de-DE" sz="2400" b="1" dirty="0">
                <a:solidFill>
                  <a:srgbClr val="0000FF"/>
                </a:solidFill>
                <a:sym typeface="Symbol"/>
              </a:rPr>
              <a:t></a:t>
            </a:r>
            <a:r>
              <a:rPr lang="en-GB" sz="2400" b="1" dirty="0">
                <a:solidFill>
                  <a:srgbClr val="0000FF"/>
                </a:solidFill>
              </a:rPr>
              <a:t>10</a:t>
            </a:r>
            <a:r>
              <a:rPr lang="en-GB" sz="2400" b="1" baseline="30000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714480" y="3929066"/>
            <a:ext cx="555953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405130" algn="just">
              <a:spcAft>
                <a:spcPts val="0"/>
              </a:spcAft>
            </a:pP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           n </a:t>
            </a:r>
            <a:r>
              <a:rPr lang="de-DE" sz="2400" b="1" dirty="0">
                <a:solidFill>
                  <a:srgbClr val="FF0000"/>
                </a:solidFill>
                <a:ea typeface="Times New Roman"/>
                <a:sym typeface="Symbol"/>
              </a:rPr>
              <a:t>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   </a:t>
            </a:r>
            <a:r>
              <a:rPr lang="de-DE" sz="2400" b="1" dirty="0">
                <a:solidFill>
                  <a:srgbClr val="FF0000"/>
                </a:solidFill>
                <a:ea typeface="Times New Roman"/>
                <a:sym typeface="Symbol"/>
              </a:rPr>
              <a:t>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(H(n)) </a:t>
            </a:r>
            <a:r>
              <a:rPr lang="de-DE" sz="2400" b="1" dirty="0">
                <a:solidFill>
                  <a:srgbClr val="FF0000"/>
                </a:solidFill>
                <a:ea typeface="Times New Roman"/>
                <a:sym typeface="Symbol"/>
              </a:rPr>
              <a:t></a:t>
            </a:r>
            <a:r>
              <a:rPr lang="de-DE" sz="2400" b="1" dirty="0">
                <a:solidFill>
                  <a:srgbClr val="FF0000"/>
                </a:solidFill>
                <a:ea typeface="Times New Roman"/>
              </a:rPr>
              <a:t> </a:t>
            </a:r>
            <a:endParaRPr lang="it-IT" sz="2400" b="1" dirty="0">
              <a:ea typeface="Times New Roman"/>
            </a:endParaRPr>
          </a:p>
          <a:p>
            <a:pPr marL="342900" marR="40513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 </a:t>
            </a:r>
          </a:p>
          <a:p>
            <a:pPr marL="3429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matrici intrattabili  numericamente</a:t>
            </a:r>
            <a:endParaRPr lang="it-IT" sz="2400" b="1" dirty="0">
              <a:ea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979712" y="44624"/>
            <a:ext cx="6120680" cy="60939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ea typeface="Times New Roman"/>
              </a:rPr>
              <a:t>a=</a:t>
            </a:r>
            <a:r>
              <a:rPr lang="en-US" sz="2400" b="1" dirty="0" err="1">
                <a:latin typeface="+mj-lt"/>
                <a:ea typeface="Times New Roman"/>
              </a:rPr>
              <a:t>hilb</a:t>
            </a:r>
            <a:r>
              <a:rPr lang="en-US" sz="2400" b="1" dirty="0">
                <a:latin typeface="+mj-lt"/>
                <a:ea typeface="Times New Roman"/>
              </a:rPr>
              <a:t>(15);</a:t>
            </a:r>
          </a:p>
          <a:p>
            <a:r>
              <a:rPr lang="en-US" sz="2400" b="1" dirty="0">
                <a:latin typeface="+mj-lt"/>
                <a:ea typeface="Times New Roman"/>
              </a:rPr>
              <a:t>x=ones(15,1);  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ea typeface="Times New Roman"/>
              </a:rPr>
              <a:t>soluzione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ea typeface="Times New Roman"/>
              </a:rPr>
              <a:t>unitaria</a:t>
            </a:r>
            <a:endParaRPr lang="en-US" sz="2400" b="1" dirty="0">
              <a:solidFill>
                <a:srgbClr val="FF0000"/>
              </a:solidFill>
              <a:latin typeface="+mj-lt"/>
              <a:ea typeface="Times New Roman"/>
            </a:endParaRPr>
          </a:p>
          <a:p>
            <a:r>
              <a:rPr lang="en-US" sz="2400" b="1" dirty="0">
                <a:latin typeface="+mj-lt"/>
                <a:ea typeface="Times New Roman"/>
              </a:rPr>
              <a:t>b=a*x;</a:t>
            </a:r>
          </a:p>
          <a:p>
            <a:r>
              <a:rPr lang="en-US" sz="2400" b="1" dirty="0" err="1">
                <a:latin typeface="+mj-lt"/>
                <a:ea typeface="Times New Roman"/>
              </a:rPr>
              <a:t>xc</a:t>
            </a:r>
            <a:r>
              <a:rPr lang="en-US" sz="2400" b="1" dirty="0">
                <a:latin typeface="+mj-lt"/>
                <a:ea typeface="Times New Roman"/>
              </a:rPr>
              <a:t>=a\b     </a:t>
            </a:r>
            <a:r>
              <a:rPr lang="en-US" sz="2400" b="1" dirty="0" err="1">
                <a:solidFill>
                  <a:srgbClr val="FF0000"/>
                </a:solidFill>
                <a:ea typeface="Times New Roman"/>
              </a:rPr>
              <a:t>soluzione</a:t>
            </a:r>
            <a:r>
              <a:rPr lang="en-US" sz="2400" b="1" dirty="0">
                <a:solidFill>
                  <a:srgbClr val="FF0000"/>
                </a:solidFill>
                <a:ea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a typeface="Times New Roman"/>
              </a:rPr>
              <a:t>calcolata</a:t>
            </a:r>
            <a:r>
              <a:rPr lang="en-US" sz="2400" b="1" dirty="0">
                <a:solidFill>
                  <a:srgbClr val="FF0000"/>
                </a:solidFill>
                <a:ea typeface="Times New Roman"/>
              </a:rPr>
              <a:t> </a:t>
            </a:r>
            <a:endParaRPr lang="en-US" sz="2400" b="1" dirty="0">
              <a:latin typeface="+mj-lt"/>
              <a:ea typeface="Times New Roman"/>
            </a:endParaRPr>
          </a:p>
          <a:p>
            <a:r>
              <a:rPr lang="en-US" sz="2400" b="1" dirty="0" err="1">
                <a:latin typeface="+mj-lt"/>
                <a:ea typeface="Times New Roman"/>
              </a:rPr>
              <a:t>xc</a:t>
            </a:r>
            <a:r>
              <a:rPr lang="en-US" sz="2400" b="1" dirty="0">
                <a:latin typeface="+mj-lt"/>
                <a:ea typeface="Times New Roman"/>
              </a:rPr>
              <a:t> =</a:t>
            </a:r>
          </a:p>
          <a:p>
            <a:r>
              <a:rPr lang="en-US" b="1" dirty="0">
                <a:latin typeface="+mj-lt"/>
                <a:ea typeface="Times New Roman"/>
              </a:rPr>
              <a:t>   0.999999988484888</a:t>
            </a:r>
          </a:p>
          <a:p>
            <a:r>
              <a:rPr lang="en-US" b="1" dirty="0">
                <a:latin typeface="+mj-lt"/>
                <a:ea typeface="Times New Roman"/>
              </a:rPr>
              <a:t>   0.999998820001038</a:t>
            </a:r>
          </a:p>
          <a:p>
            <a:r>
              <a:rPr lang="en-US" b="1" dirty="0">
                <a:latin typeface="+mj-lt"/>
                <a:ea typeface="Times New Roman"/>
              </a:rPr>
              <a:t>   1.000153035493171</a:t>
            </a:r>
          </a:p>
          <a:p>
            <a:r>
              <a:rPr lang="en-US" b="1" dirty="0">
                <a:latin typeface="+mj-lt"/>
                <a:ea typeface="Times New Roman"/>
              </a:rPr>
              <a:t>   0.995678337603480</a:t>
            </a:r>
          </a:p>
          <a:p>
            <a:r>
              <a:rPr lang="en-US" b="1" dirty="0">
                <a:latin typeface="+mj-lt"/>
                <a:ea typeface="Times New Roman"/>
              </a:rPr>
              <a:t>   1.055208289152775</a:t>
            </a:r>
          </a:p>
          <a:p>
            <a:r>
              <a:rPr lang="en-US" b="1" dirty="0">
                <a:latin typeface="+mj-lt"/>
                <a:ea typeface="Times New Roman"/>
              </a:rPr>
              <a:t>   0.606823831028672</a:t>
            </a:r>
          </a:p>
          <a:p>
            <a:r>
              <a:rPr lang="en-US" b="1" dirty="0">
                <a:latin typeface="+mj-lt"/>
                <a:ea typeface="Times New Roman"/>
              </a:rPr>
              <a:t>   2.717791261290424</a:t>
            </a:r>
          </a:p>
          <a:p>
            <a:r>
              <a:rPr lang="en-US" b="1" dirty="0">
                <a:latin typeface="+mj-lt"/>
                <a:ea typeface="Times New Roman"/>
              </a:rPr>
              <a:t>  -3.811419278271013</a:t>
            </a:r>
          </a:p>
          <a:p>
            <a:r>
              <a:rPr lang="en-US" b="1" dirty="0">
                <a:latin typeface="+mj-lt"/>
                <a:ea typeface="Times New Roman"/>
              </a:rPr>
              <a:t>   9.689857910094865</a:t>
            </a:r>
          </a:p>
          <a:p>
            <a:r>
              <a:rPr lang="en-US" b="1" dirty="0">
                <a:latin typeface="+mj-lt"/>
                <a:ea typeface="Times New Roman"/>
              </a:rPr>
              <a:t>  -8.657463514524082</a:t>
            </a:r>
          </a:p>
          <a:p>
            <a:r>
              <a:rPr lang="en-US" b="1" dirty="0">
                <a:latin typeface="+mj-lt"/>
                <a:ea typeface="Times New Roman"/>
              </a:rPr>
              <a:t>   6.344376120567810</a:t>
            </a:r>
          </a:p>
          <a:p>
            <a:r>
              <a:rPr lang="en-US" b="1" dirty="0">
                <a:latin typeface="+mj-lt"/>
                <a:ea typeface="Times New Roman"/>
              </a:rPr>
              <a:t>   1.692954637371676</a:t>
            </a:r>
          </a:p>
          <a:p>
            <a:r>
              <a:rPr lang="en-US" b="1" dirty="0">
                <a:latin typeface="+mj-lt"/>
                <a:ea typeface="Times New Roman"/>
              </a:rPr>
              <a:t>  -2.079670878337648</a:t>
            </a:r>
          </a:p>
          <a:p>
            <a:r>
              <a:rPr lang="en-US" b="1" dirty="0">
                <a:latin typeface="+mj-lt"/>
                <a:ea typeface="Times New Roman"/>
              </a:rPr>
              <a:t>   2.820985686699631</a:t>
            </a:r>
          </a:p>
          <a:p>
            <a:r>
              <a:rPr lang="en-US" b="1" dirty="0">
                <a:latin typeface="+mj-lt"/>
                <a:ea typeface="Times New Roman"/>
              </a:rPr>
              <a:t>   0.624725651254457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870466" y="235787"/>
            <a:ext cx="601390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matrice triangolare superiore</a:t>
            </a:r>
            <a:endParaRPr lang="it-IT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228184" y="2031231"/>
            <a:ext cx="15001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ea typeface="Times New Roman"/>
                <a:cs typeface="Times New Roman"/>
              </a:rPr>
              <a:t>u</a:t>
            </a:r>
            <a:r>
              <a:rPr lang="it-IT" sz="2400" b="1" baseline="-25000" dirty="0" err="1">
                <a:ea typeface="Times New Roman"/>
                <a:cs typeface="Times New Roman"/>
              </a:rPr>
              <a:t>i</a:t>
            </a:r>
            <a:r>
              <a:rPr lang="it-IT" sz="2400" b="1" baseline="-25000" dirty="0">
                <a:ea typeface="Times New Roman"/>
                <a:cs typeface="Times New Roman"/>
              </a:rPr>
              <a:t>,</a:t>
            </a:r>
            <a:r>
              <a:rPr lang="it-IT" sz="2400" b="1" baseline="-25000" dirty="0" err="1">
                <a:ea typeface="Times New Roman"/>
                <a:cs typeface="Times New Roman"/>
              </a:rPr>
              <a:t>j</a:t>
            </a:r>
            <a:r>
              <a:rPr lang="it-IT" sz="2400" b="1" dirty="0" err="1">
                <a:ea typeface="Times New Roman"/>
                <a:cs typeface="Times New Roman"/>
              </a:rPr>
              <a:t>=</a:t>
            </a:r>
            <a:r>
              <a:rPr lang="it-IT" sz="2400" b="1" dirty="0">
                <a:ea typeface="Times New Roman"/>
                <a:cs typeface="Times New Roman"/>
              </a:rPr>
              <a:t> 0, i&gt;j</a:t>
            </a:r>
            <a:endParaRPr lang="it-IT" sz="24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4" y="764704"/>
            <a:ext cx="4835271" cy="2283714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1763688" y="3356992"/>
            <a:ext cx="425611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matrice triangolare inferiore</a:t>
            </a:r>
            <a:endParaRPr lang="it-IT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53800"/>
            <a:ext cx="4948047" cy="2255520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6312162" y="4911551"/>
            <a:ext cx="15001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ea typeface="Times New Roman"/>
                <a:cs typeface="Times New Roman"/>
              </a:rPr>
              <a:t>l</a:t>
            </a:r>
            <a:r>
              <a:rPr lang="it-IT" sz="2400" b="1" baseline="-25000" dirty="0">
                <a:ea typeface="Times New Roman"/>
                <a:cs typeface="Times New Roman"/>
              </a:rPr>
              <a:t>i,</a:t>
            </a:r>
            <a:r>
              <a:rPr lang="it-IT" sz="2400" b="1" baseline="-25000" dirty="0" err="1">
                <a:ea typeface="Times New Roman"/>
                <a:cs typeface="Times New Roman"/>
              </a:rPr>
              <a:t>j</a:t>
            </a:r>
            <a:r>
              <a:rPr lang="it-IT" sz="2400" b="1" dirty="0" err="1">
                <a:ea typeface="Times New Roman"/>
                <a:cs typeface="Times New Roman"/>
              </a:rPr>
              <a:t>=</a:t>
            </a:r>
            <a:r>
              <a:rPr lang="it-IT" sz="2400" b="1" dirty="0">
                <a:ea typeface="Times New Roman"/>
                <a:cs typeface="Times New Roman"/>
              </a:rPr>
              <a:t> 0, j&gt;i</a:t>
            </a:r>
            <a:endParaRPr lang="it-IT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708078" y="692696"/>
            <a:ext cx="307183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a typeface="Times New Roman"/>
                <a:cs typeface="Times New Roman"/>
              </a:rPr>
              <a:t>matrice triangolare </a:t>
            </a:r>
          </a:p>
          <a:p>
            <a:r>
              <a:rPr lang="it-IT" sz="2400" b="1" dirty="0">
                <a:solidFill>
                  <a:srgbClr val="FF0000"/>
                </a:solidFill>
                <a:ea typeface="Times New Roman"/>
                <a:cs typeface="Times New Roman"/>
              </a:rPr>
              <a:t>superiore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11" name="Doppia parentesi quadra 10"/>
          <p:cNvSpPr/>
          <p:nvPr/>
        </p:nvSpPr>
        <p:spPr>
          <a:xfrm>
            <a:off x="4211960" y="628098"/>
            <a:ext cx="1152128" cy="928694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2" name="Doppia parentesi quadra 11"/>
          <p:cNvSpPr/>
          <p:nvPr/>
        </p:nvSpPr>
        <p:spPr>
          <a:xfrm>
            <a:off x="5436096" y="620688"/>
            <a:ext cx="432048" cy="99060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grpSp>
        <p:nvGrpSpPr>
          <p:cNvPr id="16" name="Gruppo 15"/>
          <p:cNvGrpSpPr/>
          <p:nvPr/>
        </p:nvGrpSpPr>
        <p:grpSpPr>
          <a:xfrm>
            <a:off x="4101574" y="278152"/>
            <a:ext cx="3134722" cy="1569660"/>
            <a:chOff x="4145488" y="404664"/>
            <a:chExt cx="3143272" cy="1569660"/>
          </a:xfrm>
        </p:grpSpPr>
        <p:sp>
          <p:nvSpPr>
            <p:cNvPr id="10" name="CasellaDiTesto 9"/>
            <p:cNvSpPr txBox="1"/>
            <p:nvPr/>
          </p:nvSpPr>
          <p:spPr>
            <a:xfrm>
              <a:off x="4145488" y="404664"/>
              <a:ext cx="314327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     </a:t>
              </a:r>
            </a:p>
            <a:p>
              <a:r>
                <a:rPr lang="it-IT" sz="2000" b="1" dirty="0"/>
                <a:t>    3   3   2       x</a:t>
              </a:r>
              <a:r>
                <a:rPr lang="it-IT" sz="2000" b="1" baseline="-25000" dirty="0"/>
                <a:t>1      </a:t>
              </a:r>
              <a:r>
                <a:rPr lang="it-IT" sz="2000" b="1" dirty="0"/>
                <a:t>=   5 </a:t>
              </a:r>
              <a:endParaRPr lang="it-IT" sz="2000" b="1" baseline="-25000" dirty="0"/>
            </a:p>
            <a:p>
              <a:r>
                <a:rPr lang="it-IT" sz="2000" b="1" dirty="0"/>
                <a:t>    0   6  12      x</a:t>
              </a:r>
              <a:r>
                <a:rPr lang="it-IT" sz="2000" b="1" baseline="-25000" dirty="0"/>
                <a:t>2     </a:t>
              </a:r>
              <a:r>
                <a:rPr lang="it-IT" sz="2000" b="1" dirty="0"/>
                <a:t>=   4</a:t>
              </a:r>
              <a:endParaRPr lang="it-IT" sz="2000" b="1" baseline="-25000" dirty="0"/>
            </a:p>
            <a:p>
              <a:r>
                <a:rPr lang="it-IT" sz="2000" b="1" dirty="0"/>
                <a:t>    0   </a:t>
              </a:r>
              <a:r>
                <a:rPr lang="it-IT" sz="2000" b="1" dirty="0" err="1"/>
                <a:t>0</a:t>
              </a:r>
              <a:r>
                <a:rPr lang="it-IT" sz="2000" b="1" dirty="0"/>
                <a:t>   3       x</a:t>
              </a:r>
              <a:r>
                <a:rPr lang="it-IT" sz="2000" b="1" baseline="-25000" dirty="0"/>
                <a:t>3    </a:t>
              </a:r>
              <a:r>
                <a:rPr lang="it-IT" sz="2000" b="1" dirty="0"/>
                <a:t>=    3 </a:t>
              </a:r>
              <a:endParaRPr lang="it-IT" sz="2000" b="1" baseline="-25000" dirty="0"/>
            </a:p>
            <a:p>
              <a:endParaRPr lang="it-IT" b="1" dirty="0"/>
            </a:p>
          </p:txBody>
        </p:sp>
        <p:sp>
          <p:nvSpPr>
            <p:cNvPr id="13" name="Doppia parentesi quadra 12"/>
            <p:cNvSpPr/>
            <p:nvPr/>
          </p:nvSpPr>
          <p:spPr>
            <a:xfrm>
              <a:off x="6200089" y="685590"/>
              <a:ext cx="428628" cy="1000132"/>
            </a:xfrm>
            <a:prstGeom prst="bracketPair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731580" y="2385462"/>
            <a:ext cx="5000660" cy="230832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si calcola x</a:t>
            </a:r>
            <a:r>
              <a:rPr lang="it-IT" sz="2400" b="1" baseline="-25000" dirty="0">
                <a:ea typeface="Times New Roman"/>
              </a:rPr>
              <a:t>3</a:t>
            </a:r>
            <a:r>
              <a:rPr lang="it-IT" sz="2400" b="1" dirty="0">
                <a:ea typeface="Times New Roman"/>
              </a:rPr>
              <a:t> dalla III equazione:</a:t>
            </a:r>
            <a:endParaRPr lang="it-IT" sz="24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        x</a:t>
            </a:r>
            <a:r>
              <a:rPr lang="it-IT" sz="2400" b="1" baseline="-25000" dirty="0">
                <a:ea typeface="Times New Roman"/>
              </a:rPr>
              <a:t>3</a:t>
            </a:r>
            <a:r>
              <a:rPr lang="it-IT" sz="2400" b="1" dirty="0">
                <a:ea typeface="Times New Roman"/>
              </a:rPr>
              <a:t> =3/3=1</a:t>
            </a:r>
            <a:endParaRPr lang="it-IT" sz="24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sostituendo nella II equazione: </a:t>
            </a:r>
            <a:endParaRPr lang="it-IT" sz="2400" b="1" dirty="0">
              <a:latin typeface="Times New Roman"/>
              <a:ea typeface="Times New Roman"/>
            </a:endParaRPr>
          </a:p>
          <a:p>
            <a:r>
              <a:rPr lang="it-IT" sz="2400" b="1" dirty="0">
                <a:ea typeface="Times New Roman"/>
                <a:cs typeface="Times New Roman"/>
              </a:rPr>
              <a:t>         x</a:t>
            </a:r>
            <a:r>
              <a:rPr lang="it-IT" sz="2400" b="1" baseline="-25000" dirty="0">
                <a:ea typeface="Times New Roman"/>
                <a:cs typeface="Times New Roman"/>
              </a:rPr>
              <a:t>2 </a:t>
            </a:r>
            <a:r>
              <a:rPr lang="it-IT" sz="2400" b="1" dirty="0">
                <a:ea typeface="Times New Roman"/>
                <a:cs typeface="Times New Roman"/>
              </a:rPr>
              <a:t>=(4- 12x</a:t>
            </a:r>
            <a:r>
              <a:rPr lang="it-IT" sz="2400" b="1" baseline="-25000" dirty="0">
                <a:ea typeface="Times New Roman"/>
                <a:cs typeface="Times New Roman"/>
              </a:rPr>
              <a:t>3 </a:t>
            </a:r>
            <a:r>
              <a:rPr lang="it-IT" sz="2400" b="1" dirty="0">
                <a:ea typeface="Times New Roman"/>
                <a:cs typeface="Times New Roman"/>
              </a:rPr>
              <a:t>)/6=-8/6</a:t>
            </a:r>
          </a:p>
          <a:p>
            <a:pPr marL="2286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sostituendo nella I equazione :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    x</a:t>
            </a:r>
            <a:r>
              <a:rPr lang="it-IT" sz="2400" b="1" baseline="-25000" dirty="0">
                <a:ea typeface="Times New Roman"/>
              </a:rPr>
              <a:t>1</a:t>
            </a:r>
            <a:r>
              <a:rPr lang="it-IT" sz="2400" b="1" dirty="0">
                <a:ea typeface="Times New Roman"/>
              </a:rPr>
              <a:t> =(5-3x</a:t>
            </a:r>
            <a:r>
              <a:rPr lang="it-IT" sz="2400" b="1" baseline="-25000" dirty="0">
                <a:ea typeface="Times New Roman"/>
              </a:rPr>
              <a:t>2</a:t>
            </a:r>
            <a:r>
              <a:rPr lang="it-IT" sz="2400" b="1" dirty="0">
                <a:ea typeface="Times New Roman"/>
              </a:rPr>
              <a:t>- 2x</a:t>
            </a:r>
            <a:r>
              <a:rPr lang="it-IT" sz="2400" b="1" baseline="-25000" dirty="0">
                <a:ea typeface="Times New Roman"/>
              </a:rPr>
              <a:t>3</a:t>
            </a:r>
            <a:r>
              <a:rPr lang="it-IT" sz="2400" b="1" dirty="0">
                <a:ea typeface="Times New Roman"/>
              </a:rPr>
              <a:t> )/3=7/3</a:t>
            </a:r>
            <a:endParaRPr lang="it-IT" sz="2400" b="1" dirty="0">
              <a:latin typeface="Times New Roman"/>
              <a:ea typeface="Times New Roman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714480" y="4941168"/>
            <a:ext cx="550072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       Metodo di </a:t>
            </a:r>
            <a:r>
              <a:rPr lang="it-I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back-substitution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</a:t>
            </a:r>
          </a:p>
          <a:p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          (sostituzione all’indietro)</a:t>
            </a: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245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18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714480" y="447055"/>
            <a:ext cx="5500726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FF0000"/>
                </a:solidFill>
                <a:ea typeface="Times New Roman"/>
                <a:cs typeface="Times New Roman"/>
              </a:rPr>
              <a:t>        Metodo di back-</a:t>
            </a:r>
            <a:r>
              <a:rPr lang="it-IT" sz="2600" b="1" dirty="0" err="1">
                <a:solidFill>
                  <a:srgbClr val="FF0000"/>
                </a:solidFill>
                <a:ea typeface="Times New Roman"/>
                <a:cs typeface="Times New Roman"/>
              </a:rPr>
              <a:t>substitution</a:t>
            </a:r>
            <a:r>
              <a:rPr lang="it-IT" sz="2600" b="1" dirty="0">
                <a:solidFill>
                  <a:srgbClr val="FF0000"/>
                </a:solidFill>
                <a:ea typeface="Times New Roman"/>
                <a:cs typeface="Times New Roman"/>
              </a:rPr>
              <a:t>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 l="17927" t="19393" r="40036" b="31860"/>
          <a:stretch>
            <a:fillRect/>
          </a:stretch>
        </p:blipFill>
        <p:spPr bwMode="auto">
          <a:xfrm>
            <a:off x="428590" y="1623006"/>
            <a:ext cx="3039040" cy="152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sellaDiTesto 8"/>
          <p:cNvSpPr txBox="1"/>
          <p:nvPr/>
        </p:nvSpPr>
        <p:spPr>
          <a:xfrm>
            <a:off x="4000496" y="1428737"/>
            <a:ext cx="4143404" cy="206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0000FF"/>
                </a:solidFill>
              </a:rPr>
              <a:t>x</a:t>
            </a:r>
            <a:r>
              <a:rPr lang="it-IT" sz="2400" b="1" baseline="-25000" dirty="0" err="1">
                <a:solidFill>
                  <a:srgbClr val="0000FF"/>
                </a:solidFill>
              </a:rPr>
              <a:t>n</a:t>
            </a:r>
            <a:r>
              <a:rPr lang="it-IT" sz="2400" b="1" dirty="0" err="1">
                <a:solidFill>
                  <a:srgbClr val="0000FF"/>
                </a:solidFill>
              </a:rPr>
              <a:t>=b</a:t>
            </a:r>
            <a:r>
              <a:rPr lang="it-IT" sz="2400" b="1" baseline="-25000" dirty="0" err="1">
                <a:solidFill>
                  <a:srgbClr val="0000FF"/>
                </a:solidFill>
              </a:rPr>
              <a:t>n</a:t>
            </a:r>
            <a:r>
              <a:rPr lang="it-IT" sz="2400" b="1" dirty="0">
                <a:solidFill>
                  <a:srgbClr val="0000FF"/>
                </a:solidFill>
              </a:rPr>
              <a:t>/u</a:t>
            </a:r>
            <a:r>
              <a:rPr lang="it-IT" sz="2400" b="1" baseline="-25000" dirty="0">
                <a:solidFill>
                  <a:srgbClr val="0000FF"/>
                </a:solidFill>
              </a:rPr>
              <a:t>n,n</a:t>
            </a:r>
          </a:p>
          <a:p>
            <a:endParaRPr lang="it-IT" sz="2400" b="1" baseline="-25000" dirty="0">
              <a:solidFill>
                <a:srgbClr val="0000FF"/>
              </a:solidFill>
            </a:endParaRPr>
          </a:p>
          <a:p>
            <a:endParaRPr lang="it-IT" sz="2400" b="1" baseline="-25000" dirty="0">
              <a:solidFill>
                <a:srgbClr val="0000FF"/>
              </a:solidFill>
            </a:endParaRPr>
          </a:p>
          <a:p>
            <a:endParaRPr lang="it-IT" sz="2400" b="1" dirty="0">
              <a:solidFill>
                <a:srgbClr val="0000FF"/>
              </a:solidFill>
            </a:endParaRPr>
          </a:p>
          <a:p>
            <a:endParaRPr lang="it-IT" sz="2400" b="1" dirty="0">
              <a:solidFill>
                <a:srgbClr val="0000FF"/>
              </a:solidFill>
            </a:endParaRPr>
          </a:p>
          <a:p>
            <a:r>
              <a:rPr lang="it-IT" sz="2400" b="1" dirty="0">
                <a:solidFill>
                  <a:srgbClr val="0000FF"/>
                </a:solidFill>
              </a:rPr>
              <a:t>                             i=n-1,…,1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3" name="Freccia in giù 12"/>
          <p:cNvSpPr/>
          <p:nvPr/>
        </p:nvSpPr>
        <p:spPr>
          <a:xfrm rot="3095897">
            <a:off x="4939158" y="2650765"/>
            <a:ext cx="95134" cy="18945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428728" y="4357694"/>
            <a:ext cx="571504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                 prodotto scalare di</a:t>
            </a:r>
          </a:p>
          <a:p>
            <a:r>
              <a:rPr lang="it-IT" sz="2400" b="1" dirty="0">
                <a:solidFill>
                  <a:schemeClr val="tx1"/>
                </a:solidFill>
              </a:rPr>
              <a:t>   (</a:t>
            </a:r>
            <a:r>
              <a:rPr lang="it-IT" sz="2400" b="1" dirty="0" err="1">
                <a:solidFill>
                  <a:schemeClr val="tx1"/>
                </a:solidFill>
              </a:rPr>
              <a:t>u</a:t>
            </a:r>
            <a:r>
              <a:rPr lang="it-IT" sz="2400" b="1" baseline="-25000" dirty="0" err="1">
                <a:solidFill>
                  <a:schemeClr val="tx1"/>
                </a:solidFill>
              </a:rPr>
              <a:t>i</a:t>
            </a:r>
            <a:r>
              <a:rPr lang="it-IT" sz="2400" b="1" baseline="-25000" dirty="0">
                <a:solidFill>
                  <a:schemeClr val="tx1"/>
                </a:solidFill>
              </a:rPr>
              <a:t>,i+1,</a:t>
            </a:r>
            <a:r>
              <a:rPr lang="it-IT" sz="2400" b="1" dirty="0" err="1">
                <a:solidFill>
                  <a:schemeClr val="tx1"/>
                </a:solidFill>
              </a:rPr>
              <a:t>u</a:t>
            </a:r>
            <a:r>
              <a:rPr lang="it-IT" sz="2400" b="1" baseline="-25000" dirty="0" err="1">
                <a:solidFill>
                  <a:schemeClr val="tx1"/>
                </a:solidFill>
              </a:rPr>
              <a:t>i</a:t>
            </a:r>
            <a:r>
              <a:rPr lang="it-IT" sz="2400" b="1" baseline="-25000" dirty="0">
                <a:solidFill>
                  <a:schemeClr val="tx1"/>
                </a:solidFill>
              </a:rPr>
              <a:t>,i+2</a:t>
            </a:r>
            <a:r>
              <a:rPr lang="it-IT" sz="2400" b="1" dirty="0">
                <a:solidFill>
                  <a:schemeClr val="tx1"/>
                </a:solidFill>
              </a:rPr>
              <a:t>,….,</a:t>
            </a:r>
            <a:r>
              <a:rPr lang="it-IT" sz="2400" b="1" dirty="0" err="1">
                <a:solidFill>
                  <a:schemeClr val="tx1"/>
                </a:solidFill>
              </a:rPr>
              <a:t>u</a:t>
            </a:r>
            <a:r>
              <a:rPr lang="it-IT" sz="2400" b="1" baseline="-25000" dirty="0" err="1">
                <a:solidFill>
                  <a:schemeClr val="tx1"/>
                </a:solidFill>
              </a:rPr>
              <a:t>i</a:t>
            </a:r>
            <a:r>
              <a:rPr lang="it-IT" sz="2400" b="1" baseline="-25000" dirty="0">
                <a:solidFill>
                  <a:schemeClr val="tx1"/>
                </a:solidFill>
              </a:rPr>
              <a:t>,n</a:t>
            </a:r>
            <a:r>
              <a:rPr lang="it-IT" sz="2400" b="1" dirty="0">
                <a:solidFill>
                  <a:schemeClr val="tx1"/>
                </a:solidFill>
              </a:rPr>
              <a:t>)  e  (x</a:t>
            </a:r>
            <a:r>
              <a:rPr lang="it-IT" sz="2400" b="1" baseline="-25000" dirty="0">
                <a:solidFill>
                  <a:schemeClr val="tx1"/>
                </a:solidFill>
              </a:rPr>
              <a:t>i+1,</a:t>
            </a:r>
            <a:r>
              <a:rPr lang="it-IT" sz="2400" b="1" dirty="0">
                <a:solidFill>
                  <a:schemeClr val="tx1"/>
                </a:solidFill>
              </a:rPr>
              <a:t>x</a:t>
            </a:r>
            <a:r>
              <a:rPr lang="it-IT" sz="2400" b="1" baseline="-25000" dirty="0">
                <a:solidFill>
                  <a:schemeClr val="tx1"/>
                </a:solidFill>
              </a:rPr>
              <a:t>i+2</a:t>
            </a:r>
            <a:r>
              <a:rPr lang="it-IT" sz="2400" b="1" dirty="0">
                <a:solidFill>
                  <a:schemeClr val="tx1"/>
                </a:solidFill>
              </a:rPr>
              <a:t>,…. ,</a:t>
            </a:r>
            <a:r>
              <a:rPr lang="it-IT" sz="2400" b="1" dirty="0" err="1">
                <a:solidFill>
                  <a:schemeClr val="tx1"/>
                </a:solidFill>
              </a:rPr>
              <a:t>x</a:t>
            </a:r>
            <a:r>
              <a:rPr lang="it-IT" sz="2400" b="1" baseline="-25000" dirty="0" err="1">
                <a:solidFill>
                  <a:schemeClr val="tx1"/>
                </a:solidFill>
              </a:rPr>
              <a:t>n</a:t>
            </a:r>
            <a:r>
              <a:rPr lang="it-IT" sz="2400" b="1" dirty="0">
                <a:solidFill>
                  <a:schemeClr val="tx1"/>
                </a:solidFill>
              </a:rPr>
              <a:t>)’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2" y="1928802"/>
            <a:ext cx="3629025" cy="1000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0B1A6787-B505-493C-BA98-D9ECB2DC81B5}" type="slidenum">
              <a:rPr lang="it-IT" b="1" smtClean="0"/>
              <a:pPr/>
              <a:t>19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1714480" y="467005"/>
            <a:ext cx="535785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a typeface="Times New Roman"/>
                <a:cs typeface="Times New Roman"/>
              </a:rPr>
              <a:t>  Complessità di </a:t>
            </a:r>
            <a:r>
              <a:rPr lang="it-IT" sz="2400" b="1" dirty="0" err="1">
                <a:solidFill>
                  <a:srgbClr val="FF0000"/>
                </a:solidFill>
                <a:ea typeface="Times New Roman"/>
                <a:cs typeface="Times New Roman"/>
              </a:rPr>
              <a:t>back-substitution</a:t>
            </a:r>
            <a:r>
              <a:rPr lang="it-IT" sz="2400" b="1" dirty="0">
                <a:solidFill>
                  <a:srgbClr val="FF0000"/>
                </a:solidFill>
                <a:ea typeface="Times New Roman"/>
                <a:cs typeface="Times New Roman"/>
              </a:rPr>
              <a:t>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42910" y="1287836"/>
            <a:ext cx="800105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x</a:t>
            </a:r>
            <a:r>
              <a:rPr lang="fr-FR" sz="2400" b="1" baseline="-25000" dirty="0" err="1"/>
              <a:t>n</a:t>
            </a:r>
            <a:r>
              <a:rPr lang="fr-FR" sz="2400" b="1" dirty="0"/>
              <a:t>=</a:t>
            </a:r>
            <a:r>
              <a:rPr lang="fr-FR" sz="2400" b="1" dirty="0" err="1"/>
              <a:t>b</a:t>
            </a:r>
            <a:r>
              <a:rPr lang="fr-FR" sz="2400" b="1" baseline="-25000" dirty="0" err="1"/>
              <a:t>n</a:t>
            </a:r>
            <a:r>
              <a:rPr lang="fr-FR" sz="2400" b="1" dirty="0"/>
              <a:t>/</a:t>
            </a:r>
            <a:r>
              <a:rPr lang="fr-FR" sz="2400" b="1" dirty="0" err="1"/>
              <a:t>u</a:t>
            </a:r>
            <a:r>
              <a:rPr lang="fr-FR" sz="2400" b="1" baseline="-25000" dirty="0" err="1"/>
              <a:t>n,n</a:t>
            </a:r>
            <a:r>
              <a:rPr lang="fr-FR" sz="2400" b="1" dirty="0"/>
              <a:t>                                                   </a:t>
            </a:r>
            <a:r>
              <a:rPr lang="fr-FR" sz="2400" b="1" dirty="0">
                <a:solidFill>
                  <a:srgbClr val="FF0000"/>
                </a:solidFill>
              </a:rPr>
              <a:t>1 M</a:t>
            </a:r>
            <a:endParaRPr lang="it-IT" sz="2400" b="1" dirty="0">
              <a:solidFill>
                <a:srgbClr val="FF0000"/>
              </a:solidFill>
            </a:endParaRPr>
          </a:p>
          <a:p>
            <a:r>
              <a:rPr lang="it-IT" sz="2400" b="1" dirty="0"/>
              <a:t>x</a:t>
            </a:r>
            <a:r>
              <a:rPr lang="it-IT" sz="2400" b="1" baseline="-25000" dirty="0"/>
              <a:t>n-1</a:t>
            </a:r>
            <a:r>
              <a:rPr lang="it-IT" sz="2400" b="1" dirty="0"/>
              <a:t>=(b</a:t>
            </a:r>
            <a:r>
              <a:rPr lang="it-IT" sz="2400" b="1" baseline="-25000" dirty="0"/>
              <a:t>n-1</a:t>
            </a:r>
            <a:r>
              <a:rPr lang="it-IT" sz="2400" b="1" dirty="0"/>
              <a:t>-u</a:t>
            </a:r>
            <a:r>
              <a:rPr lang="it-IT" sz="2400" b="1" baseline="-25000" dirty="0"/>
              <a:t>n-1,</a:t>
            </a:r>
            <a:r>
              <a:rPr lang="it-IT" sz="2400" b="1" baseline="-25000" dirty="0" err="1"/>
              <a:t>n</a:t>
            </a:r>
            <a:r>
              <a:rPr lang="it-IT" sz="2400" b="1" dirty="0" err="1"/>
              <a:t>x</a:t>
            </a:r>
            <a:r>
              <a:rPr lang="it-IT" sz="2400" b="1" baseline="-25000" dirty="0" err="1"/>
              <a:t>n</a:t>
            </a:r>
            <a:r>
              <a:rPr lang="it-IT" sz="2400" b="1" dirty="0"/>
              <a:t> )/u</a:t>
            </a:r>
            <a:r>
              <a:rPr lang="it-IT" sz="2400" b="1" baseline="-25000" dirty="0"/>
              <a:t>n-1,n-1</a:t>
            </a:r>
            <a:r>
              <a:rPr lang="it-IT" sz="2400" b="1" dirty="0"/>
              <a:t>                        </a:t>
            </a:r>
            <a:r>
              <a:rPr lang="it-IT" sz="2400" b="1" dirty="0">
                <a:solidFill>
                  <a:srgbClr val="FF0000"/>
                </a:solidFill>
              </a:rPr>
              <a:t>2 M   +  1 A</a:t>
            </a:r>
          </a:p>
          <a:p>
            <a:r>
              <a:rPr lang="it-IT" sz="2400" b="1" dirty="0"/>
              <a:t>x</a:t>
            </a:r>
            <a:r>
              <a:rPr lang="it-IT" sz="2400" b="1" baseline="-25000" dirty="0"/>
              <a:t>n-2</a:t>
            </a:r>
            <a:r>
              <a:rPr lang="it-IT" sz="2400" b="1" dirty="0"/>
              <a:t>=(b</a:t>
            </a:r>
            <a:r>
              <a:rPr lang="it-IT" sz="2400" b="1" baseline="-25000" dirty="0"/>
              <a:t>n-2</a:t>
            </a:r>
            <a:r>
              <a:rPr lang="it-IT" sz="2400" b="1" dirty="0"/>
              <a:t>-u</a:t>
            </a:r>
            <a:r>
              <a:rPr lang="it-IT" sz="2400" b="1" baseline="-25000" dirty="0"/>
              <a:t>n-2,n-1</a:t>
            </a:r>
            <a:r>
              <a:rPr lang="it-IT" sz="2400" b="1" dirty="0"/>
              <a:t>x</a:t>
            </a:r>
            <a:r>
              <a:rPr lang="it-IT" sz="2400" b="1" baseline="-25000" dirty="0"/>
              <a:t>n-1 </a:t>
            </a:r>
            <a:r>
              <a:rPr lang="it-IT" sz="2400" b="1" dirty="0"/>
              <a:t>-u</a:t>
            </a:r>
            <a:r>
              <a:rPr lang="it-IT" sz="2400" b="1" baseline="-25000" dirty="0"/>
              <a:t>n-2,</a:t>
            </a:r>
            <a:r>
              <a:rPr lang="it-IT" sz="2400" b="1" baseline="-25000" dirty="0" err="1"/>
              <a:t>n</a:t>
            </a:r>
            <a:r>
              <a:rPr lang="it-IT" sz="2400" b="1" dirty="0" err="1"/>
              <a:t>x</a:t>
            </a:r>
            <a:r>
              <a:rPr lang="it-IT" sz="2400" b="1" baseline="-25000" dirty="0" err="1"/>
              <a:t>n</a:t>
            </a:r>
            <a:r>
              <a:rPr lang="it-IT" sz="2400" b="1" dirty="0"/>
              <a:t> )/u</a:t>
            </a:r>
            <a:r>
              <a:rPr lang="it-IT" sz="2400" b="1" baseline="-25000" dirty="0"/>
              <a:t>n-2,n-2</a:t>
            </a:r>
            <a:r>
              <a:rPr lang="it-IT" sz="2400" b="1" dirty="0"/>
              <a:t>      </a:t>
            </a:r>
            <a:r>
              <a:rPr lang="it-IT" sz="2400" b="1" dirty="0">
                <a:solidFill>
                  <a:srgbClr val="FF0000"/>
                </a:solidFill>
              </a:rPr>
              <a:t>3 M   +  2 A</a:t>
            </a:r>
          </a:p>
          <a:p>
            <a:r>
              <a:rPr lang="it-IT" sz="2400" b="1" dirty="0"/>
              <a:t>  ….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500166" y="3071810"/>
            <a:ext cx="635798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algn="just">
              <a:spcAft>
                <a:spcPts val="0"/>
              </a:spcAft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  (1+2+….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</a:rPr>
              <a:t>+n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)M      = (n(n+1)/2)M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r>
              <a:rPr lang="it-IT" sz="2400" b="1" dirty="0">
                <a:solidFill>
                  <a:schemeClr val="tx1"/>
                </a:solidFill>
                <a:ea typeface="Times New Roman"/>
                <a:cs typeface="Times New Roman"/>
              </a:rPr>
              <a:t>             (1+2+….+(n-1))A = (n(n-1)/2)A</a:t>
            </a:r>
            <a:endParaRPr lang="it-IT" sz="2400" b="1" dirty="0">
              <a:solidFill>
                <a:schemeClr val="tx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714612" y="4214818"/>
            <a:ext cx="3429024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algn="just">
              <a:spcAft>
                <a:spcPts val="0"/>
              </a:spcAft>
            </a:pPr>
            <a:r>
              <a:rPr lang="it-IT" sz="2800" b="1" dirty="0" err="1">
                <a:solidFill>
                  <a:srgbClr val="FF0000"/>
                </a:solidFill>
                <a:ea typeface="Times New Roman"/>
              </a:rPr>
              <a:t>T</a:t>
            </a:r>
            <a:r>
              <a:rPr lang="it-IT" sz="2800" b="1" baseline="-25000" dirty="0" err="1">
                <a:solidFill>
                  <a:srgbClr val="FF0000"/>
                </a:solidFill>
                <a:ea typeface="Times New Roman"/>
              </a:rPr>
              <a:t>bs</a:t>
            </a: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 = O(n</a:t>
            </a:r>
            <a:r>
              <a:rPr lang="it-IT" sz="2800" b="1" baseline="30000" dirty="0">
                <a:solidFill>
                  <a:srgbClr val="FF0000"/>
                </a:solidFill>
                <a:ea typeface="Times New Roman"/>
              </a:rPr>
              <a:t>2</a:t>
            </a: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/2)</a:t>
            </a:r>
            <a:endParaRPr lang="it-IT" sz="2800" b="1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3143240" y="548680"/>
            <a:ext cx="27146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Sistema lineare</a:t>
            </a:r>
          </a:p>
        </p:txBody>
      </p:sp>
      <p:grpSp>
        <p:nvGrpSpPr>
          <p:cNvPr id="7" name="Gruppo 3"/>
          <p:cNvGrpSpPr/>
          <p:nvPr/>
        </p:nvGrpSpPr>
        <p:grpSpPr>
          <a:xfrm>
            <a:off x="2741118" y="1451373"/>
            <a:ext cx="5524579" cy="609474"/>
            <a:chOff x="2843808" y="1117116"/>
            <a:chExt cx="5430142" cy="523220"/>
          </a:xfrm>
        </p:grpSpPr>
        <p:sp>
          <p:nvSpPr>
            <p:cNvPr id="11" name="CasellaDiTesto 10"/>
            <p:cNvSpPr txBox="1"/>
            <p:nvPr/>
          </p:nvSpPr>
          <p:spPr>
            <a:xfrm>
              <a:off x="7049814" y="1117116"/>
              <a:ext cx="122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 dirty="0" err="1"/>
                <a:t>Ax=b</a:t>
              </a:r>
              <a:endParaRPr lang="it-IT" sz="2800" b="1" dirty="0"/>
            </a:p>
          </p:txBody>
        </p:sp>
        <p:sp>
          <p:nvSpPr>
            <p:cNvPr id="12" name="Freccia bidirezionale orizzontale 11"/>
            <p:cNvSpPr/>
            <p:nvPr/>
          </p:nvSpPr>
          <p:spPr>
            <a:xfrm flipV="1">
              <a:off x="2843808" y="1262375"/>
              <a:ext cx="648072" cy="222408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b="1"/>
            </a:p>
          </p:txBody>
        </p:sp>
      </p:grpSp>
      <p:sp>
        <p:nvSpPr>
          <p:cNvPr id="13" name="CasellaDiTesto 12"/>
          <p:cNvSpPr txBox="1"/>
          <p:nvPr/>
        </p:nvSpPr>
        <p:spPr>
          <a:xfrm>
            <a:off x="755576" y="2564904"/>
            <a:ext cx="748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       Se A è non singolare esiste l’inversa di A :   </a:t>
            </a:r>
          </a:p>
          <a:p>
            <a:r>
              <a:rPr lang="it-IT" sz="2800" b="1" dirty="0"/>
              <a:t>           A</a:t>
            </a:r>
            <a:r>
              <a:rPr lang="it-IT" sz="2800" b="1" baseline="30000" dirty="0"/>
              <a:t>-1</a:t>
            </a:r>
            <a:r>
              <a:rPr lang="it-IT" sz="2800" b="1" dirty="0"/>
              <a:t>  tale che AA</a:t>
            </a:r>
            <a:r>
              <a:rPr lang="it-IT" sz="2800" b="1" baseline="30000" dirty="0"/>
              <a:t>-1</a:t>
            </a:r>
            <a:r>
              <a:rPr lang="it-IT" sz="2800" b="1" dirty="0"/>
              <a:t>=I   matrice identica</a:t>
            </a:r>
          </a:p>
          <a:p>
            <a:r>
              <a:rPr lang="it-IT" sz="2800" b="1" dirty="0"/>
              <a:t>                         </a:t>
            </a:r>
            <a:r>
              <a:rPr lang="it-IT" sz="2800" b="1" dirty="0" err="1"/>
              <a:t>Ax=b</a:t>
            </a:r>
            <a:r>
              <a:rPr lang="it-IT" sz="2800" b="1" dirty="0"/>
              <a:t>            x=A</a:t>
            </a:r>
            <a:r>
              <a:rPr lang="it-IT" sz="2800" b="1" baseline="30000" dirty="0"/>
              <a:t>-1</a:t>
            </a:r>
            <a:r>
              <a:rPr lang="it-IT" sz="2800" b="1" dirty="0"/>
              <a:t> b</a:t>
            </a:r>
          </a:p>
          <a:p>
            <a:endParaRPr lang="it-IT" sz="2800" b="1" dirty="0"/>
          </a:p>
          <a:p>
            <a:pPr>
              <a:buFont typeface="Wingdings" pitchFamily="2" charset="2"/>
              <a:buChar char="Ø"/>
            </a:pPr>
            <a:r>
              <a:rPr lang="it-IT" sz="2800" b="1" dirty="0"/>
              <a:t>   Se </a:t>
            </a:r>
            <a:r>
              <a:rPr lang="it-IT" sz="2800" b="1" dirty="0">
                <a:solidFill>
                  <a:srgbClr val="FF0000"/>
                </a:solidFill>
              </a:rPr>
              <a:t>detA#0        A è non singolare</a:t>
            </a:r>
          </a:p>
          <a:p>
            <a:r>
              <a:rPr lang="it-IT" sz="2800" b="1" dirty="0">
                <a:solidFill>
                  <a:srgbClr val="FF0000"/>
                </a:solidFill>
              </a:rPr>
              <a:t>                  </a:t>
            </a:r>
            <a:r>
              <a:rPr lang="it-IT" sz="2800" b="1" dirty="0"/>
              <a:t>il sistema ha una soluzione unica</a:t>
            </a:r>
          </a:p>
          <a:p>
            <a:pPr>
              <a:buFont typeface="Wingdings" pitchFamily="2" charset="2"/>
              <a:buChar char="Ø"/>
            </a:pPr>
            <a:r>
              <a:rPr lang="it-IT" sz="2800" b="1" dirty="0"/>
              <a:t>   Se </a:t>
            </a:r>
            <a:r>
              <a:rPr lang="it-IT" sz="2800" b="1" dirty="0">
                <a:solidFill>
                  <a:srgbClr val="FF0000"/>
                </a:solidFill>
              </a:rPr>
              <a:t>detA=0        A si dice singolare</a:t>
            </a:r>
          </a:p>
          <a:p>
            <a:r>
              <a:rPr lang="it-IT" sz="2800" b="1" dirty="0"/>
              <a:t>               il sistema ha infinite soluzioni o nessuna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1415515"/>
            <a:ext cx="2535238" cy="645333"/>
          </a:xfrm>
          <a:prstGeom prst="rect">
            <a:avLst/>
          </a:prstGeom>
          <a:noFill/>
        </p:spPr>
      </p:pic>
      <p:grpSp>
        <p:nvGrpSpPr>
          <p:cNvPr id="18" name="Gruppo 17"/>
          <p:cNvGrpSpPr/>
          <p:nvPr/>
        </p:nvGrpSpPr>
        <p:grpSpPr>
          <a:xfrm>
            <a:off x="899592" y="1124744"/>
            <a:ext cx="2088232" cy="1107996"/>
            <a:chOff x="1043608" y="1124744"/>
            <a:chExt cx="2088232" cy="1107996"/>
          </a:xfrm>
        </p:grpSpPr>
        <p:sp>
          <p:nvSpPr>
            <p:cNvPr id="16" name="CasellaDiTesto 15"/>
            <p:cNvSpPr txBox="1"/>
            <p:nvPr/>
          </p:nvSpPr>
          <p:spPr>
            <a:xfrm>
              <a:off x="1259632" y="1301859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/>
                <a:t>2x</a:t>
              </a:r>
              <a:r>
                <a:rPr lang="it-IT" sz="2400" b="1" baseline="-25000" dirty="0"/>
                <a:t>1</a:t>
              </a:r>
              <a:r>
                <a:rPr lang="it-IT" sz="2400" b="1" dirty="0"/>
                <a:t>+9x</a:t>
              </a:r>
              <a:r>
                <a:rPr lang="it-IT" sz="2400" b="1" baseline="-25000" dirty="0"/>
                <a:t>2</a:t>
              </a:r>
              <a:r>
                <a:rPr lang="it-IT" sz="2400" b="1" dirty="0"/>
                <a:t>=5</a:t>
              </a:r>
              <a:r>
                <a:rPr lang="it-IT" sz="2400" b="1" baseline="-25000" dirty="0"/>
                <a:t> </a:t>
              </a:r>
            </a:p>
            <a:p>
              <a:r>
                <a:rPr lang="it-IT" sz="2400" b="1" dirty="0"/>
                <a:t>3x</a:t>
              </a:r>
              <a:r>
                <a:rPr lang="it-IT" sz="2400" b="1" baseline="-25000" dirty="0"/>
                <a:t>1</a:t>
              </a:r>
              <a:r>
                <a:rPr lang="it-IT" sz="2400" b="1" dirty="0"/>
                <a:t>-4x</a:t>
              </a:r>
              <a:r>
                <a:rPr lang="it-IT" sz="2400" b="1" baseline="-25000" dirty="0"/>
                <a:t>2</a:t>
              </a:r>
              <a:r>
                <a:rPr lang="it-IT" sz="2400" b="1" dirty="0"/>
                <a:t>=7</a:t>
              </a:r>
              <a:r>
                <a:rPr lang="it-IT" sz="2400" b="1" baseline="-25000" dirty="0"/>
                <a:t> </a:t>
              </a:r>
              <a:endParaRPr lang="it-IT" sz="2400" b="1" dirty="0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1043608" y="1124744"/>
              <a:ext cx="43204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6600" dirty="0"/>
                <a:t>{</a:t>
              </a:r>
            </a:p>
          </p:txBody>
        </p:sp>
      </p:grpSp>
      <p:sp>
        <p:nvSpPr>
          <p:cNvPr id="19" name="Freccia bidirezionale orizzontale 18">
            <a:extLst>
              <a:ext uri="{FF2B5EF4-FFF2-40B4-BE49-F238E27FC236}">
                <a16:creationId xmlns:a16="http://schemas.microsoft.com/office/drawing/2014/main" id="{95DA0B63-FF1F-4964-ACB9-37A76E4BA98F}"/>
              </a:ext>
            </a:extLst>
          </p:cNvPr>
          <p:cNvSpPr/>
          <p:nvPr/>
        </p:nvSpPr>
        <p:spPr>
          <a:xfrm flipV="1">
            <a:off x="6216913" y="1628800"/>
            <a:ext cx="659343" cy="259072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20" name="Freccia bidirezionale orizzontale 19">
            <a:extLst>
              <a:ext uri="{FF2B5EF4-FFF2-40B4-BE49-F238E27FC236}">
                <a16:creationId xmlns:a16="http://schemas.microsoft.com/office/drawing/2014/main" id="{63D75C49-1503-428B-BC51-33753544FA5A}"/>
              </a:ext>
            </a:extLst>
          </p:cNvPr>
          <p:cNvSpPr/>
          <p:nvPr/>
        </p:nvSpPr>
        <p:spPr>
          <a:xfrm flipV="1">
            <a:off x="3840649" y="3605934"/>
            <a:ext cx="659343" cy="259072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92054" y="509771"/>
            <a:ext cx="307183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a typeface="Times New Roman"/>
                <a:cs typeface="Times New Roman"/>
              </a:rPr>
              <a:t>matrice triangolare  inferiore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093024" y="116632"/>
            <a:ext cx="3143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     </a:t>
            </a:r>
          </a:p>
          <a:p>
            <a:r>
              <a:rPr lang="it-IT" sz="2000" b="1" dirty="0"/>
              <a:t>    3   0   </a:t>
            </a:r>
            <a:r>
              <a:rPr lang="it-IT" sz="2000" b="1" dirty="0" err="1"/>
              <a:t>0</a:t>
            </a:r>
            <a:r>
              <a:rPr lang="it-IT" sz="2000" b="1" dirty="0"/>
              <a:t>       x</a:t>
            </a:r>
            <a:r>
              <a:rPr lang="it-IT" sz="2000" b="1" baseline="-25000" dirty="0"/>
              <a:t>1      </a:t>
            </a:r>
            <a:r>
              <a:rPr lang="it-IT" sz="2000" b="1" dirty="0"/>
              <a:t>=   6 </a:t>
            </a:r>
            <a:endParaRPr lang="it-IT" sz="2000" b="1" baseline="-25000" dirty="0"/>
          </a:p>
          <a:p>
            <a:r>
              <a:rPr lang="it-IT" sz="2000" b="1" dirty="0"/>
              <a:t>    4   1    0      x</a:t>
            </a:r>
            <a:r>
              <a:rPr lang="it-IT" sz="2000" b="1" baseline="-25000" dirty="0"/>
              <a:t>2     </a:t>
            </a:r>
            <a:r>
              <a:rPr lang="it-IT" sz="2000" b="1" dirty="0"/>
              <a:t>=    4</a:t>
            </a:r>
            <a:endParaRPr lang="it-IT" sz="2000" b="1" baseline="-25000" dirty="0"/>
          </a:p>
          <a:p>
            <a:r>
              <a:rPr lang="it-IT" sz="2000" b="1" dirty="0"/>
              <a:t>    2   1  -3       x </a:t>
            </a:r>
            <a:r>
              <a:rPr lang="it-IT" sz="2000" b="1" baseline="-25000" dirty="0"/>
              <a:t>3   </a:t>
            </a:r>
            <a:r>
              <a:rPr lang="it-IT" sz="2000" b="1" dirty="0"/>
              <a:t>=    1 </a:t>
            </a:r>
            <a:endParaRPr lang="it-IT" sz="2000" b="1" baseline="-25000" dirty="0"/>
          </a:p>
          <a:p>
            <a:endParaRPr lang="it-IT" b="1" dirty="0"/>
          </a:p>
        </p:txBody>
      </p:sp>
      <p:sp>
        <p:nvSpPr>
          <p:cNvPr id="11" name="Doppia parentesi quadra 10"/>
          <p:cNvSpPr/>
          <p:nvPr/>
        </p:nvSpPr>
        <p:spPr>
          <a:xfrm>
            <a:off x="4235900" y="402384"/>
            <a:ext cx="1119638" cy="928694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2" name="Doppia parentesi quadra 11"/>
          <p:cNvSpPr/>
          <p:nvPr/>
        </p:nvSpPr>
        <p:spPr>
          <a:xfrm>
            <a:off x="5427546" y="394974"/>
            <a:ext cx="432048" cy="990608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Doppia parentesi quadra 12"/>
          <p:cNvSpPr/>
          <p:nvPr/>
        </p:nvSpPr>
        <p:spPr>
          <a:xfrm>
            <a:off x="6219634" y="394974"/>
            <a:ext cx="428628" cy="1000132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CasellaDiTesto 13"/>
          <p:cNvSpPr txBox="1"/>
          <p:nvPr/>
        </p:nvSpPr>
        <p:spPr>
          <a:xfrm>
            <a:off x="1619672" y="2000240"/>
            <a:ext cx="500066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si calcola x</a:t>
            </a:r>
            <a:r>
              <a:rPr lang="it-IT" sz="2400" b="1" baseline="-25000" dirty="0">
                <a:ea typeface="Times New Roman"/>
              </a:rPr>
              <a:t>1</a:t>
            </a:r>
            <a:r>
              <a:rPr lang="it-IT" sz="2400" b="1" dirty="0">
                <a:ea typeface="Times New Roman"/>
              </a:rPr>
              <a:t> dalla I equazione:</a:t>
            </a:r>
            <a:endParaRPr lang="it-IT" sz="24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        x</a:t>
            </a:r>
            <a:r>
              <a:rPr lang="it-IT" sz="2400" b="1" baseline="-25000" dirty="0">
                <a:ea typeface="Times New Roman"/>
              </a:rPr>
              <a:t>1</a:t>
            </a:r>
            <a:r>
              <a:rPr lang="it-IT" sz="2400" b="1" dirty="0">
                <a:ea typeface="Times New Roman"/>
              </a:rPr>
              <a:t> =6/3=2</a:t>
            </a:r>
            <a:endParaRPr lang="it-IT" sz="24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sostituendo nella II equazione: </a:t>
            </a:r>
            <a:endParaRPr lang="it-IT" sz="2400" b="1" dirty="0">
              <a:latin typeface="Times New Roman"/>
              <a:ea typeface="Times New Roman"/>
            </a:endParaRPr>
          </a:p>
          <a:p>
            <a:r>
              <a:rPr lang="it-IT" sz="2400" b="1" dirty="0">
                <a:ea typeface="Times New Roman"/>
                <a:cs typeface="Times New Roman"/>
              </a:rPr>
              <a:t>         x</a:t>
            </a:r>
            <a:r>
              <a:rPr lang="it-IT" sz="2400" b="1" baseline="-25000" dirty="0">
                <a:ea typeface="Times New Roman"/>
                <a:cs typeface="Times New Roman"/>
              </a:rPr>
              <a:t>2 </a:t>
            </a:r>
            <a:r>
              <a:rPr lang="it-IT" sz="2400" b="1" dirty="0">
                <a:ea typeface="Times New Roman"/>
                <a:cs typeface="Times New Roman"/>
              </a:rPr>
              <a:t>=(4- 4x</a:t>
            </a:r>
            <a:r>
              <a:rPr lang="it-IT" sz="2400" b="1" baseline="-25000" dirty="0">
                <a:ea typeface="Times New Roman"/>
                <a:cs typeface="Times New Roman"/>
              </a:rPr>
              <a:t>1 </a:t>
            </a:r>
            <a:r>
              <a:rPr lang="it-IT" sz="2400" b="1" dirty="0">
                <a:ea typeface="Times New Roman"/>
                <a:cs typeface="Times New Roman"/>
              </a:rPr>
              <a:t>)=-4</a:t>
            </a:r>
          </a:p>
          <a:p>
            <a:pPr marL="2286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sostituendo nella III equazione: 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    x</a:t>
            </a:r>
            <a:r>
              <a:rPr lang="it-IT" sz="2400" b="1" baseline="-25000" dirty="0">
                <a:ea typeface="Times New Roman"/>
              </a:rPr>
              <a:t>3</a:t>
            </a:r>
            <a:r>
              <a:rPr lang="it-IT" sz="2400" b="1" dirty="0">
                <a:ea typeface="Times New Roman"/>
              </a:rPr>
              <a:t> =(1-2x</a:t>
            </a:r>
            <a:r>
              <a:rPr lang="it-IT" sz="2400" b="1" baseline="-25000" dirty="0">
                <a:ea typeface="Times New Roman"/>
              </a:rPr>
              <a:t>1</a:t>
            </a:r>
            <a:r>
              <a:rPr lang="it-IT" sz="2400" b="1" dirty="0">
                <a:ea typeface="Times New Roman"/>
              </a:rPr>
              <a:t>- x</a:t>
            </a:r>
            <a:r>
              <a:rPr lang="it-IT" sz="2400" b="1" baseline="-25000" dirty="0">
                <a:ea typeface="Times New Roman"/>
              </a:rPr>
              <a:t>2</a:t>
            </a:r>
            <a:r>
              <a:rPr lang="it-IT" sz="2400" b="1" dirty="0">
                <a:ea typeface="Times New Roman"/>
              </a:rPr>
              <a:t> )/-3=-7/3</a:t>
            </a:r>
            <a:endParaRPr lang="it-IT" sz="2400" b="1" dirty="0">
              <a:latin typeface="Times New Roman"/>
              <a:ea typeface="Times New Roman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403648" y="4974267"/>
            <a:ext cx="550072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    Metodo di </a:t>
            </a:r>
            <a:r>
              <a:rPr lang="it-I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forward-substitution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</a:t>
            </a:r>
          </a:p>
          <a:p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          (sostituzione in avanti)</a:t>
            </a:r>
            <a:endParaRPr lang="it-IT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0B1A6787-B505-493C-BA98-D9ECB2DC81B5}" type="slidenum">
              <a:rPr lang="it-IT" b="1" smtClean="0"/>
              <a:pPr/>
              <a:t>21</a:t>
            </a:fld>
            <a:endParaRPr lang="it-IT" b="1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l="19122" r="40634" b="19749"/>
          <a:stretch>
            <a:fillRect/>
          </a:stretch>
        </p:blipFill>
        <p:spPr bwMode="auto">
          <a:xfrm>
            <a:off x="714348" y="1357298"/>
            <a:ext cx="2691209" cy="162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sellaDiTesto 4"/>
          <p:cNvSpPr txBox="1"/>
          <p:nvPr/>
        </p:nvSpPr>
        <p:spPr>
          <a:xfrm>
            <a:off x="1714480" y="447055"/>
            <a:ext cx="5500726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  Metodo di </a:t>
            </a:r>
            <a:r>
              <a:rPr lang="it-IT" sz="2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forward-substitution</a:t>
            </a:r>
            <a:r>
              <a:rPr lang="it-IT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b="1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13107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000496" y="1357298"/>
            <a:ext cx="4143404" cy="206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</a:rPr>
              <a:t>x</a:t>
            </a:r>
            <a:r>
              <a:rPr lang="it-IT" sz="2400" b="1" baseline="-25000" dirty="0">
                <a:solidFill>
                  <a:srgbClr val="0000FF"/>
                </a:solidFill>
              </a:rPr>
              <a:t>1</a:t>
            </a:r>
            <a:r>
              <a:rPr lang="it-IT" sz="2400" b="1" dirty="0">
                <a:solidFill>
                  <a:srgbClr val="0000FF"/>
                </a:solidFill>
              </a:rPr>
              <a:t>=b</a:t>
            </a:r>
            <a:r>
              <a:rPr lang="it-IT" sz="2400" b="1" baseline="-25000" dirty="0">
                <a:solidFill>
                  <a:srgbClr val="0000FF"/>
                </a:solidFill>
              </a:rPr>
              <a:t>1</a:t>
            </a:r>
            <a:r>
              <a:rPr lang="it-IT" sz="2400" b="1" dirty="0">
                <a:solidFill>
                  <a:srgbClr val="0000FF"/>
                </a:solidFill>
              </a:rPr>
              <a:t>/l</a:t>
            </a:r>
            <a:r>
              <a:rPr lang="it-IT" sz="2400" b="1" baseline="-25000" dirty="0">
                <a:solidFill>
                  <a:srgbClr val="0000FF"/>
                </a:solidFill>
              </a:rPr>
              <a:t>1,1</a:t>
            </a:r>
          </a:p>
          <a:p>
            <a:endParaRPr lang="it-IT" sz="2400" b="1" baseline="-25000" dirty="0">
              <a:solidFill>
                <a:srgbClr val="0000FF"/>
              </a:solidFill>
            </a:endParaRPr>
          </a:p>
          <a:p>
            <a:endParaRPr lang="it-IT" sz="2400" b="1" baseline="-25000" dirty="0">
              <a:solidFill>
                <a:srgbClr val="0000FF"/>
              </a:solidFill>
            </a:endParaRPr>
          </a:p>
          <a:p>
            <a:endParaRPr lang="it-IT" sz="2400" b="1" dirty="0">
              <a:solidFill>
                <a:srgbClr val="0000FF"/>
              </a:solidFill>
            </a:endParaRPr>
          </a:p>
          <a:p>
            <a:endParaRPr lang="it-IT" sz="2400" b="1" dirty="0">
              <a:solidFill>
                <a:srgbClr val="0000FF"/>
              </a:solidFill>
            </a:endParaRPr>
          </a:p>
          <a:p>
            <a:r>
              <a:rPr lang="it-IT" sz="2400" b="1" dirty="0">
                <a:solidFill>
                  <a:srgbClr val="0000FF"/>
                </a:solidFill>
              </a:rPr>
              <a:t>                             i=2,…,n</a:t>
            </a:r>
          </a:p>
        </p:txBody>
      </p:sp>
      <p:sp>
        <p:nvSpPr>
          <p:cNvPr id="10" name="Freccia in giù 9"/>
          <p:cNvSpPr/>
          <p:nvPr/>
        </p:nvSpPr>
        <p:spPr>
          <a:xfrm rot="3095897">
            <a:off x="5014086" y="2594696"/>
            <a:ext cx="221147" cy="1844917"/>
          </a:xfrm>
          <a:prstGeom prst="downArrow">
            <a:avLst/>
          </a:prstGeom>
          <a:noFill/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CasellaDiTesto 10"/>
          <p:cNvSpPr txBox="1"/>
          <p:nvPr/>
        </p:nvSpPr>
        <p:spPr>
          <a:xfrm>
            <a:off x="1428728" y="4214818"/>
            <a:ext cx="571504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            prodotto scalare di</a:t>
            </a:r>
          </a:p>
          <a:p>
            <a:r>
              <a:rPr lang="it-IT" sz="2400" b="1" dirty="0">
                <a:solidFill>
                  <a:schemeClr val="tx1"/>
                </a:solidFill>
              </a:rPr>
              <a:t>   (l</a:t>
            </a:r>
            <a:r>
              <a:rPr lang="it-IT" sz="2400" b="1" baseline="-25000" dirty="0">
                <a:solidFill>
                  <a:schemeClr val="tx1"/>
                </a:solidFill>
              </a:rPr>
              <a:t>i,1,</a:t>
            </a:r>
            <a:r>
              <a:rPr lang="it-IT" sz="2400" b="1" dirty="0">
                <a:solidFill>
                  <a:schemeClr val="tx1"/>
                </a:solidFill>
              </a:rPr>
              <a:t>l</a:t>
            </a:r>
            <a:r>
              <a:rPr lang="it-IT" sz="2400" b="1" baseline="-25000" dirty="0">
                <a:solidFill>
                  <a:schemeClr val="tx1"/>
                </a:solidFill>
              </a:rPr>
              <a:t>i,2</a:t>
            </a:r>
            <a:r>
              <a:rPr lang="it-IT" sz="2400" b="1" dirty="0">
                <a:solidFill>
                  <a:schemeClr val="tx1"/>
                </a:solidFill>
              </a:rPr>
              <a:t>,….,l</a:t>
            </a:r>
            <a:r>
              <a:rPr lang="it-IT" sz="2400" b="1" baseline="-25000" dirty="0">
                <a:solidFill>
                  <a:schemeClr val="tx1"/>
                </a:solidFill>
              </a:rPr>
              <a:t>i,i-1</a:t>
            </a:r>
            <a:r>
              <a:rPr lang="it-IT" sz="2400" b="1" dirty="0">
                <a:solidFill>
                  <a:schemeClr val="tx1"/>
                </a:solidFill>
              </a:rPr>
              <a:t>)  e  (x</a:t>
            </a:r>
            <a:r>
              <a:rPr lang="it-IT" sz="2400" b="1" baseline="-25000" dirty="0">
                <a:solidFill>
                  <a:schemeClr val="tx1"/>
                </a:solidFill>
              </a:rPr>
              <a:t>1,</a:t>
            </a:r>
            <a:r>
              <a:rPr lang="it-IT" sz="2400" b="1" dirty="0">
                <a:solidFill>
                  <a:schemeClr val="tx1"/>
                </a:solidFill>
              </a:rPr>
              <a:t>x</a:t>
            </a:r>
            <a:r>
              <a:rPr lang="it-IT" sz="2400" b="1" baseline="-25000" dirty="0">
                <a:solidFill>
                  <a:schemeClr val="tx1"/>
                </a:solidFill>
              </a:rPr>
              <a:t>2</a:t>
            </a:r>
            <a:r>
              <a:rPr lang="it-IT" sz="2400" b="1" dirty="0">
                <a:solidFill>
                  <a:schemeClr val="tx1"/>
                </a:solidFill>
              </a:rPr>
              <a:t>,…. ,x</a:t>
            </a:r>
            <a:r>
              <a:rPr lang="it-IT" sz="2400" b="1" baseline="-25000" dirty="0">
                <a:solidFill>
                  <a:schemeClr val="tx1"/>
                </a:solidFill>
              </a:rPr>
              <a:t>i-1</a:t>
            </a:r>
            <a:r>
              <a:rPr lang="it-IT" sz="2400" b="1" dirty="0">
                <a:solidFill>
                  <a:schemeClr val="tx1"/>
                </a:solidFill>
              </a:rPr>
              <a:t>)’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979712" y="5229200"/>
            <a:ext cx="3374116" cy="542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85800" algn="just">
              <a:spcAft>
                <a:spcPts val="0"/>
              </a:spcAft>
            </a:pPr>
            <a:r>
              <a:rPr lang="it-IT" sz="2800" b="1" dirty="0" err="1">
                <a:solidFill>
                  <a:srgbClr val="FF0000"/>
                </a:solidFill>
                <a:ea typeface="Times New Roman"/>
              </a:rPr>
              <a:t>T</a:t>
            </a:r>
            <a:r>
              <a:rPr lang="it-IT" sz="2800" b="1" baseline="-25000" dirty="0" err="1">
                <a:solidFill>
                  <a:srgbClr val="FF0000"/>
                </a:solidFill>
                <a:ea typeface="Times New Roman"/>
              </a:rPr>
              <a:t>fs</a:t>
            </a: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 = O(n</a:t>
            </a:r>
            <a:r>
              <a:rPr lang="it-IT" sz="2800" b="1" baseline="30000" dirty="0">
                <a:solidFill>
                  <a:srgbClr val="FF0000"/>
                </a:solidFill>
                <a:ea typeface="Times New Roman"/>
              </a:rPr>
              <a:t>2</a:t>
            </a:r>
            <a:r>
              <a:rPr lang="it-IT" sz="2800" b="1" dirty="0">
                <a:solidFill>
                  <a:srgbClr val="FF0000"/>
                </a:solidFill>
                <a:ea typeface="Times New Roman"/>
              </a:rPr>
              <a:t>/2)</a:t>
            </a:r>
            <a:endParaRPr lang="it-IT" sz="2800" b="1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b="1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1819271"/>
            <a:ext cx="32194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reccia in giù 13"/>
          <p:cNvSpPr/>
          <p:nvPr/>
        </p:nvSpPr>
        <p:spPr>
          <a:xfrm rot="3095897">
            <a:off x="4930686" y="2668291"/>
            <a:ext cx="139863" cy="18945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 dirty="0"/>
              <a:t>CALCOLO </a:t>
            </a:r>
            <a:r>
              <a:rPr lang="it-IT" b="1" dirty="0" err="1"/>
              <a:t>NUMERICO-A.d</a:t>
            </a:r>
            <a:r>
              <a:rPr lang="it-IT" b="1" dirty="0"/>
              <a:t>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b="1" smtClean="0"/>
              <a:pPr/>
              <a:t>22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285728"/>
            <a:ext cx="81439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ad ogni passo si divide  per un elemento  diagonale</a:t>
            </a:r>
            <a:endParaRPr lang="it-IT" sz="2400" b="1" dirty="0">
              <a:latin typeface="Times New Roman"/>
              <a:ea typeface="Times New Roman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85918" y="1000108"/>
            <a:ext cx="52864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Gli elementi diagonali  sono </a:t>
            </a:r>
            <a:r>
              <a:rPr lang="it-IT" sz="2400" b="1" dirty="0">
                <a:solidFill>
                  <a:srgbClr val="FF0000"/>
                </a:solidFill>
                <a:ea typeface="Times New Roman"/>
                <a:sym typeface="Symbol"/>
              </a:rPr>
              <a:t>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0?</a:t>
            </a:r>
            <a:endParaRPr lang="it-IT" sz="2400" b="1" dirty="0">
              <a:latin typeface="Times New Roman"/>
              <a:ea typeface="Times New Roman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000100" y="2000240"/>
            <a:ext cx="221457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  <a:ea typeface="Times New Roman"/>
                <a:cs typeface="Times New Roman"/>
              </a:rPr>
              <a:t>T  triangolare</a:t>
            </a:r>
            <a:endParaRPr lang="it-IT" sz="2400" b="1" dirty="0">
              <a:solidFill>
                <a:schemeClr val="tx1"/>
              </a:solidFill>
            </a:endParaRPr>
          </a:p>
        </p:txBody>
      </p:sp>
      <p:sp>
        <p:nvSpPr>
          <p:cNvPr id="7" name="Freccia a destra 6"/>
          <p:cNvSpPr/>
          <p:nvPr/>
        </p:nvSpPr>
        <p:spPr>
          <a:xfrm>
            <a:off x="3500430" y="2071678"/>
            <a:ext cx="1214446" cy="21431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CasellaDiTesto 7"/>
          <p:cNvSpPr txBox="1"/>
          <p:nvPr/>
        </p:nvSpPr>
        <p:spPr>
          <a:xfrm>
            <a:off x="5000628" y="2000240"/>
            <a:ext cx="285752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  <a:ea typeface="Times New Roman"/>
                <a:cs typeface="Times New Roman"/>
              </a:rPr>
              <a:t>detT=t</a:t>
            </a:r>
            <a:r>
              <a:rPr lang="it-IT" sz="2400" b="1" baseline="-25000" dirty="0">
                <a:solidFill>
                  <a:schemeClr val="tx1"/>
                </a:solidFill>
                <a:ea typeface="Times New Roman"/>
                <a:cs typeface="Times New Roman"/>
              </a:rPr>
              <a:t>1,1</a:t>
            </a:r>
            <a:r>
              <a:rPr lang="it-IT" sz="2400" b="1" dirty="0">
                <a:solidFill>
                  <a:schemeClr val="tx1"/>
                </a:solidFill>
                <a:ea typeface="Times New Roman"/>
                <a:cs typeface="Times New Roman"/>
              </a:rPr>
              <a:t>t</a:t>
            </a:r>
            <a:r>
              <a:rPr lang="it-IT" sz="2400" b="1" baseline="-25000" dirty="0">
                <a:solidFill>
                  <a:schemeClr val="tx1"/>
                </a:solidFill>
                <a:ea typeface="Times New Roman"/>
                <a:cs typeface="Times New Roman"/>
              </a:rPr>
              <a:t>2,2</a:t>
            </a:r>
            <a:r>
              <a:rPr lang="it-IT" sz="2400" b="1" dirty="0">
                <a:solidFill>
                  <a:schemeClr val="tx1"/>
                </a:solidFill>
                <a:ea typeface="Times New Roman"/>
                <a:cs typeface="Times New Roman"/>
              </a:rPr>
              <a:t>…t</a:t>
            </a:r>
            <a:r>
              <a:rPr lang="it-IT" sz="2400" b="1" baseline="-25000" dirty="0">
                <a:solidFill>
                  <a:schemeClr val="tx1"/>
                </a:solidFill>
                <a:ea typeface="Times New Roman"/>
                <a:cs typeface="Times New Roman"/>
              </a:rPr>
              <a:t>n,n</a:t>
            </a:r>
            <a:endParaRPr lang="it-IT" sz="2400" b="1" dirty="0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85720" y="3214686"/>
            <a:ext cx="242889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T non singolare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sp>
        <p:nvSpPr>
          <p:cNvPr id="10" name="Freccia bidirezionale orizzontale 9"/>
          <p:cNvSpPr/>
          <p:nvPr/>
        </p:nvSpPr>
        <p:spPr>
          <a:xfrm>
            <a:off x="2786050" y="3357562"/>
            <a:ext cx="1143008" cy="214314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1" name="CasellaDiTesto 10"/>
          <p:cNvSpPr txBox="1"/>
          <p:nvPr/>
        </p:nvSpPr>
        <p:spPr>
          <a:xfrm>
            <a:off x="4071934" y="3214686"/>
            <a:ext cx="450059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tx1"/>
                </a:solidFill>
              </a:rPr>
              <a:t>detT</a:t>
            </a:r>
            <a:r>
              <a:rPr lang="it-IT" sz="2400" b="1" dirty="0">
                <a:solidFill>
                  <a:schemeClr val="tx1"/>
                </a:solidFill>
                <a:sym typeface="Symbol"/>
              </a:rPr>
              <a:t></a:t>
            </a:r>
            <a:r>
              <a:rPr lang="it-IT" sz="2400" b="1" dirty="0">
                <a:solidFill>
                  <a:schemeClr val="tx1"/>
                </a:solidFill>
              </a:rPr>
              <a:t>0                   t</a:t>
            </a:r>
            <a:r>
              <a:rPr lang="it-IT" sz="2400" b="1" baseline="-25000" dirty="0">
                <a:solidFill>
                  <a:schemeClr val="tx1"/>
                </a:solidFill>
              </a:rPr>
              <a:t>i,i</a:t>
            </a:r>
            <a:r>
              <a:rPr lang="it-IT" sz="2400" b="1" dirty="0">
                <a:solidFill>
                  <a:schemeClr val="tx1"/>
                </a:solidFill>
                <a:sym typeface="Symbol"/>
              </a:rPr>
              <a:t></a:t>
            </a:r>
            <a:r>
              <a:rPr lang="it-IT" sz="2400" b="1" dirty="0">
                <a:solidFill>
                  <a:schemeClr val="tx1"/>
                </a:solidFill>
              </a:rPr>
              <a:t>0   , i=1,..,n</a:t>
            </a:r>
          </a:p>
        </p:txBody>
      </p:sp>
      <p:sp>
        <p:nvSpPr>
          <p:cNvPr id="12" name="Freccia bidirezionale orizzontale 11"/>
          <p:cNvSpPr/>
          <p:nvPr/>
        </p:nvSpPr>
        <p:spPr>
          <a:xfrm>
            <a:off x="5438780" y="3357562"/>
            <a:ext cx="776294" cy="214314"/>
          </a:xfrm>
          <a:prstGeom prst="left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3" name="Freccia in giù 12"/>
          <p:cNvSpPr/>
          <p:nvPr/>
        </p:nvSpPr>
        <p:spPr>
          <a:xfrm>
            <a:off x="4071934" y="3857628"/>
            <a:ext cx="357190" cy="8572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CasellaDiTesto 13"/>
          <p:cNvSpPr txBox="1"/>
          <p:nvPr/>
        </p:nvSpPr>
        <p:spPr>
          <a:xfrm>
            <a:off x="2571736" y="4753285"/>
            <a:ext cx="371477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  Algoritmi applicabili</a:t>
            </a:r>
            <a:endParaRPr lang="it-IT" sz="2400" b="1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 w="6350">
            <a:noFill/>
          </a:ln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 w="6350">
            <a:noFill/>
          </a:ln>
        </p:spPr>
        <p:txBody>
          <a:bodyPr/>
          <a:lstStyle/>
          <a:p>
            <a:fld id="{0B1A6787-B505-493C-BA98-D9ECB2DC81B5}" type="slidenum">
              <a:rPr lang="it-IT" b="1" smtClean="0"/>
              <a:pPr/>
              <a:t>23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107504" y="297019"/>
            <a:ext cx="4032448" cy="517064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Algoritmo </a:t>
            </a:r>
            <a:r>
              <a:rPr lang="it-IT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back-substitution</a:t>
            </a:r>
            <a:endParaRPr lang="it-IT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/>
              <a:cs typeface="Times New Roman"/>
            </a:endParaRPr>
          </a:p>
          <a:p>
            <a:endParaRPr lang="it-IT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/>
              <a:cs typeface="Times New Roman"/>
            </a:endParaRPr>
          </a:p>
          <a:p>
            <a:r>
              <a:rPr lang="en-US" sz="2200" b="1" dirty="0"/>
              <a:t>for j=1,n</a:t>
            </a:r>
            <a:endParaRPr lang="it-IT" sz="2200" b="1" dirty="0"/>
          </a:p>
          <a:p>
            <a:r>
              <a:rPr lang="en-US" sz="2200" b="1" dirty="0"/>
              <a:t>  if </a:t>
            </a:r>
            <a:r>
              <a:rPr lang="en-US" sz="2200" b="1" dirty="0" err="1"/>
              <a:t>u</a:t>
            </a:r>
            <a:r>
              <a:rPr lang="en-US" sz="2200" b="1" baseline="-25000" dirty="0" err="1"/>
              <a:t>j,j</a:t>
            </a:r>
            <a:r>
              <a:rPr lang="en-US" sz="2200" b="1" dirty="0"/>
              <a:t>=0 then   </a:t>
            </a:r>
            <a:endParaRPr lang="it-IT" sz="2200" b="1" dirty="0"/>
          </a:p>
          <a:p>
            <a:r>
              <a:rPr lang="en-US" sz="2200" b="1" dirty="0"/>
              <a:t>    “</a:t>
            </a:r>
            <a:r>
              <a:rPr lang="en-US" sz="2200" b="1" dirty="0" err="1"/>
              <a:t>matrice</a:t>
            </a:r>
            <a:r>
              <a:rPr lang="en-US" sz="2200" b="1" dirty="0"/>
              <a:t> </a:t>
            </a:r>
            <a:r>
              <a:rPr lang="en-US" sz="2200" b="1" dirty="0" err="1"/>
              <a:t>singolare</a:t>
            </a:r>
            <a:r>
              <a:rPr lang="en-US" sz="2200" b="1" dirty="0"/>
              <a:t>”  ; stop</a:t>
            </a:r>
            <a:endParaRPr lang="it-IT" sz="2200" b="1" dirty="0"/>
          </a:p>
          <a:p>
            <a:r>
              <a:rPr lang="en-US" sz="2200" b="1" dirty="0"/>
              <a:t>  </a:t>
            </a:r>
            <a:r>
              <a:rPr lang="fr-FR" sz="2200" b="1" dirty="0" err="1"/>
              <a:t>endif</a:t>
            </a:r>
            <a:endParaRPr lang="it-IT" sz="2200" b="1" dirty="0"/>
          </a:p>
          <a:p>
            <a:r>
              <a:rPr lang="fr-FR" sz="2200" b="1" dirty="0"/>
              <a:t> </a:t>
            </a:r>
            <a:r>
              <a:rPr lang="fr-FR" sz="2200" b="1" dirty="0" err="1"/>
              <a:t>endfor</a:t>
            </a:r>
            <a:endParaRPr lang="it-IT" sz="2200" b="1" dirty="0"/>
          </a:p>
          <a:p>
            <a:r>
              <a:rPr lang="fr-FR" sz="2200" b="1" dirty="0"/>
              <a:t>  </a:t>
            </a:r>
            <a:r>
              <a:rPr lang="fr-FR" sz="2200" b="1" dirty="0" err="1"/>
              <a:t>x</a:t>
            </a:r>
            <a:r>
              <a:rPr lang="fr-FR" sz="2200" b="1" baseline="-25000" dirty="0" err="1"/>
              <a:t>n</a:t>
            </a:r>
            <a:r>
              <a:rPr lang="fr-FR" sz="2200" b="1" dirty="0"/>
              <a:t>=</a:t>
            </a:r>
            <a:r>
              <a:rPr lang="fr-FR" sz="2200" b="1" dirty="0" err="1"/>
              <a:t>b</a:t>
            </a:r>
            <a:r>
              <a:rPr lang="fr-FR" sz="2200" b="1" baseline="-25000" dirty="0" err="1"/>
              <a:t>n</a:t>
            </a:r>
            <a:r>
              <a:rPr lang="fr-FR" sz="2200" b="1" dirty="0"/>
              <a:t>/</a:t>
            </a:r>
            <a:r>
              <a:rPr lang="fr-FR" sz="2200" b="1" dirty="0" err="1"/>
              <a:t>u</a:t>
            </a:r>
            <a:r>
              <a:rPr lang="fr-FR" sz="2200" b="1" baseline="-25000" dirty="0" err="1"/>
              <a:t>n,n</a:t>
            </a:r>
            <a:endParaRPr lang="it-IT" sz="2200" b="1" dirty="0"/>
          </a:p>
          <a:p>
            <a:r>
              <a:rPr lang="fr-FR" sz="2200" b="1" dirty="0"/>
              <a:t> </a:t>
            </a:r>
            <a:r>
              <a:rPr lang="en-US" sz="2200" b="1" dirty="0"/>
              <a:t>for </a:t>
            </a:r>
            <a:r>
              <a:rPr lang="en-US" sz="2200" b="1" dirty="0" err="1"/>
              <a:t>i</a:t>
            </a:r>
            <a:r>
              <a:rPr lang="en-US" sz="2200" b="1" dirty="0"/>
              <a:t> = n-1,1</a:t>
            </a:r>
            <a:endParaRPr lang="it-IT" sz="2200" b="1" dirty="0"/>
          </a:p>
          <a:p>
            <a:r>
              <a:rPr lang="en-US" sz="2200" b="1" dirty="0"/>
              <a:t>      sum=0</a:t>
            </a:r>
            <a:endParaRPr lang="it-IT" sz="2200" b="1" dirty="0"/>
          </a:p>
          <a:p>
            <a:r>
              <a:rPr lang="en-US" sz="2200" b="1" dirty="0"/>
              <a:t>     for k=i+1,n                            </a:t>
            </a:r>
          </a:p>
          <a:p>
            <a:r>
              <a:rPr lang="en-US" sz="2200" b="1" dirty="0"/>
              <a:t>         </a:t>
            </a:r>
            <a:r>
              <a:rPr lang="de-DE" sz="2200" b="1" dirty="0" err="1"/>
              <a:t>sum</a:t>
            </a:r>
            <a:r>
              <a:rPr lang="de-DE" sz="2200" b="1" dirty="0"/>
              <a:t>=</a:t>
            </a:r>
            <a:r>
              <a:rPr lang="de-DE" sz="2200" b="1" dirty="0" err="1"/>
              <a:t>sum+u</a:t>
            </a:r>
            <a:r>
              <a:rPr lang="de-DE" sz="2200" b="1" baseline="-25000" dirty="0" err="1"/>
              <a:t>i,k</a:t>
            </a:r>
            <a:r>
              <a:rPr lang="de-DE" sz="2200" b="1" dirty="0" err="1"/>
              <a:t>x</a:t>
            </a:r>
            <a:r>
              <a:rPr lang="de-DE" sz="2200" b="1" baseline="-25000" dirty="0" err="1"/>
              <a:t>k</a:t>
            </a:r>
            <a:endParaRPr lang="it-IT" sz="2200" b="1" dirty="0"/>
          </a:p>
          <a:p>
            <a:r>
              <a:rPr lang="de-DE" sz="2200" b="1" dirty="0"/>
              <a:t>      </a:t>
            </a:r>
            <a:r>
              <a:rPr lang="en-US" sz="2200" b="1" dirty="0" err="1"/>
              <a:t>endfor</a:t>
            </a:r>
            <a:endParaRPr lang="it-IT" sz="2200" b="1" dirty="0"/>
          </a:p>
          <a:p>
            <a:r>
              <a:rPr lang="en-US" sz="2200" b="1" dirty="0"/>
              <a:t>      x</a:t>
            </a:r>
            <a:r>
              <a:rPr lang="en-US" sz="2200" b="1" baseline="-25000" dirty="0"/>
              <a:t>i</a:t>
            </a:r>
            <a:r>
              <a:rPr lang="en-US" sz="2200" b="1" dirty="0"/>
              <a:t>=(b</a:t>
            </a:r>
            <a:r>
              <a:rPr lang="en-US" sz="2200" b="1" baseline="-25000" dirty="0"/>
              <a:t>i</a:t>
            </a:r>
            <a:r>
              <a:rPr lang="en-US" sz="2200" b="1" dirty="0"/>
              <a:t>-sum)/</a:t>
            </a:r>
            <a:r>
              <a:rPr lang="en-US" sz="2200" b="1" dirty="0" err="1"/>
              <a:t>u</a:t>
            </a:r>
            <a:r>
              <a:rPr lang="en-US" sz="2200" b="1" baseline="-25000" dirty="0" err="1"/>
              <a:t>i,i</a:t>
            </a:r>
            <a:endParaRPr lang="it-IT" sz="2200" b="1" dirty="0"/>
          </a:p>
          <a:p>
            <a:r>
              <a:rPr lang="en-US" sz="2200" b="1" dirty="0"/>
              <a:t>      </a:t>
            </a:r>
            <a:r>
              <a:rPr lang="en-US" sz="2200" b="1" dirty="0" err="1"/>
              <a:t>endfor</a:t>
            </a:r>
            <a:r>
              <a:rPr lang="it-IT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355976" y="332656"/>
            <a:ext cx="4464496" cy="517064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 </a:t>
            </a:r>
            <a:r>
              <a:rPr lang="it-IT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Algoritmo </a:t>
            </a:r>
            <a:r>
              <a:rPr lang="it-IT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/>
                <a:cs typeface="Times New Roman"/>
              </a:rPr>
              <a:t>forward-substitution</a:t>
            </a:r>
            <a:endParaRPr lang="it-IT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/>
              <a:cs typeface="Times New Roman"/>
            </a:endParaRPr>
          </a:p>
          <a:p>
            <a:endParaRPr lang="it-IT" sz="2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/>
              <a:cs typeface="Times New Roman"/>
            </a:endParaRPr>
          </a:p>
          <a:p>
            <a:r>
              <a:rPr lang="en-US" sz="2200" b="1" dirty="0"/>
              <a:t>for j=1,n</a:t>
            </a:r>
            <a:endParaRPr lang="it-IT" sz="2200" b="1" dirty="0"/>
          </a:p>
          <a:p>
            <a:r>
              <a:rPr lang="en-US" sz="2200" b="1" dirty="0"/>
              <a:t>   if </a:t>
            </a:r>
            <a:r>
              <a:rPr lang="en-US" sz="2200" b="1" dirty="0" err="1"/>
              <a:t>l</a:t>
            </a:r>
            <a:r>
              <a:rPr lang="en-US" sz="2200" b="1" baseline="-25000" dirty="0" err="1"/>
              <a:t>j,j</a:t>
            </a:r>
            <a:r>
              <a:rPr lang="en-US" sz="2200" b="1" dirty="0"/>
              <a:t>=0  then </a:t>
            </a:r>
            <a:endParaRPr lang="it-IT" sz="2200" b="1" dirty="0"/>
          </a:p>
          <a:p>
            <a:r>
              <a:rPr lang="en-GB" sz="2200" b="1" dirty="0"/>
              <a:t>    “</a:t>
            </a:r>
            <a:r>
              <a:rPr lang="en-GB" sz="2200" b="1" dirty="0" err="1"/>
              <a:t>matrice</a:t>
            </a:r>
            <a:r>
              <a:rPr lang="en-GB" sz="2200" b="1" dirty="0"/>
              <a:t> </a:t>
            </a:r>
            <a:r>
              <a:rPr lang="en-GB" sz="2200" b="1" dirty="0" err="1"/>
              <a:t>singolare</a:t>
            </a:r>
            <a:r>
              <a:rPr lang="en-GB" sz="2200" b="1" dirty="0"/>
              <a:t>”  ;  stop</a:t>
            </a:r>
            <a:endParaRPr lang="it-IT" sz="2200" b="1" dirty="0"/>
          </a:p>
          <a:p>
            <a:r>
              <a:rPr lang="en-GB" sz="2200" b="1" dirty="0"/>
              <a:t>   </a:t>
            </a:r>
            <a:r>
              <a:rPr lang="en-US" sz="2200" b="1" dirty="0" err="1"/>
              <a:t>endif</a:t>
            </a:r>
            <a:endParaRPr lang="it-IT" sz="2200" b="1" dirty="0"/>
          </a:p>
          <a:p>
            <a:r>
              <a:rPr lang="en-US" sz="2200" b="1" dirty="0"/>
              <a:t> </a:t>
            </a:r>
            <a:r>
              <a:rPr lang="en-US" sz="2200" b="1" dirty="0" err="1"/>
              <a:t>endfor</a:t>
            </a:r>
            <a:endParaRPr lang="it-IT" sz="2200" b="1" dirty="0"/>
          </a:p>
          <a:p>
            <a:r>
              <a:rPr lang="en-US" sz="2200" b="1" dirty="0"/>
              <a:t>  x</a:t>
            </a:r>
            <a:r>
              <a:rPr lang="en-US" sz="2200" b="1" baseline="-25000" dirty="0"/>
              <a:t>1</a:t>
            </a:r>
            <a:r>
              <a:rPr lang="en-US" sz="2200" b="1" dirty="0"/>
              <a:t> =b</a:t>
            </a:r>
            <a:r>
              <a:rPr lang="en-US" sz="2200" b="1" baseline="-25000" dirty="0"/>
              <a:t>1</a:t>
            </a:r>
            <a:r>
              <a:rPr lang="en-US" sz="2200" b="1" dirty="0"/>
              <a:t> /l</a:t>
            </a:r>
            <a:r>
              <a:rPr lang="en-US" sz="2200" b="1" baseline="-25000" dirty="0"/>
              <a:t>1,1</a:t>
            </a:r>
            <a:endParaRPr lang="it-IT" sz="2200" b="1" dirty="0"/>
          </a:p>
          <a:p>
            <a:r>
              <a:rPr lang="en-US" sz="2200" b="1" dirty="0"/>
              <a:t>  for </a:t>
            </a:r>
            <a:r>
              <a:rPr lang="en-US" sz="2200" b="1" dirty="0" err="1"/>
              <a:t>i</a:t>
            </a:r>
            <a:r>
              <a:rPr lang="en-US" sz="2200" b="1" dirty="0"/>
              <a:t> = 2,n</a:t>
            </a:r>
            <a:endParaRPr lang="it-IT" sz="2200" b="1" dirty="0"/>
          </a:p>
          <a:p>
            <a:r>
              <a:rPr lang="en-US" sz="2200" b="1" dirty="0"/>
              <a:t>     sum=0</a:t>
            </a:r>
            <a:endParaRPr lang="it-IT" sz="2200" b="1" dirty="0"/>
          </a:p>
          <a:p>
            <a:r>
              <a:rPr lang="en-US" sz="2200" b="1" dirty="0"/>
              <a:t>     for k=1,i-1</a:t>
            </a:r>
            <a:endParaRPr lang="it-IT" sz="2200" b="1" dirty="0"/>
          </a:p>
          <a:p>
            <a:r>
              <a:rPr lang="en-US" sz="2200" b="1" dirty="0"/>
              <a:t>           </a:t>
            </a:r>
            <a:r>
              <a:rPr lang="en-GB" sz="2200" b="1" dirty="0"/>
              <a:t>sum=</a:t>
            </a:r>
            <a:r>
              <a:rPr lang="en-GB" sz="2200" b="1" dirty="0" err="1"/>
              <a:t>sum+l</a:t>
            </a:r>
            <a:r>
              <a:rPr lang="en-GB" sz="2200" b="1" baseline="-25000" dirty="0" err="1"/>
              <a:t>i,k</a:t>
            </a:r>
            <a:r>
              <a:rPr lang="en-GB" sz="2200" b="1" dirty="0"/>
              <a:t> </a:t>
            </a:r>
            <a:r>
              <a:rPr lang="en-GB" sz="2200" b="1" dirty="0" err="1"/>
              <a:t>x</a:t>
            </a:r>
            <a:r>
              <a:rPr lang="en-GB" sz="2200" b="1" baseline="-25000" dirty="0" err="1"/>
              <a:t>k</a:t>
            </a:r>
            <a:endParaRPr lang="it-IT" sz="2200" b="1" dirty="0"/>
          </a:p>
          <a:p>
            <a:r>
              <a:rPr lang="en-GB" sz="2200" b="1" dirty="0"/>
              <a:t>      </a:t>
            </a:r>
            <a:r>
              <a:rPr lang="en-GB" sz="2200" b="1" dirty="0" err="1"/>
              <a:t>endfor</a:t>
            </a:r>
            <a:endParaRPr lang="it-IT" sz="2200" b="1" dirty="0"/>
          </a:p>
          <a:p>
            <a:r>
              <a:rPr lang="en-GB" sz="2200" b="1" dirty="0"/>
              <a:t>      </a:t>
            </a:r>
            <a:r>
              <a:rPr lang="it-IT" sz="2200" b="1" dirty="0"/>
              <a:t>x</a:t>
            </a:r>
            <a:r>
              <a:rPr lang="it-IT" sz="2200" b="1" baseline="-25000" dirty="0"/>
              <a:t>i</a:t>
            </a:r>
            <a:r>
              <a:rPr lang="it-IT" sz="2200" b="1" dirty="0"/>
              <a:t> =(b</a:t>
            </a:r>
            <a:r>
              <a:rPr lang="it-IT" sz="2200" b="1" baseline="-25000" dirty="0"/>
              <a:t>i</a:t>
            </a:r>
            <a:r>
              <a:rPr lang="it-IT" sz="2200" b="1" dirty="0"/>
              <a:t> -sum)/l</a:t>
            </a:r>
            <a:r>
              <a:rPr lang="it-IT" sz="2200" b="1" baseline="-25000" dirty="0"/>
              <a:t>i,i</a:t>
            </a:r>
            <a:endParaRPr lang="it-IT" sz="2200" b="1" dirty="0"/>
          </a:p>
          <a:p>
            <a:r>
              <a:rPr lang="it-IT" sz="2200" b="1" dirty="0"/>
              <a:t>   </a:t>
            </a:r>
            <a:r>
              <a:rPr lang="it-IT" sz="2200" b="1" dirty="0" err="1"/>
              <a:t>endfor</a:t>
            </a:r>
            <a:endParaRPr lang="it-IT" sz="22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0B1A6787-B505-493C-BA98-D9ECB2DC81B5}" type="slidenum">
              <a:rPr lang="it-IT" b="1" smtClean="0"/>
              <a:pPr/>
              <a:t>24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1714480" y="741583"/>
            <a:ext cx="52149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per lo zero </a:t>
            </a:r>
            <a:r>
              <a:rPr lang="it-I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</a:t>
            </a:r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</a:t>
            </a:r>
            <a:endParaRPr lang="it-IT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000100" y="1384525"/>
            <a:ext cx="76043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Negli algoritmi precedenti il test fondamentale è</a:t>
            </a:r>
          </a:p>
          <a:p>
            <a:r>
              <a:rPr lang="it-IT" sz="2400" b="1" dirty="0"/>
              <a:t>                            l</a:t>
            </a:r>
            <a:r>
              <a:rPr lang="it-IT" sz="2400" b="1" baseline="-25000" dirty="0"/>
              <a:t>i,i</a:t>
            </a:r>
            <a:r>
              <a:rPr lang="it-IT" sz="2400" b="1" dirty="0"/>
              <a:t> = 0 e </a:t>
            </a:r>
            <a:r>
              <a:rPr lang="it-IT" sz="2400" b="1" dirty="0" err="1"/>
              <a:t>u</a:t>
            </a:r>
            <a:r>
              <a:rPr lang="it-IT" sz="2400" b="1" baseline="-25000" dirty="0" err="1"/>
              <a:t>i</a:t>
            </a:r>
            <a:r>
              <a:rPr lang="it-IT" sz="2400" b="1" baseline="-25000" dirty="0"/>
              <a:t>,i</a:t>
            </a:r>
            <a:r>
              <a:rPr lang="it-IT" sz="2400" b="1" dirty="0"/>
              <a:t> =0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691680" y="2588712"/>
            <a:ext cx="48965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Non è affidabile in un sistema F.P.! 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39552" y="3236783"/>
            <a:ext cx="828092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2562225" algn="l"/>
              </a:tabLst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                                test più  affidabile</a:t>
            </a:r>
          </a:p>
          <a:p>
            <a:pPr algn="just">
              <a:spcAft>
                <a:spcPts val="0"/>
              </a:spcAft>
              <a:tabLst>
                <a:tab pos="2562225" algn="l"/>
              </a:tabLst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  “zero”   =    </a:t>
            </a:r>
            <a:r>
              <a:rPr lang="it-IT" sz="2400" b="1" dirty="0">
                <a:solidFill>
                  <a:schemeClr val="tx1"/>
                </a:solidFill>
                <a:ea typeface="Times New Roman"/>
                <a:sym typeface="Symbol"/>
              </a:rPr>
              <a:t>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relativo ai dati del</a:t>
            </a:r>
            <a:r>
              <a:rPr lang="it-IT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problema, cioè alla matrice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457200" algn="just">
              <a:spcAft>
                <a:spcPts val="0"/>
              </a:spcAft>
              <a:tabLst>
                <a:tab pos="2562225" algn="l"/>
              </a:tabLst>
            </a:pPr>
            <a:r>
              <a:rPr lang="it-IT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                       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“zero”   </a:t>
            </a:r>
            <a:r>
              <a:rPr lang="it-IT" sz="2400" b="1" dirty="0">
                <a:solidFill>
                  <a:srgbClr val="FF0000"/>
                </a:solidFill>
                <a:ea typeface="Times New Roman"/>
                <a:sym typeface="Symbol"/>
              </a:rPr>
              <a:t>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 </a:t>
            </a:r>
            <a:r>
              <a:rPr lang="it-IT" sz="2400" b="1" dirty="0">
                <a:solidFill>
                  <a:srgbClr val="FF0000"/>
                </a:solidFill>
                <a:ea typeface="Times New Roman"/>
                <a:sym typeface="Symbol"/>
              </a:rPr>
              <a:t>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</a:t>
            </a:r>
            <a:r>
              <a:rPr lang="it-IT" sz="2400" b="1" dirty="0">
                <a:solidFill>
                  <a:srgbClr val="FF0000"/>
                </a:solidFill>
                <a:ea typeface="Times New Roman"/>
                <a:sym typeface="Symbol"/>
              </a:rPr>
              <a:t>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 ||A||    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714480" y="404664"/>
            <a:ext cx="6000792" cy="5940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b="1" dirty="0" err="1"/>
              <a:t>function</a:t>
            </a:r>
            <a:r>
              <a:rPr lang="it-IT" sz="2000" b="1" dirty="0"/>
              <a:t> </a:t>
            </a:r>
            <a:r>
              <a:rPr lang="it-IT" sz="2000" b="1" dirty="0" err="1"/>
              <a:t>x=backsub</a:t>
            </a:r>
            <a:r>
              <a:rPr lang="it-IT" sz="2000" b="1" dirty="0"/>
              <a:t>(a,b)</a:t>
            </a:r>
          </a:p>
          <a:p>
            <a:r>
              <a:rPr lang="it-IT" sz="2000" b="1" dirty="0"/>
              <a:t>[m,n]</a:t>
            </a:r>
            <a:r>
              <a:rPr lang="it-IT" sz="2000" b="1" dirty="0" err="1"/>
              <a:t>=size</a:t>
            </a:r>
            <a:r>
              <a:rPr lang="it-IT" sz="2000" b="1" dirty="0"/>
              <a:t>(a);</a:t>
            </a:r>
            <a:r>
              <a:rPr lang="it-IT" sz="2000" b="1" dirty="0" err="1"/>
              <a:t>l=length</a:t>
            </a:r>
            <a:r>
              <a:rPr lang="it-IT" sz="2000" b="1" dirty="0"/>
              <a:t>(b);</a:t>
            </a:r>
          </a:p>
          <a:p>
            <a:r>
              <a:rPr lang="it-IT" sz="2000" b="1" dirty="0" err="1"/>
              <a:t>if</a:t>
            </a:r>
            <a:r>
              <a:rPr lang="it-IT" sz="2000" b="1" dirty="0"/>
              <a:t> m~=n</a:t>
            </a:r>
          </a:p>
          <a:p>
            <a:r>
              <a:rPr lang="it-IT" sz="2000" b="1" dirty="0"/>
              <a:t>   </a:t>
            </a:r>
            <a:r>
              <a:rPr lang="it-IT" sz="2000" b="1" dirty="0" err="1"/>
              <a:t>error</a:t>
            </a:r>
            <a:r>
              <a:rPr lang="it-IT" sz="2000" b="1" dirty="0"/>
              <a:t> ('matrice non quadrata')</a:t>
            </a:r>
          </a:p>
          <a:p>
            <a:r>
              <a:rPr lang="it-IT" sz="2000" b="1" dirty="0"/>
              <a:t>end</a:t>
            </a:r>
          </a:p>
          <a:p>
            <a:r>
              <a:rPr lang="it-IT" sz="2000" b="1" dirty="0" err="1"/>
              <a:t>if</a:t>
            </a:r>
            <a:r>
              <a:rPr lang="it-IT" sz="2000" b="1" dirty="0"/>
              <a:t> l~=n</a:t>
            </a:r>
          </a:p>
          <a:p>
            <a:r>
              <a:rPr lang="it-IT" sz="2000" b="1" dirty="0"/>
              <a:t>   </a:t>
            </a:r>
            <a:r>
              <a:rPr lang="it-IT" sz="2000" b="1" dirty="0" err="1"/>
              <a:t>error</a:t>
            </a:r>
            <a:r>
              <a:rPr lang="it-IT" sz="2000" b="1" dirty="0"/>
              <a:t>('dim. di b errata')</a:t>
            </a:r>
          </a:p>
          <a:p>
            <a:r>
              <a:rPr lang="it-IT" sz="2000" b="1" dirty="0"/>
              <a:t>end</a:t>
            </a:r>
          </a:p>
          <a:p>
            <a:r>
              <a:rPr lang="it-IT" sz="2000" b="1" dirty="0" err="1"/>
              <a:t>if</a:t>
            </a:r>
            <a:r>
              <a:rPr lang="it-IT" sz="2000" b="1" dirty="0"/>
              <a:t>(</a:t>
            </a:r>
            <a:r>
              <a:rPr lang="it-IT" sz="2000" b="1" dirty="0" err="1"/>
              <a:t>~istriu</a:t>
            </a:r>
            <a:r>
              <a:rPr lang="it-IT" sz="2000" b="1" dirty="0"/>
              <a:t>(a))</a:t>
            </a:r>
          </a:p>
          <a:p>
            <a:r>
              <a:rPr lang="it-IT" sz="2000" b="1" dirty="0"/>
              <a:t>    </a:t>
            </a:r>
            <a:r>
              <a:rPr lang="it-IT" sz="2000" b="1" dirty="0" err="1"/>
              <a:t>error</a:t>
            </a:r>
            <a:r>
              <a:rPr lang="it-IT" sz="2000" b="1" dirty="0"/>
              <a:t>('matrice non triangolare </a:t>
            </a:r>
            <a:r>
              <a:rPr lang="it-IT" sz="2000" b="1" dirty="0" err="1"/>
              <a:t>superione</a:t>
            </a:r>
            <a:r>
              <a:rPr lang="it-IT" sz="2000" b="1" dirty="0"/>
              <a:t>')</a:t>
            </a:r>
          </a:p>
          <a:p>
            <a:r>
              <a:rPr lang="it-IT" sz="2000" b="1" dirty="0"/>
              <a:t>end</a:t>
            </a:r>
          </a:p>
          <a:p>
            <a:r>
              <a:rPr lang="en-US" sz="2000" b="1" dirty="0"/>
              <a:t>if any(find(abs(</a:t>
            </a:r>
            <a:r>
              <a:rPr lang="en-US" sz="2000" b="1" dirty="0" err="1"/>
              <a:t>diag</a:t>
            </a:r>
            <a:r>
              <a:rPr lang="en-US" sz="2000" b="1" dirty="0"/>
              <a:t>(a))&lt;eps(norm(a))))==1</a:t>
            </a:r>
            <a:endParaRPr lang="it-IT" sz="2000" b="1" dirty="0"/>
          </a:p>
          <a:p>
            <a:r>
              <a:rPr lang="it-IT" sz="2000" b="1" dirty="0" err="1"/>
              <a:t>error</a:t>
            </a:r>
            <a:r>
              <a:rPr lang="it-IT" sz="2000" b="1" dirty="0"/>
              <a:t>('matrice singolare')</a:t>
            </a:r>
          </a:p>
          <a:p>
            <a:r>
              <a:rPr lang="it-IT" sz="2000" b="1" dirty="0"/>
              <a:t>end</a:t>
            </a:r>
          </a:p>
          <a:p>
            <a:r>
              <a:rPr lang="it-IT" sz="2000" b="1" dirty="0" err="1"/>
              <a:t>x=zeros</a:t>
            </a:r>
            <a:r>
              <a:rPr lang="it-IT" sz="2000" b="1" dirty="0"/>
              <a:t>(1,n);</a:t>
            </a:r>
          </a:p>
          <a:p>
            <a:r>
              <a:rPr lang="it-IT" sz="2000" b="1" dirty="0"/>
              <a:t>x(n)</a:t>
            </a:r>
            <a:r>
              <a:rPr lang="it-IT" sz="2000" b="1" dirty="0" err="1"/>
              <a:t>=b</a:t>
            </a:r>
            <a:r>
              <a:rPr lang="it-IT" sz="2000" b="1" dirty="0"/>
              <a:t>(n)/a(n,</a:t>
            </a:r>
            <a:r>
              <a:rPr lang="it-IT" sz="2000" b="1" dirty="0" err="1"/>
              <a:t>n</a:t>
            </a:r>
            <a:r>
              <a:rPr lang="it-IT" sz="2000" b="1" dirty="0"/>
              <a:t>);</a:t>
            </a:r>
          </a:p>
          <a:p>
            <a:r>
              <a:rPr lang="it-IT" sz="2000" b="1" dirty="0" err="1"/>
              <a:t>for</a:t>
            </a:r>
            <a:r>
              <a:rPr lang="it-IT" sz="2000" b="1" dirty="0"/>
              <a:t> r=n-1:-1:1</a:t>
            </a:r>
          </a:p>
          <a:p>
            <a:r>
              <a:rPr lang="pt-BR" sz="2000" b="1" dirty="0"/>
              <a:t>   x(r)=(b(r)-a(r,r+1:n)*x(r+1:n)')/a(r,r);</a:t>
            </a:r>
          </a:p>
          <a:p>
            <a:r>
              <a:rPr lang="it-IT" sz="2000" b="1" dirty="0"/>
              <a:t>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428596" y="285728"/>
            <a:ext cx="7929618" cy="5170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519430" algn="just">
              <a:spcAft>
                <a:spcPts val="0"/>
              </a:spcAft>
            </a:pPr>
            <a:r>
              <a:rPr lang="it-IT" sz="2200" b="1" dirty="0">
                <a:solidFill>
                  <a:srgbClr val="FF0000"/>
                </a:solidFill>
                <a:ea typeface="Times New Roman"/>
              </a:rPr>
              <a:t>Documentazione esterna  </a:t>
            </a:r>
            <a:r>
              <a:rPr lang="it-IT" sz="2200" b="1" dirty="0" err="1">
                <a:solidFill>
                  <a:srgbClr val="FF0000"/>
                </a:solidFill>
                <a:ea typeface="Times New Roman"/>
              </a:rPr>
              <a:t>Function</a:t>
            </a:r>
            <a:r>
              <a:rPr lang="it-IT" sz="2200" b="1" dirty="0">
                <a:solidFill>
                  <a:srgbClr val="FF0000"/>
                </a:solidFill>
                <a:ea typeface="Times New Roman"/>
              </a:rPr>
              <a:t> </a:t>
            </a:r>
            <a:r>
              <a:rPr lang="it-IT" sz="2200" b="1" dirty="0" err="1">
                <a:solidFill>
                  <a:srgbClr val="FF0000"/>
                </a:solidFill>
                <a:ea typeface="Times New Roman"/>
              </a:rPr>
              <a:t>backsub</a:t>
            </a:r>
            <a:endParaRPr lang="it-IT" sz="2200" b="1" dirty="0">
              <a:latin typeface="Times New Roman"/>
              <a:ea typeface="Times New Roman"/>
            </a:endParaRPr>
          </a:p>
          <a:p>
            <a:pPr marL="457200" marR="519430" algn="just">
              <a:spcAft>
                <a:spcPts val="0"/>
              </a:spcAft>
            </a:pPr>
            <a:r>
              <a:rPr lang="it-IT" sz="2200" b="1" dirty="0">
                <a:solidFill>
                  <a:srgbClr val="FF0000"/>
                </a:solidFill>
                <a:ea typeface="Times New Roman"/>
              </a:rPr>
              <a:t> 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200" b="1" dirty="0">
                <a:solidFill>
                  <a:srgbClr val="FF0000"/>
                </a:solidFill>
                <a:ea typeface="Times New Roman"/>
              </a:rPr>
              <a:t> </a:t>
            </a:r>
            <a:r>
              <a:rPr lang="it-IT" sz="2200" b="1" dirty="0">
                <a:solidFill>
                  <a:srgbClr val="0000FF"/>
                </a:solidFill>
                <a:ea typeface="Times New Roman"/>
              </a:rPr>
              <a:t>Scopo        </a:t>
            </a:r>
            <a:r>
              <a:rPr lang="it-IT" sz="2200" b="1" dirty="0">
                <a:ea typeface="Times New Roman"/>
              </a:rPr>
              <a:t>risoluzione di un sistema triangolare superiore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200" b="1" dirty="0">
                <a:ea typeface="Times New Roman"/>
              </a:rPr>
              <a:t> 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200" b="1" dirty="0">
                <a:solidFill>
                  <a:srgbClr val="0000FF"/>
                </a:solidFill>
                <a:ea typeface="Times New Roman"/>
              </a:rPr>
              <a:t>Algoritmo   </a:t>
            </a:r>
            <a:r>
              <a:rPr lang="it-IT" sz="2200" b="1" dirty="0" err="1">
                <a:ea typeface="Times New Roman"/>
              </a:rPr>
              <a:t>algoritmo</a:t>
            </a:r>
            <a:r>
              <a:rPr lang="it-IT" sz="2200" b="1" dirty="0">
                <a:ea typeface="Times New Roman"/>
              </a:rPr>
              <a:t> implementato :</a:t>
            </a:r>
            <a:r>
              <a:rPr lang="en-GB" sz="2200" b="1" dirty="0">
                <a:ea typeface="Times New Roman"/>
              </a:rPr>
              <a:t> Back-substitution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GB" sz="2200" b="1" dirty="0">
                <a:solidFill>
                  <a:srgbClr val="0000FF"/>
                </a:solidFill>
                <a:ea typeface="Times New Roman"/>
              </a:rPr>
              <a:t> 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GB" sz="2200" b="1" dirty="0" err="1">
                <a:solidFill>
                  <a:srgbClr val="0000FF"/>
                </a:solidFill>
                <a:ea typeface="Times New Roman"/>
              </a:rPr>
              <a:t>Specifiche</a:t>
            </a:r>
            <a:r>
              <a:rPr lang="en-GB" sz="2200" b="1" dirty="0">
                <a:solidFill>
                  <a:srgbClr val="0000FF"/>
                </a:solidFill>
                <a:ea typeface="Times New Roman"/>
              </a:rPr>
              <a:t>   </a:t>
            </a:r>
            <a:r>
              <a:rPr lang="en-GB" sz="2200" b="1" dirty="0">
                <a:ea typeface="Times New Roman"/>
              </a:rPr>
              <a:t>x=</a:t>
            </a:r>
            <a:r>
              <a:rPr lang="en-GB" sz="2200" b="1" dirty="0" err="1">
                <a:ea typeface="Times New Roman"/>
              </a:rPr>
              <a:t>backsub</a:t>
            </a:r>
            <a:r>
              <a:rPr lang="en-GB" sz="2200" b="1" dirty="0">
                <a:ea typeface="Times New Roman"/>
              </a:rPr>
              <a:t>(</a:t>
            </a:r>
            <a:r>
              <a:rPr lang="en-GB" sz="2200" b="1" dirty="0" err="1">
                <a:ea typeface="Times New Roman"/>
              </a:rPr>
              <a:t>a,b</a:t>
            </a:r>
            <a:r>
              <a:rPr lang="en-GB" sz="2200" b="1" dirty="0">
                <a:ea typeface="Times New Roman"/>
              </a:rPr>
              <a:t>)</a:t>
            </a:r>
            <a:r>
              <a:rPr lang="en-GB" sz="2200" b="1" dirty="0">
                <a:solidFill>
                  <a:srgbClr val="0000FF"/>
                </a:solidFill>
                <a:ea typeface="Times New Roman"/>
              </a:rPr>
              <a:t>  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GB" sz="2200" b="1" dirty="0">
                <a:solidFill>
                  <a:srgbClr val="0000FF"/>
                </a:solidFill>
                <a:ea typeface="Times New Roman"/>
              </a:rPr>
              <a:t> 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2200" b="1" dirty="0" err="1">
                <a:solidFill>
                  <a:srgbClr val="0000FF"/>
                </a:solidFill>
                <a:ea typeface="Times New Roman"/>
              </a:rPr>
              <a:t>Parametri</a:t>
            </a:r>
            <a:r>
              <a:rPr lang="en-US" sz="2200" b="1" dirty="0">
                <a:solidFill>
                  <a:srgbClr val="0000FF"/>
                </a:solidFill>
                <a:ea typeface="Times New Roman"/>
              </a:rPr>
              <a:t> input/output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a typeface="Times New Roman"/>
              </a:rPr>
              <a:t>   Input  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a typeface="Times New Roman"/>
              </a:rPr>
              <a:t>     </a:t>
            </a:r>
            <a:r>
              <a:rPr lang="it-IT" sz="2200" b="1" dirty="0">
                <a:ea typeface="Times New Roman"/>
              </a:rPr>
              <a:t>a      array </a:t>
            </a:r>
            <a:r>
              <a:rPr lang="it-IT" sz="2200" b="1" dirty="0" err="1">
                <a:ea typeface="Times New Roman"/>
              </a:rPr>
              <a:t>reale,matrice</a:t>
            </a:r>
            <a:r>
              <a:rPr lang="it-IT" sz="2200" b="1" dirty="0">
                <a:ea typeface="Times New Roman"/>
              </a:rPr>
              <a:t> dei coefficienti </a:t>
            </a:r>
            <a:r>
              <a:rPr lang="it-IT" sz="2200" b="1" dirty="0">
                <a:latin typeface="Times New Roman"/>
                <a:ea typeface="Times New Roman"/>
              </a:rPr>
              <a:t>,</a:t>
            </a:r>
            <a:r>
              <a:rPr lang="it-IT" sz="2200" b="1" dirty="0">
                <a:ea typeface="Times New Roman"/>
              </a:rPr>
              <a:t>triangolare superiore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200" b="1" dirty="0">
                <a:ea typeface="Times New Roman"/>
              </a:rPr>
              <a:t>     b      array </a:t>
            </a:r>
            <a:r>
              <a:rPr lang="it-IT" sz="2200" b="1" dirty="0" err="1">
                <a:ea typeface="Times New Roman"/>
              </a:rPr>
              <a:t>reale,vettore</a:t>
            </a:r>
            <a:r>
              <a:rPr lang="it-IT" sz="2200" b="1" dirty="0">
                <a:ea typeface="Times New Roman"/>
              </a:rPr>
              <a:t> dei termini noti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200" b="1" dirty="0">
                <a:solidFill>
                  <a:srgbClr val="0000FF"/>
                </a:solidFill>
                <a:ea typeface="Times New Roman"/>
              </a:rPr>
              <a:t>  Output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200" b="1" dirty="0">
                <a:solidFill>
                  <a:srgbClr val="0000FF"/>
                </a:solidFill>
                <a:ea typeface="Times New Roman"/>
              </a:rPr>
              <a:t>     </a:t>
            </a:r>
            <a:r>
              <a:rPr lang="it-IT" sz="2200" b="1" dirty="0">
                <a:ea typeface="Times New Roman"/>
              </a:rPr>
              <a:t>x      array </a:t>
            </a:r>
            <a:r>
              <a:rPr lang="it-IT" sz="2200" b="1" dirty="0" err="1">
                <a:ea typeface="Times New Roman"/>
              </a:rPr>
              <a:t>reale,soluzione</a:t>
            </a:r>
            <a:r>
              <a:rPr lang="it-IT" sz="2200" b="1" dirty="0">
                <a:ea typeface="Times New Roman"/>
              </a:rPr>
              <a:t> di </a:t>
            </a:r>
            <a:r>
              <a:rPr lang="it-IT" sz="2200" b="1" dirty="0" err="1">
                <a:ea typeface="Times New Roman"/>
              </a:rPr>
              <a:t>ax</a:t>
            </a:r>
            <a:r>
              <a:rPr lang="it-IT" sz="2200" b="1" dirty="0">
                <a:ea typeface="Times New Roman"/>
              </a:rPr>
              <a:t>=b</a:t>
            </a:r>
            <a:endParaRPr lang="it-IT" sz="2200" b="1" dirty="0">
              <a:latin typeface="Times New Roman"/>
              <a:ea typeface="Times New Roman"/>
            </a:endParaRPr>
          </a:p>
          <a:p>
            <a:endParaRPr lang="it-IT" sz="22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27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928662" y="500042"/>
            <a:ext cx="7858180" cy="5170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200" b="1" dirty="0">
                <a:solidFill>
                  <a:srgbClr val="0000FF"/>
                </a:solidFill>
                <a:ea typeface="Times New Roman"/>
              </a:rPr>
              <a:t>    Segnalazione di errori</a:t>
            </a:r>
            <a:endParaRPr lang="it-IT" sz="22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200" b="1" dirty="0">
                <a:ea typeface="Times New Roman"/>
              </a:rPr>
              <a:t>La </a:t>
            </a:r>
            <a:r>
              <a:rPr lang="it-IT" sz="2200" b="1" dirty="0" err="1">
                <a:ea typeface="Times New Roman"/>
              </a:rPr>
              <a:t>function</a:t>
            </a:r>
            <a:r>
              <a:rPr lang="it-IT" sz="2200" b="1" dirty="0">
                <a:ea typeface="Times New Roman"/>
              </a:rPr>
              <a:t> trasmette un messaggio d’errore nel caso di</a:t>
            </a:r>
            <a:endParaRPr lang="it-IT" sz="2200" b="1" dirty="0">
              <a:latin typeface="Times New Roman"/>
              <a:ea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it-IT" sz="2200" b="1" dirty="0">
                <a:ea typeface="Times New Roman"/>
              </a:rPr>
              <a:t> Dimensioni non corrette di a e b</a:t>
            </a: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it-IT" sz="2200" b="1" dirty="0">
                <a:latin typeface="Calibri" pitchFamily="34" charset="0"/>
                <a:ea typeface="Times New Roman"/>
              </a:rPr>
              <a:t>Matrice non triangolare superiore</a:t>
            </a: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it-IT" sz="2200" b="1" dirty="0">
                <a:ea typeface="Times New Roman"/>
              </a:rPr>
              <a:t>Matrice singolare</a:t>
            </a:r>
            <a:endParaRPr lang="it-IT" sz="22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200" b="1" dirty="0">
                <a:solidFill>
                  <a:srgbClr val="0000FF"/>
                </a:solidFill>
                <a:ea typeface="Times New Roman"/>
              </a:rPr>
              <a:t>Complessità</a:t>
            </a:r>
            <a:endParaRPr lang="it-IT" sz="22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200" b="1" dirty="0">
                <a:ea typeface="Times New Roman"/>
              </a:rPr>
              <a:t>Il tempo di calcolo è proporzionale a n</a:t>
            </a:r>
            <a:r>
              <a:rPr lang="it-IT" sz="2200" b="1" baseline="30000" dirty="0">
                <a:ea typeface="Times New Roman"/>
              </a:rPr>
              <a:t>2</a:t>
            </a:r>
            <a:r>
              <a:rPr lang="it-IT" sz="2200" b="1" dirty="0">
                <a:ea typeface="Times New Roman"/>
              </a:rPr>
              <a:t>/2 e la memoria occupata a n</a:t>
            </a:r>
            <a:r>
              <a:rPr lang="it-IT" sz="2200" b="1" baseline="30000" dirty="0">
                <a:ea typeface="Times New Roman"/>
              </a:rPr>
              <a:t>2</a:t>
            </a:r>
            <a:endParaRPr lang="it-IT" sz="22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200" b="1" dirty="0">
                <a:solidFill>
                  <a:srgbClr val="0000FF"/>
                </a:solidFill>
                <a:ea typeface="Times New Roman"/>
              </a:rPr>
              <a:t>Accuratezza</a:t>
            </a:r>
            <a:endParaRPr lang="it-IT" sz="22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200" b="1" dirty="0">
                <a:ea typeface="Times New Roman"/>
              </a:rPr>
              <a:t>Dipende dal condizionamento di a (vedi </a:t>
            </a:r>
            <a:r>
              <a:rPr lang="it-IT" sz="2200" b="1" dirty="0" err="1">
                <a:ea typeface="Times New Roman"/>
              </a:rPr>
              <a:t>cond</a:t>
            </a:r>
            <a:r>
              <a:rPr lang="it-IT" sz="2200" b="1" dirty="0">
                <a:ea typeface="Times New Roman"/>
              </a:rPr>
              <a:t>,</a:t>
            </a:r>
            <a:r>
              <a:rPr lang="it-IT" sz="2200" b="1" dirty="0" err="1">
                <a:ea typeface="Times New Roman"/>
              </a:rPr>
              <a:t>rcond</a:t>
            </a:r>
            <a:r>
              <a:rPr lang="it-IT" sz="2200" b="1" dirty="0">
                <a:ea typeface="Times New Roman"/>
              </a:rPr>
              <a:t>)</a:t>
            </a:r>
            <a:endParaRPr lang="it-IT" sz="22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200" b="1" dirty="0">
                <a:solidFill>
                  <a:srgbClr val="0000FF"/>
                </a:solidFill>
                <a:ea typeface="Times New Roman"/>
              </a:rPr>
              <a:t>Esempio d’uso</a:t>
            </a:r>
            <a:endParaRPr lang="it-IT" sz="22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200" b="1" dirty="0" err="1">
                <a:ea typeface="Times New Roman"/>
              </a:rPr>
              <a:t>a=</a:t>
            </a:r>
            <a:r>
              <a:rPr lang="it-IT" sz="2200" b="1" dirty="0">
                <a:ea typeface="Times New Roman"/>
              </a:rPr>
              <a:t>[3 </a:t>
            </a:r>
            <a:r>
              <a:rPr lang="it-IT" sz="2200" b="1" dirty="0" err="1">
                <a:ea typeface="Times New Roman"/>
              </a:rPr>
              <a:t>3</a:t>
            </a:r>
            <a:r>
              <a:rPr lang="it-IT" sz="2200" b="1" dirty="0">
                <a:ea typeface="Times New Roman"/>
              </a:rPr>
              <a:t> 2;0 6 12;0 </a:t>
            </a:r>
            <a:r>
              <a:rPr lang="it-IT" sz="2200" b="1" dirty="0" err="1">
                <a:ea typeface="Times New Roman"/>
              </a:rPr>
              <a:t>0</a:t>
            </a:r>
            <a:r>
              <a:rPr lang="it-IT" sz="2200" b="1" dirty="0">
                <a:ea typeface="Times New Roman"/>
              </a:rPr>
              <a:t> 3 ]; </a:t>
            </a:r>
            <a:r>
              <a:rPr lang="it-IT" sz="2200" b="1" dirty="0" err="1">
                <a:ea typeface="Times New Roman"/>
              </a:rPr>
              <a:t>b=</a:t>
            </a:r>
            <a:r>
              <a:rPr lang="it-IT" sz="2200" b="1" dirty="0">
                <a:ea typeface="Times New Roman"/>
              </a:rPr>
              <a:t>[5 4 3];</a:t>
            </a:r>
            <a:endParaRPr lang="it-IT" sz="22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200" b="1" dirty="0" err="1">
                <a:ea typeface="Times New Roman"/>
              </a:rPr>
              <a:t>x=backsub</a:t>
            </a:r>
            <a:r>
              <a:rPr lang="it-IT" sz="2200" b="1" dirty="0">
                <a:ea typeface="Times New Roman"/>
              </a:rPr>
              <a:t>(a,b)</a:t>
            </a:r>
            <a:endParaRPr lang="it-IT" sz="22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it-IT" sz="2200" b="1" dirty="0">
                <a:ea typeface="Times New Roman"/>
              </a:rPr>
              <a:t>   </a:t>
            </a:r>
            <a:r>
              <a:rPr lang="en-GB" sz="2200" b="1" dirty="0">
                <a:ea typeface="Times New Roman"/>
              </a:rPr>
              <a:t>x=</a:t>
            </a:r>
            <a:endParaRPr lang="it-IT" sz="2200" b="1" dirty="0">
              <a:latin typeface="Times New Roman"/>
              <a:ea typeface="Times New Roman"/>
            </a:endParaRPr>
          </a:p>
          <a:p>
            <a:pPr marL="228600" algn="just">
              <a:spcAft>
                <a:spcPts val="0"/>
              </a:spcAft>
            </a:pPr>
            <a:r>
              <a:rPr lang="en-GB" sz="2200" b="1" dirty="0">
                <a:ea typeface="Times New Roman"/>
              </a:rPr>
              <a:t>  1.0000   -1.3333  2.3333   </a:t>
            </a:r>
            <a:endParaRPr lang="it-IT" sz="2200" b="1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28</a:t>
            </a:fld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00100" y="285728"/>
            <a:ext cx="7643866" cy="4832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FF0000"/>
                </a:solidFill>
              </a:rPr>
              <a:t>                        Test di funzionamento</a:t>
            </a:r>
          </a:p>
          <a:p>
            <a:r>
              <a:rPr lang="en-GB" sz="2200" b="1" dirty="0"/>
              <a:t> a=rand(100,100);</a:t>
            </a:r>
          </a:p>
          <a:p>
            <a:r>
              <a:rPr lang="en-GB" sz="2200" b="1" dirty="0" err="1">
                <a:solidFill>
                  <a:srgbClr val="FF0000"/>
                </a:solidFill>
              </a:rPr>
              <a:t>si</a:t>
            </a:r>
            <a:r>
              <a:rPr lang="en-GB" sz="2200" b="1" dirty="0">
                <a:solidFill>
                  <a:srgbClr val="FF0000"/>
                </a:solidFill>
              </a:rPr>
              <a:t> </a:t>
            </a:r>
            <a:r>
              <a:rPr lang="en-GB" sz="2200" b="1" dirty="0" err="1">
                <a:solidFill>
                  <a:srgbClr val="FF0000"/>
                </a:solidFill>
              </a:rPr>
              <a:t>evitano</a:t>
            </a:r>
            <a:r>
              <a:rPr lang="en-GB" sz="2200" b="1" dirty="0">
                <a:solidFill>
                  <a:srgbClr val="FF0000"/>
                </a:solidFill>
              </a:rPr>
              <a:t> </a:t>
            </a:r>
            <a:r>
              <a:rPr lang="en-GB" sz="2200" b="1" dirty="0" err="1">
                <a:solidFill>
                  <a:srgbClr val="FF0000"/>
                </a:solidFill>
              </a:rPr>
              <a:t>zeri</a:t>
            </a:r>
            <a:r>
              <a:rPr lang="en-GB" sz="2200" b="1" dirty="0">
                <a:solidFill>
                  <a:srgbClr val="FF0000"/>
                </a:solidFill>
              </a:rPr>
              <a:t> </a:t>
            </a:r>
            <a:r>
              <a:rPr lang="en-GB" sz="2200" b="1" dirty="0" err="1">
                <a:solidFill>
                  <a:srgbClr val="FF0000"/>
                </a:solidFill>
              </a:rPr>
              <a:t>sulla</a:t>
            </a:r>
            <a:r>
              <a:rPr lang="en-GB" sz="2200" b="1" dirty="0">
                <a:solidFill>
                  <a:srgbClr val="FF0000"/>
                </a:solidFill>
              </a:rPr>
              <a:t> </a:t>
            </a:r>
            <a:r>
              <a:rPr lang="en-GB" sz="2200" b="1" dirty="0" err="1">
                <a:solidFill>
                  <a:srgbClr val="FF0000"/>
                </a:solidFill>
              </a:rPr>
              <a:t>diagonale</a:t>
            </a:r>
            <a:r>
              <a:rPr lang="en-GB" sz="2200" b="1" dirty="0">
                <a:solidFill>
                  <a:srgbClr val="FF0000"/>
                </a:solidFill>
              </a:rPr>
              <a:t> :</a:t>
            </a:r>
          </a:p>
          <a:p>
            <a:r>
              <a:rPr lang="it-IT" sz="2200" b="1" dirty="0" err="1"/>
              <a:t>a=triu</a:t>
            </a:r>
            <a:r>
              <a:rPr lang="it-IT" sz="2200" b="1" dirty="0"/>
              <a:t>(a)</a:t>
            </a:r>
            <a:r>
              <a:rPr lang="it-IT" sz="2200" b="1" dirty="0" err="1"/>
              <a:t>+diag</a:t>
            </a:r>
            <a:r>
              <a:rPr lang="it-IT" sz="2200" b="1" dirty="0"/>
              <a:t>(</a:t>
            </a:r>
            <a:r>
              <a:rPr lang="it-IT" sz="2200" b="1" dirty="0" err="1"/>
              <a:t>ones</a:t>
            </a:r>
            <a:r>
              <a:rPr lang="it-IT" sz="2200" b="1" dirty="0"/>
              <a:t>(100,1));</a:t>
            </a:r>
          </a:p>
          <a:p>
            <a:r>
              <a:rPr lang="en-US" sz="2200" b="1" dirty="0" err="1"/>
              <a:t>cond</a:t>
            </a:r>
            <a:r>
              <a:rPr lang="en-US" sz="2200" b="1" dirty="0"/>
              <a:t>(a)</a:t>
            </a:r>
          </a:p>
          <a:p>
            <a:r>
              <a:rPr lang="en-US" sz="2200" b="1" dirty="0" err="1"/>
              <a:t>ans</a:t>
            </a:r>
            <a:r>
              <a:rPr lang="en-US" sz="2200" b="1" dirty="0"/>
              <a:t> =</a:t>
            </a:r>
          </a:p>
          <a:p>
            <a:r>
              <a:rPr lang="en-US" sz="2200" b="1" dirty="0"/>
              <a:t>   1.2183e+03 </a:t>
            </a:r>
            <a:r>
              <a:rPr lang="it-IT" sz="2200" b="1" dirty="0">
                <a:solidFill>
                  <a:srgbClr val="00B050"/>
                </a:solidFill>
              </a:rPr>
              <a:t>      </a:t>
            </a:r>
            <a:r>
              <a:rPr lang="it-IT" sz="2200" b="1" dirty="0">
                <a:solidFill>
                  <a:srgbClr val="FF0000"/>
                </a:solidFill>
              </a:rPr>
              <a:t>matrice </a:t>
            </a:r>
            <a:r>
              <a:rPr lang="it-IT" sz="2200" b="1" dirty="0" err="1">
                <a:solidFill>
                  <a:srgbClr val="FF0000"/>
                </a:solidFill>
              </a:rPr>
              <a:t>bencondizionata</a:t>
            </a: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200" b="1" dirty="0"/>
              <a:t>x=2*ones(100,1);    </a:t>
            </a:r>
            <a:r>
              <a:rPr lang="en-US" sz="2200" b="1" dirty="0" err="1">
                <a:solidFill>
                  <a:srgbClr val="FF0000"/>
                </a:solidFill>
              </a:rPr>
              <a:t>impongo</a:t>
            </a:r>
            <a:r>
              <a:rPr lang="en-US" sz="2200" b="1" dirty="0">
                <a:solidFill>
                  <a:srgbClr val="FF0000"/>
                </a:solidFill>
              </a:rPr>
              <a:t> la </a:t>
            </a:r>
            <a:r>
              <a:rPr lang="en-US" sz="2200" b="1" dirty="0" err="1">
                <a:solidFill>
                  <a:srgbClr val="FF0000"/>
                </a:solidFill>
              </a:rPr>
              <a:t>soluzione</a:t>
            </a:r>
            <a:endParaRPr lang="en-US" sz="2200" b="1" dirty="0"/>
          </a:p>
          <a:p>
            <a:r>
              <a:rPr lang="en-US" sz="2200" b="1" dirty="0"/>
              <a:t>b=a*x;</a:t>
            </a:r>
          </a:p>
          <a:p>
            <a:r>
              <a:rPr lang="en-US" sz="2200" b="1" dirty="0"/>
              <a:t>y=</a:t>
            </a:r>
            <a:r>
              <a:rPr lang="en-US" sz="2200" b="1" dirty="0" err="1"/>
              <a:t>backsub</a:t>
            </a:r>
            <a:r>
              <a:rPr lang="en-US" sz="2200" b="1" dirty="0"/>
              <a:t>(</a:t>
            </a:r>
            <a:r>
              <a:rPr lang="en-US" sz="2200" b="1" dirty="0" err="1"/>
              <a:t>a,b</a:t>
            </a:r>
            <a:r>
              <a:rPr lang="en-US" sz="2200" b="1" dirty="0"/>
              <a:t>);</a:t>
            </a:r>
          </a:p>
          <a:p>
            <a:r>
              <a:rPr lang="it-IT" sz="2200" b="1" dirty="0" err="1"/>
              <a:t>err=norm</a:t>
            </a:r>
            <a:r>
              <a:rPr lang="it-IT" sz="2200" b="1" dirty="0"/>
              <a:t>(</a:t>
            </a:r>
            <a:r>
              <a:rPr lang="it-IT" sz="2200" b="1" dirty="0" err="1"/>
              <a:t>x-y</a:t>
            </a:r>
            <a:r>
              <a:rPr lang="it-IT" sz="2200" b="1" dirty="0"/>
              <a:t>')/</a:t>
            </a:r>
            <a:r>
              <a:rPr lang="it-IT" sz="2200" b="1" dirty="0" err="1"/>
              <a:t>norm</a:t>
            </a:r>
            <a:r>
              <a:rPr lang="it-IT" sz="2200" b="1" dirty="0"/>
              <a:t>(x)    </a:t>
            </a:r>
            <a:r>
              <a:rPr lang="en-US" sz="2200" b="1" dirty="0" err="1">
                <a:solidFill>
                  <a:srgbClr val="FF0000"/>
                </a:solidFill>
              </a:rPr>
              <a:t>numero</a:t>
            </a:r>
            <a:r>
              <a:rPr lang="en-US" sz="2200" b="1" dirty="0">
                <a:solidFill>
                  <a:srgbClr val="FF0000"/>
                </a:solidFill>
              </a:rPr>
              <a:t> di </a:t>
            </a:r>
            <a:r>
              <a:rPr lang="en-US" sz="2200" b="1" dirty="0" err="1">
                <a:solidFill>
                  <a:srgbClr val="FF0000"/>
                </a:solidFill>
              </a:rPr>
              <a:t>cifre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significative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corrette</a:t>
            </a:r>
            <a:endParaRPr lang="it-IT" sz="2200" b="1" dirty="0">
              <a:solidFill>
                <a:srgbClr val="FF0000"/>
              </a:solidFill>
            </a:endParaRPr>
          </a:p>
          <a:p>
            <a:r>
              <a:rPr lang="it-IT" sz="2200" b="1" dirty="0" err="1"/>
              <a:t>err</a:t>
            </a:r>
            <a:r>
              <a:rPr lang="it-IT" sz="2200" b="1" dirty="0"/>
              <a:t> =</a:t>
            </a:r>
          </a:p>
          <a:p>
            <a:r>
              <a:rPr lang="it-IT" sz="2200" b="1" dirty="0"/>
              <a:t>   1.3418e</a:t>
            </a:r>
            <a:r>
              <a:rPr lang="it-IT" sz="2200" b="1" dirty="0">
                <a:solidFill>
                  <a:srgbClr val="FF0000"/>
                </a:solidFill>
              </a:rPr>
              <a:t>-14</a:t>
            </a:r>
          </a:p>
          <a:p>
            <a:endParaRPr lang="it-IT" sz="22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29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123728" y="533573"/>
            <a:ext cx="4824536" cy="5847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200" b="1" dirty="0" err="1">
                <a:ea typeface="Times New Roman"/>
              </a:rPr>
              <a:t>a=rand</a:t>
            </a:r>
            <a:r>
              <a:rPr lang="it-IT" sz="2200" b="1" dirty="0">
                <a:ea typeface="Times New Roman"/>
              </a:rPr>
              <a:t>(5,6);</a:t>
            </a:r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b=ones(5,1);</a:t>
            </a:r>
          </a:p>
          <a:p>
            <a:pPr algn="just">
              <a:spcAft>
                <a:spcPts val="0"/>
              </a:spcAft>
            </a:pPr>
            <a:r>
              <a:rPr lang="en-US" sz="2200" b="1" dirty="0">
                <a:ea typeface="Times New Roman"/>
              </a:rPr>
              <a:t>y=</a:t>
            </a:r>
            <a:r>
              <a:rPr lang="en-US" sz="2200" b="1" dirty="0" err="1">
                <a:ea typeface="Times New Roman"/>
              </a:rPr>
              <a:t>backsub</a:t>
            </a:r>
            <a:r>
              <a:rPr lang="en-US" sz="2200" b="1" dirty="0">
                <a:ea typeface="Times New Roman"/>
              </a:rPr>
              <a:t>(</a:t>
            </a:r>
            <a:r>
              <a:rPr lang="en-US" sz="2200" b="1" dirty="0" err="1">
                <a:ea typeface="Times New Roman"/>
              </a:rPr>
              <a:t>a,b</a:t>
            </a:r>
            <a:r>
              <a:rPr lang="en-US" sz="2200" b="1" dirty="0">
                <a:ea typeface="Times New Roman"/>
              </a:rPr>
              <a:t>)</a:t>
            </a:r>
          </a:p>
          <a:p>
            <a:pPr lvl="0"/>
            <a:r>
              <a:rPr lang="it-IT" sz="2200" b="1" dirty="0" err="1">
                <a:solidFill>
                  <a:srgbClr val="0000FF"/>
                </a:solidFill>
              </a:rPr>
              <a:t>Error</a:t>
            </a:r>
            <a:r>
              <a:rPr lang="it-IT" sz="2200" b="1" dirty="0">
                <a:solidFill>
                  <a:srgbClr val="0000FF"/>
                </a:solidFill>
              </a:rPr>
              <a:t> </a:t>
            </a:r>
            <a:r>
              <a:rPr lang="it-IT" sz="2200" b="1" dirty="0" err="1">
                <a:solidFill>
                  <a:srgbClr val="0000FF"/>
                </a:solidFill>
              </a:rPr>
              <a:t>using</a:t>
            </a:r>
            <a:r>
              <a:rPr lang="it-IT" sz="2200" b="1" dirty="0">
                <a:solidFill>
                  <a:srgbClr val="0000FF"/>
                </a:solidFill>
              </a:rPr>
              <a:t> </a:t>
            </a:r>
            <a:r>
              <a:rPr lang="it-IT" sz="2200" b="1" dirty="0" err="1">
                <a:solidFill>
                  <a:srgbClr val="0000FF"/>
                </a:solidFill>
              </a:rPr>
              <a:t>backsub</a:t>
            </a:r>
            <a:r>
              <a:rPr lang="it-IT" sz="2200" b="1" dirty="0">
                <a:solidFill>
                  <a:srgbClr val="0000FF"/>
                </a:solidFill>
              </a:rPr>
              <a:t> (</a:t>
            </a:r>
            <a:r>
              <a:rPr lang="it-IT" sz="2200" b="1" dirty="0" err="1">
                <a:solidFill>
                  <a:srgbClr val="0000FF"/>
                </a:solidFill>
              </a:rPr>
              <a:t>line</a:t>
            </a:r>
            <a:r>
              <a:rPr lang="it-IT" sz="2200" b="1" dirty="0">
                <a:solidFill>
                  <a:srgbClr val="0000FF"/>
                </a:solidFill>
              </a:rPr>
              <a:t> 4)</a:t>
            </a:r>
          </a:p>
          <a:p>
            <a:pPr lvl="0"/>
            <a:r>
              <a:rPr lang="it-IT" sz="2200" b="1" dirty="0">
                <a:solidFill>
                  <a:srgbClr val="0000FF"/>
                </a:solidFill>
              </a:rPr>
              <a:t>matrice non quadrata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</a:rPr>
              <a:t>a=rand(6,5);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</a:rPr>
              <a:t>y=</a:t>
            </a:r>
            <a:r>
              <a:rPr lang="en-US" sz="2200" b="1" dirty="0" err="1">
                <a:solidFill>
                  <a:schemeClr val="tx1"/>
                </a:solidFill>
              </a:rPr>
              <a:t>backsub</a:t>
            </a:r>
            <a:r>
              <a:rPr lang="en-US" sz="2200" b="1" dirty="0">
                <a:solidFill>
                  <a:schemeClr val="tx1"/>
                </a:solidFill>
              </a:rPr>
              <a:t>(</a:t>
            </a:r>
            <a:r>
              <a:rPr lang="en-US" sz="2200" b="1" dirty="0" err="1">
                <a:solidFill>
                  <a:schemeClr val="tx1"/>
                </a:solidFill>
              </a:rPr>
              <a:t>a,b</a:t>
            </a:r>
            <a:r>
              <a:rPr lang="en-US" sz="22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sz="2200" b="1" dirty="0">
                <a:solidFill>
                  <a:srgbClr val="0000FF"/>
                </a:solidFill>
              </a:rPr>
              <a:t>Error using </a:t>
            </a:r>
            <a:r>
              <a:rPr lang="en-US" sz="2200" b="1" dirty="0" err="1">
                <a:solidFill>
                  <a:srgbClr val="0000FF"/>
                </a:solidFill>
              </a:rPr>
              <a:t>backsub</a:t>
            </a:r>
            <a:r>
              <a:rPr lang="en-US" sz="2200" b="1" dirty="0">
                <a:solidFill>
                  <a:srgbClr val="0000FF"/>
                </a:solidFill>
              </a:rPr>
              <a:t> (line 4)</a:t>
            </a:r>
          </a:p>
          <a:p>
            <a:pPr lvl="0"/>
            <a:r>
              <a:rPr lang="en-US" sz="2200" b="1" dirty="0" err="1">
                <a:solidFill>
                  <a:srgbClr val="0000FF"/>
                </a:solidFill>
              </a:rPr>
              <a:t>matrice</a:t>
            </a:r>
            <a:r>
              <a:rPr lang="en-US" sz="2200" b="1" dirty="0">
                <a:solidFill>
                  <a:srgbClr val="0000FF"/>
                </a:solidFill>
              </a:rPr>
              <a:t> non </a:t>
            </a:r>
            <a:r>
              <a:rPr lang="en-US" sz="2200" b="1" dirty="0" err="1">
                <a:solidFill>
                  <a:srgbClr val="0000FF"/>
                </a:solidFill>
              </a:rPr>
              <a:t>quadrata</a:t>
            </a:r>
            <a:endParaRPr lang="en-US" sz="2200" b="1" dirty="0">
              <a:solidFill>
                <a:srgbClr val="0000FF"/>
              </a:solidFill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</a:rPr>
              <a:t>a=rand(5,5);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</a:rPr>
              <a:t> b(6)=0;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</a:rPr>
              <a:t> y=</a:t>
            </a:r>
            <a:r>
              <a:rPr lang="en-US" sz="2200" b="1" dirty="0" err="1">
                <a:solidFill>
                  <a:schemeClr val="tx1"/>
                </a:solidFill>
              </a:rPr>
              <a:t>backsub</a:t>
            </a:r>
            <a:r>
              <a:rPr lang="en-US" sz="2200" b="1" dirty="0">
                <a:solidFill>
                  <a:schemeClr val="tx1"/>
                </a:solidFill>
              </a:rPr>
              <a:t>(</a:t>
            </a:r>
            <a:r>
              <a:rPr lang="en-US" sz="2200" b="1" dirty="0" err="1">
                <a:solidFill>
                  <a:schemeClr val="tx1"/>
                </a:solidFill>
              </a:rPr>
              <a:t>a,b</a:t>
            </a:r>
            <a:r>
              <a:rPr lang="en-US" sz="2200" b="1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en-US" sz="2200" b="1" dirty="0">
                <a:solidFill>
                  <a:srgbClr val="0000FF"/>
                </a:solidFill>
              </a:rPr>
              <a:t>Error using </a:t>
            </a:r>
            <a:r>
              <a:rPr lang="en-US" sz="2200" b="1" dirty="0" err="1">
                <a:solidFill>
                  <a:srgbClr val="0000FF"/>
                </a:solidFill>
              </a:rPr>
              <a:t>backsub</a:t>
            </a:r>
            <a:r>
              <a:rPr lang="en-US" sz="2200" b="1" dirty="0">
                <a:solidFill>
                  <a:srgbClr val="0000FF"/>
                </a:solidFill>
              </a:rPr>
              <a:t> (line 7)</a:t>
            </a:r>
          </a:p>
          <a:p>
            <a:pPr lvl="0"/>
            <a:r>
              <a:rPr lang="en-US" sz="2200" b="1" dirty="0">
                <a:solidFill>
                  <a:srgbClr val="0000FF"/>
                </a:solidFill>
              </a:rPr>
              <a:t>dim. di b errata  </a:t>
            </a:r>
            <a:endParaRPr lang="it-IT" sz="2200" b="1" dirty="0">
              <a:solidFill>
                <a:srgbClr val="0000FF"/>
              </a:solidFill>
            </a:endParaRPr>
          </a:p>
          <a:p>
            <a:pPr lvl="0"/>
            <a:endParaRPr lang="it-IT" sz="2200" b="1" dirty="0">
              <a:solidFill>
                <a:srgbClr val="0000FF"/>
              </a:solidFill>
            </a:endParaRPr>
          </a:p>
          <a:p>
            <a:endParaRPr lang="en-GB" sz="2200" b="1" dirty="0">
              <a:solidFill>
                <a:srgbClr val="0000FF"/>
              </a:solidFill>
            </a:endParaRPr>
          </a:p>
          <a:p>
            <a:endParaRPr lang="it-IT" sz="2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0B1A6787-B505-493C-BA98-D9ECB2DC81B5}" type="slidenum">
              <a:rPr lang="it-IT" b="1" smtClean="0"/>
              <a:pPr/>
              <a:t>3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2243046" y="314246"/>
            <a:ext cx="5929354" cy="492443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FF0000"/>
                </a:solidFill>
              </a:rPr>
              <a:t>Norme vettoriali e matriciali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172616" y="928670"/>
            <a:ext cx="7143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</a:rPr>
              <a:t>    dati  di un sistema lineare : vettori e matrici   </a:t>
            </a:r>
          </a:p>
        </p:txBody>
      </p:sp>
      <p:sp>
        <p:nvSpPr>
          <p:cNvPr id="6" name="Freccia in giù 5"/>
          <p:cNvSpPr/>
          <p:nvPr/>
        </p:nvSpPr>
        <p:spPr>
          <a:xfrm>
            <a:off x="4214810" y="1500174"/>
            <a:ext cx="500066" cy="714380"/>
          </a:xfrm>
          <a:prstGeom prst="downArrow">
            <a:avLst/>
          </a:prstGeom>
          <a:noFill/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7" name="CasellaDiTesto 6"/>
          <p:cNvSpPr txBox="1"/>
          <p:nvPr/>
        </p:nvSpPr>
        <p:spPr>
          <a:xfrm>
            <a:off x="1785918" y="1700808"/>
            <a:ext cx="53578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rgbClr val="333300"/>
                </a:solidFill>
                <a:ea typeface="Times New Roman"/>
                <a:cs typeface="Arial"/>
              </a:rPr>
              <a:t>   bisogna  misurarne  la </a:t>
            </a:r>
            <a:r>
              <a:rPr lang="it-IT" sz="2400" b="1" dirty="0">
                <a:solidFill>
                  <a:srgbClr val="FF0000"/>
                </a:solidFill>
                <a:ea typeface="Times New Roman"/>
                <a:cs typeface="Arial"/>
              </a:rPr>
              <a:t>grandezza</a:t>
            </a:r>
            <a:r>
              <a:rPr lang="it-IT" sz="2400" b="1" dirty="0">
                <a:solidFill>
                  <a:srgbClr val="333300"/>
                </a:solidFill>
                <a:ea typeface="Times New Roman"/>
                <a:cs typeface="Arial"/>
              </a:rPr>
              <a:t> </a:t>
            </a:r>
            <a:endParaRPr lang="it-IT" sz="2400" b="1" dirty="0">
              <a:latin typeface="Times New Roman"/>
              <a:ea typeface="Times New Roman"/>
            </a:endParaRPr>
          </a:p>
          <a:p>
            <a:r>
              <a:rPr lang="it-IT" sz="2400" b="1" dirty="0">
                <a:solidFill>
                  <a:srgbClr val="333300"/>
                </a:solidFill>
                <a:ea typeface="Times New Roman"/>
                <a:cs typeface="Arial"/>
              </a:rPr>
              <a:t>       con un singolo numero reale</a:t>
            </a:r>
            <a:endParaRPr lang="it-IT" sz="2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l="41231" r="21512" b="15338"/>
          <a:stretch>
            <a:fillRect/>
          </a:stretch>
        </p:blipFill>
        <p:spPr bwMode="auto">
          <a:xfrm>
            <a:off x="857224" y="3549664"/>
            <a:ext cx="2245855" cy="159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asellaDiTesto 11"/>
          <p:cNvSpPr txBox="1"/>
          <p:nvPr/>
        </p:nvSpPr>
        <p:spPr>
          <a:xfrm>
            <a:off x="3500430" y="3571876"/>
            <a:ext cx="464347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b="1" dirty="0">
                <a:ea typeface="Times New Roman"/>
                <a:cs typeface="Arial"/>
              </a:rPr>
              <a:t>    </a:t>
            </a:r>
            <a:r>
              <a:rPr lang="it-IT" sz="2400" b="1" dirty="0">
                <a:ea typeface="Times New Roman"/>
                <a:cs typeface="Arial"/>
              </a:rPr>
              <a:t>Lunghezza del vettore</a:t>
            </a:r>
          </a:p>
          <a:p>
            <a:pPr algn="just">
              <a:spcAft>
                <a:spcPts val="0"/>
              </a:spcAft>
            </a:pPr>
            <a:endParaRPr lang="it-IT" sz="2400" b="1" dirty="0">
              <a:ea typeface="Times New Roman"/>
              <a:cs typeface="Arial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latin typeface="+mj-lt"/>
                <a:ea typeface="Times New Roman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  <a:cs typeface="Arial"/>
              </a:rPr>
              <a:t>     distanza di p dall’origine </a:t>
            </a:r>
            <a:endParaRPr lang="it-IT" sz="2400" b="1" dirty="0">
              <a:latin typeface="Times New Roman"/>
              <a:ea typeface="Times New Roman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b="1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211960" y="4071942"/>
          <a:ext cx="2200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zione" r:id="rId4" imgW="1002865" imgH="253890" progId="Equation.3">
                  <p:embed/>
                </p:oleObj>
              </mc:Choice>
              <mc:Fallback>
                <p:oleObj name="Equazione" r:id="rId4" imgW="1002865" imgH="25389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071942"/>
                        <a:ext cx="22002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123728" y="1225783"/>
            <a:ext cx="4752528" cy="3477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2200" b="1" dirty="0">
                <a:ea typeface="Times New Roman"/>
              </a:rPr>
              <a:t>a=rand(100,100);</a:t>
            </a:r>
          </a:p>
          <a:p>
            <a:pPr lvl="0"/>
            <a:r>
              <a:rPr lang="en-US" sz="2200" b="1" dirty="0">
                <a:ea typeface="Times New Roman"/>
              </a:rPr>
              <a:t> b=ones(100,1);</a:t>
            </a:r>
          </a:p>
          <a:p>
            <a:pPr lvl="0"/>
            <a:r>
              <a:rPr lang="en-US" sz="2200" b="1" dirty="0">
                <a:ea typeface="Times New Roman"/>
              </a:rPr>
              <a:t> y=</a:t>
            </a:r>
            <a:r>
              <a:rPr lang="en-US" sz="2200" b="1" dirty="0" err="1">
                <a:ea typeface="Times New Roman"/>
              </a:rPr>
              <a:t>backsub</a:t>
            </a:r>
            <a:r>
              <a:rPr lang="en-US" sz="2200" b="1" dirty="0">
                <a:ea typeface="Times New Roman"/>
              </a:rPr>
              <a:t>(</a:t>
            </a:r>
            <a:r>
              <a:rPr lang="en-US" sz="2200" b="1" dirty="0" err="1">
                <a:ea typeface="Times New Roman"/>
              </a:rPr>
              <a:t>a,b</a:t>
            </a:r>
            <a:r>
              <a:rPr lang="en-US" sz="2200" b="1" dirty="0">
                <a:ea typeface="Times New Roman"/>
              </a:rPr>
              <a:t>)</a:t>
            </a:r>
          </a:p>
          <a:p>
            <a:pPr lvl="0"/>
            <a:r>
              <a:rPr lang="en-US" sz="2200" b="1" dirty="0">
                <a:solidFill>
                  <a:srgbClr val="0000FF"/>
                </a:solidFill>
                <a:ea typeface="Times New Roman"/>
              </a:rPr>
              <a:t>Error using </a:t>
            </a:r>
            <a:r>
              <a:rPr lang="en-US" sz="2200" b="1" dirty="0" err="1">
                <a:solidFill>
                  <a:srgbClr val="0000FF"/>
                </a:solidFill>
                <a:ea typeface="Times New Roman"/>
              </a:rPr>
              <a:t>backsub</a:t>
            </a:r>
            <a:r>
              <a:rPr lang="en-US" sz="2200" b="1" dirty="0">
                <a:solidFill>
                  <a:srgbClr val="0000FF"/>
                </a:solidFill>
                <a:ea typeface="Times New Roman"/>
              </a:rPr>
              <a:t> (line 10)</a:t>
            </a:r>
          </a:p>
          <a:p>
            <a:pPr lvl="0"/>
            <a:r>
              <a:rPr lang="en-US" sz="2200" b="1" dirty="0" err="1">
                <a:solidFill>
                  <a:srgbClr val="0000FF"/>
                </a:solidFill>
                <a:ea typeface="Times New Roman"/>
              </a:rPr>
              <a:t>matrice</a:t>
            </a:r>
            <a:r>
              <a:rPr lang="en-US" sz="2200" b="1" dirty="0">
                <a:solidFill>
                  <a:srgbClr val="0000FF"/>
                </a:solidFill>
                <a:ea typeface="Times New Roman"/>
              </a:rPr>
              <a:t> non </a:t>
            </a:r>
            <a:r>
              <a:rPr lang="en-US" sz="2200" b="1" dirty="0" err="1">
                <a:solidFill>
                  <a:srgbClr val="0000FF"/>
                </a:solidFill>
                <a:ea typeface="Times New Roman"/>
              </a:rPr>
              <a:t>triangolare</a:t>
            </a:r>
            <a:r>
              <a:rPr lang="en-US" sz="2200" b="1" dirty="0">
                <a:solidFill>
                  <a:srgbClr val="0000FF"/>
                </a:solidFill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ea typeface="Times New Roman"/>
              </a:rPr>
              <a:t>superione</a:t>
            </a:r>
            <a:endParaRPr lang="en-US" sz="2200" b="1" dirty="0">
              <a:solidFill>
                <a:srgbClr val="0000FF"/>
              </a:solidFill>
              <a:ea typeface="Times New Roman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ea typeface="Times New Roman"/>
              </a:rPr>
              <a:t> a=</a:t>
            </a:r>
            <a:r>
              <a:rPr lang="en-US" sz="2200" b="1" dirty="0" err="1">
                <a:solidFill>
                  <a:schemeClr val="tx1"/>
                </a:solidFill>
                <a:ea typeface="Times New Roman"/>
              </a:rPr>
              <a:t>triu</a:t>
            </a:r>
            <a:r>
              <a:rPr lang="en-US" sz="2200" b="1" dirty="0">
                <a:solidFill>
                  <a:schemeClr val="tx1"/>
                </a:solidFill>
                <a:ea typeface="Times New Roman"/>
              </a:rPr>
              <a:t>(a);</a:t>
            </a:r>
            <a:endParaRPr lang="en-GB" sz="2200" b="1" dirty="0">
              <a:solidFill>
                <a:schemeClr val="tx1"/>
              </a:solidFill>
              <a:ea typeface="Times New Roman"/>
            </a:endParaRPr>
          </a:p>
          <a:p>
            <a:pPr lvl="0"/>
            <a:r>
              <a:rPr lang="en-GB" sz="2200" b="1" dirty="0">
                <a:ea typeface="Times New Roman"/>
              </a:rPr>
              <a:t> a(3,3)=0;</a:t>
            </a:r>
          </a:p>
          <a:p>
            <a:pPr lvl="0"/>
            <a:r>
              <a:rPr lang="en-GB" sz="2200" b="1" dirty="0">
                <a:ea typeface="Times New Roman"/>
              </a:rPr>
              <a:t> y=</a:t>
            </a:r>
            <a:r>
              <a:rPr lang="en-GB" sz="2200" b="1" dirty="0" err="1">
                <a:ea typeface="Times New Roman"/>
              </a:rPr>
              <a:t>backsub</a:t>
            </a:r>
            <a:r>
              <a:rPr lang="en-GB" sz="2200" b="1" dirty="0">
                <a:ea typeface="Times New Roman"/>
              </a:rPr>
              <a:t>(</a:t>
            </a:r>
            <a:r>
              <a:rPr lang="en-GB" sz="2200" b="1" dirty="0" err="1">
                <a:ea typeface="Times New Roman"/>
              </a:rPr>
              <a:t>a,b</a:t>
            </a:r>
            <a:r>
              <a:rPr lang="en-GB" sz="2200" b="1" dirty="0">
                <a:ea typeface="Times New Roman"/>
              </a:rPr>
              <a:t>)</a:t>
            </a:r>
          </a:p>
          <a:p>
            <a:pPr lvl="0"/>
            <a:r>
              <a:rPr lang="en-US" sz="2200" b="1" dirty="0">
                <a:solidFill>
                  <a:srgbClr val="0000FF"/>
                </a:solidFill>
                <a:ea typeface="Times New Roman"/>
              </a:rPr>
              <a:t>Error using </a:t>
            </a:r>
            <a:r>
              <a:rPr lang="en-US" sz="2200" b="1" dirty="0" err="1">
                <a:solidFill>
                  <a:srgbClr val="0000FF"/>
                </a:solidFill>
                <a:ea typeface="Times New Roman"/>
              </a:rPr>
              <a:t>backsub</a:t>
            </a:r>
            <a:r>
              <a:rPr lang="en-US" sz="2200" b="1" dirty="0">
                <a:solidFill>
                  <a:srgbClr val="0000FF"/>
                </a:solidFill>
                <a:ea typeface="Times New Roman"/>
              </a:rPr>
              <a:t> (line 13)</a:t>
            </a:r>
          </a:p>
          <a:p>
            <a:pPr lvl="0"/>
            <a:r>
              <a:rPr lang="en-US" sz="2200" b="1" dirty="0" err="1">
                <a:solidFill>
                  <a:srgbClr val="0000FF"/>
                </a:solidFill>
                <a:ea typeface="Times New Roman"/>
              </a:rPr>
              <a:t>matrice</a:t>
            </a:r>
            <a:r>
              <a:rPr lang="en-US" sz="2200" b="1" dirty="0">
                <a:solidFill>
                  <a:srgbClr val="0000FF"/>
                </a:solidFill>
                <a:ea typeface="Times New Roman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ea typeface="Times New Roman"/>
              </a:rPr>
              <a:t>singolare</a:t>
            </a:r>
            <a:r>
              <a:rPr lang="en-US" sz="2200" b="1" dirty="0">
                <a:solidFill>
                  <a:srgbClr val="0000FF"/>
                </a:solidFill>
                <a:ea typeface="Times New Roman"/>
              </a:rPr>
              <a:t> </a:t>
            </a:r>
            <a:endParaRPr lang="en-GB" sz="2200" b="1" dirty="0">
              <a:solidFill>
                <a:srgbClr val="0000FF"/>
              </a:solidFill>
              <a:ea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31</a:t>
            </a:fld>
            <a:endParaRPr lang="it-IT"/>
          </a:p>
        </p:txBody>
      </p:sp>
      <p:sp>
        <p:nvSpPr>
          <p:cNvPr id="50178" name="WordArt 2"/>
          <p:cNvSpPr>
            <a:spLocks noChangeArrowheads="1" noChangeShapeType="1" noTextEdit="1"/>
          </p:cNvSpPr>
          <p:nvPr/>
        </p:nvSpPr>
        <p:spPr bwMode="auto">
          <a:xfrm>
            <a:off x="1763688" y="600060"/>
            <a:ext cx="454343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fromWordArt="1"/>
          <a:lstStyle/>
          <a:p>
            <a:pPr algn="ctr" rtl="0"/>
            <a:r>
              <a:rPr lang="it-IT" sz="3200" b="1" kern="10" dirty="0">
                <a:solidFill>
                  <a:srgbClr val="FF0000"/>
                </a:solidFill>
                <a:latin typeface="Calibri" pitchFamily="34" charset="0"/>
              </a:rPr>
              <a:t>Algoritmo di Gauss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143240" y="1610013"/>
            <a:ext cx="207170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  obiettivo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857356" y="2500306"/>
            <a:ext cx="4929222" cy="224676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0000FF"/>
                </a:solidFill>
                <a:ea typeface="Times New Roman"/>
              </a:rPr>
              <a:t>      Trasformare il sistema </a:t>
            </a:r>
            <a:endParaRPr lang="it-IT" sz="2800" b="1" dirty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0000FF"/>
                </a:solidFill>
                <a:ea typeface="Times New Roman"/>
              </a:rPr>
              <a:t>                 </a:t>
            </a:r>
            <a:r>
              <a:rPr lang="it-IT" sz="2800" b="1" dirty="0" err="1">
                <a:solidFill>
                  <a:srgbClr val="0000FF"/>
                </a:solidFill>
                <a:ea typeface="Times New Roman"/>
              </a:rPr>
              <a:t>Ax=b</a:t>
            </a:r>
            <a:endParaRPr lang="it-IT" sz="2800" b="1" dirty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0000FF"/>
                </a:solidFill>
                <a:ea typeface="Times New Roman"/>
              </a:rPr>
              <a:t>    nel sistema  equivalente </a:t>
            </a:r>
            <a:endParaRPr lang="it-IT" sz="2800" b="1" dirty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0000FF"/>
                </a:solidFill>
                <a:ea typeface="Times New Roman"/>
              </a:rPr>
              <a:t>                   </a:t>
            </a:r>
            <a:r>
              <a:rPr lang="it-IT" sz="2800" b="1" dirty="0" err="1">
                <a:solidFill>
                  <a:srgbClr val="0000FF"/>
                </a:solidFill>
                <a:ea typeface="Times New Roman"/>
              </a:rPr>
              <a:t>Ux=y</a:t>
            </a:r>
            <a:endParaRPr lang="it-IT" sz="2800" b="1" dirty="0">
              <a:solidFill>
                <a:srgbClr val="0000FF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0000FF"/>
                </a:solidFill>
                <a:ea typeface="Times New Roman"/>
              </a:rPr>
              <a:t>   con U triangolare superiore</a:t>
            </a:r>
            <a:endParaRPr lang="it-IT" sz="2800" b="1" dirty="0">
              <a:solidFill>
                <a:srgbClr val="0000FF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0B1A6787-B505-493C-BA98-D9ECB2DC81B5}" type="slidenum">
              <a:rPr lang="it-IT" b="1" smtClean="0"/>
              <a:pPr/>
              <a:t>32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1714480" y="252691"/>
            <a:ext cx="557216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Algoritmo di GAUSS        </a:t>
            </a:r>
            <a:r>
              <a:rPr lang="it-IT" sz="2400" b="1" dirty="0">
                <a:solidFill>
                  <a:srgbClr val="3333CC"/>
                </a:solidFill>
              </a:rPr>
              <a:t>in </a:t>
            </a:r>
            <a:r>
              <a:rPr lang="it-IT" sz="2400" b="1" dirty="0" err="1">
                <a:solidFill>
                  <a:srgbClr val="3333CC"/>
                </a:solidFill>
              </a:rPr>
              <a:t>place</a:t>
            </a:r>
            <a:endParaRPr lang="it-IT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000100" y="857232"/>
            <a:ext cx="7072362" cy="415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b="1" dirty="0">
                <a:ea typeface="Times New Roman"/>
                <a:cs typeface="Arial"/>
              </a:rPr>
              <a:t>for  k=1,n-1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  <a:cs typeface="Arial"/>
              </a:rPr>
              <a:t>     </a:t>
            </a:r>
            <a:r>
              <a:rPr lang="it-IT" sz="2400" b="1" dirty="0" err="1">
                <a:ea typeface="Times New Roman"/>
                <a:cs typeface="Arial"/>
              </a:rPr>
              <a:t>for</a:t>
            </a:r>
            <a:r>
              <a:rPr lang="it-IT" sz="2400" b="1" dirty="0">
                <a:ea typeface="Times New Roman"/>
                <a:cs typeface="Arial"/>
              </a:rPr>
              <a:t> i=k+1,n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  <a:cs typeface="Arial"/>
              </a:rPr>
              <a:t>         a</a:t>
            </a:r>
            <a:r>
              <a:rPr lang="it-IT" sz="2400" b="1" baseline="-25000" dirty="0">
                <a:ea typeface="Times New Roman"/>
                <a:cs typeface="Arial"/>
              </a:rPr>
              <a:t>i,k</a:t>
            </a:r>
            <a:r>
              <a:rPr lang="it-IT" sz="2400" b="1" dirty="0">
                <a:ea typeface="Times New Roman"/>
                <a:cs typeface="Arial"/>
              </a:rPr>
              <a:t> </a:t>
            </a:r>
            <a:r>
              <a:rPr lang="it-IT" sz="2400" b="1" dirty="0" err="1">
                <a:ea typeface="Times New Roman"/>
                <a:cs typeface="Arial"/>
              </a:rPr>
              <a:t>=a</a:t>
            </a:r>
            <a:r>
              <a:rPr lang="it-IT" sz="2400" b="1" baseline="-25000" dirty="0" err="1">
                <a:ea typeface="Times New Roman"/>
                <a:cs typeface="Arial"/>
              </a:rPr>
              <a:t>i</a:t>
            </a:r>
            <a:r>
              <a:rPr lang="it-IT" sz="2400" b="1" baseline="-25000" dirty="0">
                <a:ea typeface="Times New Roman"/>
                <a:cs typeface="Arial"/>
              </a:rPr>
              <a:t>,k</a:t>
            </a:r>
            <a:r>
              <a:rPr lang="it-IT" sz="2400" b="1" dirty="0">
                <a:ea typeface="Times New Roman"/>
                <a:cs typeface="Arial"/>
              </a:rPr>
              <a:t> /</a:t>
            </a:r>
            <a:r>
              <a:rPr lang="it-IT" sz="2400" b="1" dirty="0" err="1">
                <a:ea typeface="Times New Roman"/>
                <a:cs typeface="Arial"/>
              </a:rPr>
              <a:t>a</a:t>
            </a:r>
            <a:r>
              <a:rPr lang="it-IT" sz="2400" b="1" baseline="-25000" dirty="0" err="1">
                <a:ea typeface="Times New Roman"/>
                <a:cs typeface="Arial"/>
              </a:rPr>
              <a:t>k</a:t>
            </a:r>
            <a:r>
              <a:rPr lang="it-IT" sz="2400" b="1" baseline="-25000" dirty="0">
                <a:ea typeface="Times New Roman"/>
                <a:cs typeface="Arial"/>
              </a:rPr>
              <a:t>,k</a:t>
            </a:r>
            <a:r>
              <a:rPr lang="it-IT" sz="2400" b="1" dirty="0">
                <a:ea typeface="Times New Roman"/>
                <a:cs typeface="Arial"/>
              </a:rPr>
              <a:t>   </a:t>
            </a:r>
            <a:r>
              <a:rPr lang="it-IT" sz="2400" b="1" dirty="0">
                <a:solidFill>
                  <a:srgbClr val="0000FF"/>
                </a:solidFill>
                <a:ea typeface="Times New Roman"/>
                <a:cs typeface="Arial"/>
              </a:rPr>
              <a:t>calcolo moltiplicatori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  <a:cs typeface="Arial"/>
              </a:rPr>
              <a:t>          </a:t>
            </a:r>
            <a:r>
              <a:rPr lang="it-IT" sz="2400" b="1" dirty="0" err="1">
                <a:ea typeface="Times New Roman"/>
                <a:cs typeface="Arial"/>
              </a:rPr>
              <a:t>for</a:t>
            </a:r>
            <a:r>
              <a:rPr lang="it-IT" sz="2400" b="1" dirty="0">
                <a:ea typeface="Times New Roman"/>
                <a:cs typeface="Arial"/>
              </a:rPr>
              <a:t> j=k+1,n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rgbClr val="0000FF"/>
                </a:solidFill>
                <a:ea typeface="Times New Roman"/>
                <a:cs typeface="Arial"/>
              </a:rPr>
              <a:t>                  modifica elementi matrice attiva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  <a:cs typeface="Arial"/>
              </a:rPr>
              <a:t>                a</a:t>
            </a:r>
            <a:r>
              <a:rPr lang="it-IT" sz="2400" b="1" baseline="-25000" dirty="0">
                <a:ea typeface="Times New Roman"/>
                <a:cs typeface="Arial"/>
              </a:rPr>
              <a:t>i,j</a:t>
            </a:r>
            <a:r>
              <a:rPr lang="it-IT" sz="2400" b="1" dirty="0">
                <a:ea typeface="Times New Roman"/>
                <a:cs typeface="Arial"/>
              </a:rPr>
              <a:t> = a</a:t>
            </a:r>
            <a:r>
              <a:rPr lang="it-IT" sz="2400" b="1" baseline="-25000" dirty="0">
                <a:ea typeface="Times New Roman"/>
                <a:cs typeface="Arial"/>
              </a:rPr>
              <a:t>i,j</a:t>
            </a:r>
            <a:r>
              <a:rPr lang="it-IT" sz="2400" b="1" dirty="0">
                <a:ea typeface="Times New Roman"/>
                <a:cs typeface="Arial"/>
              </a:rPr>
              <a:t> – a</a:t>
            </a:r>
            <a:r>
              <a:rPr lang="it-IT" sz="2400" b="1" baseline="-25000" dirty="0">
                <a:ea typeface="Times New Roman"/>
                <a:cs typeface="Arial"/>
              </a:rPr>
              <a:t>i,k</a:t>
            </a:r>
            <a:r>
              <a:rPr lang="it-IT" sz="2400" b="1" dirty="0">
                <a:ea typeface="Times New Roman"/>
                <a:cs typeface="Arial"/>
              </a:rPr>
              <a:t> </a:t>
            </a:r>
            <a:r>
              <a:rPr lang="it-IT" sz="2400" b="1" dirty="0" err="1">
                <a:ea typeface="Times New Roman"/>
                <a:cs typeface="Arial"/>
              </a:rPr>
              <a:t>a</a:t>
            </a:r>
            <a:r>
              <a:rPr lang="it-IT" sz="2400" b="1" baseline="-25000" dirty="0" err="1">
                <a:ea typeface="Times New Roman"/>
                <a:cs typeface="Arial"/>
              </a:rPr>
              <a:t>k</a:t>
            </a:r>
            <a:r>
              <a:rPr lang="it-IT" sz="2400" b="1" baseline="-25000" dirty="0">
                <a:ea typeface="Times New Roman"/>
                <a:cs typeface="Arial"/>
              </a:rPr>
              <a:t>,j</a:t>
            </a:r>
            <a:r>
              <a:rPr lang="it-IT" sz="2400" b="1" dirty="0">
                <a:ea typeface="Times New Roman"/>
                <a:cs typeface="Arial"/>
              </a:rPr>
              <a:t>            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  <a:cs typeface="Arial"/>
              </a:rPr>
              <a:t>            </a:t>
            </a:r>
            <a:r>
              <a:rPr lang="it-IT" sz="2400" b="1" dirty="0" err="1">
                <a:ea typeface="Times New Roman"/>
                <a:cs typeface="Arial"/>
              </a:rPr>
              <a:t>endfor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  <a:cs typeface="Arial"/>
              </a:rPr>
              <a:t>             </a:t>
            </a:r>
            <a:r>
              <a:rPr lang="it-IT" sz="2400" b="1" dirty="0">
                <a:solidFill>
                  <a:srgbClr val="0000FF"/>
                </a:solidFill>
                <a:ea typeface="Times New Roman"/>
                <a:cs typeface="Arial"/>
              </a:rPr>
              <a:t>modifica vettore termini noti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  <a:cs typeface="Arial"/>
              </a:rPr>
              <a:t>            b</a:t>
            </a:r>
            <a:r>
              <a:rPr lang="it-IT" sz="2400" b="1" baseline="-25000" dirty="0">
                <a:ea typeface="Times New Roman"/>
                <a:cs typeface="Arial"/>
              </a:rPr>
              <a:t>i</a:t>
            </a:r>
            <a:r>
              <a:rPr lang="it-IT" sz="2400" b="1" dirty="0">
                <a:ea typeface="Times New Roman"/>
                <a:cs typeface="Arial"/>
              </a:rPr>
              <a:t> = </a:t>
            </a:r>
            <a:r>
              <a:rPr lang="it-IT" sz="2400" b="1" dirty="0" err="1">
                <a:ea typeface="Times New Roman"/>
                <a:cs typeface="Arial"/>
              </a:rPr>
              <a:t>b</a:t>
            </a:r>
            <a:r>
              <a:rPr lang="it-IT" sz="2400" b="1" baseline="-25000" dirty="0" err="1">
                <a:ea typeface="Times New Roman"/>
                <a:cs typeface="Arial"/>
              </a:rPr>
              <a:t>i</a:t>
            </a:r>
            <a:r>
              <a:rPr lang="it-IT" sz="2400" b="1" dirty="0">
                <a:ea typeface="Times New Roman"/>
                <a:cs typeface="Arial"/>
              </a:rPr>
              <a:t> – a</a:t>
            </a:r>
            <a:r>
              <a:rPr lang="it-IT" sz="2400" b="1" baseline="-25000" dirty="0">
                <a:ea typeface="Times New Roman"/>
                <a:cs typeface="Arial"/>
              </a:rPr>
              <a:t>i,k</a:t>
            </a:r>
            <a:r>
              <a:rPr lang="it-IT" sz="2400" b="1" dirty="0">
                <a:ea typeface="Times New Roman"/>
                <a:cs typeface="Arial"/>
              </a:rPr>
              <a:t> </a:t>
            </a:r>
            <a:r>
              <a:rPr lang="it-IT" sz="2400" b="1" dirty="0" err="1">
                <a:ea typeface="Times New Roman"/>
                <a:cs typeface="Arial"/>
              </a:rPr>
              <a:t>b</a:t>
            </a:r>
            <a:r>
              <a:rPr lang="it-IT" sz="2400" b="1" baseline="-25000" dirty="0" err="1">
                <a:ea typeface="Times New Roman"/>
                <a:cs typeface="Arial"/>
              </a:rPr>
              <a:t>k</a:t>
            </a:r>
            <a:r>
              <a:rPr lang="it-IT" sz="2400" b="1" dirty="0">
                <a:ea typeface="Times New Roman"/>
                <a:cs typeface="Arial"/>
              </a:rPr>
              <a:t>                   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  <a:cs typeface="Arial"/>
              </a:rPr>
              <a:t>     </a:t>
            </a:r>
            <a:r>
              <a:rPr lang="en-US" sz="2400" b="1" dirty="0" err="1">
                <a:ea typeface="Times New Roman"/>
                <a:cs typeface="Arial"/>
              </a:rPr>
              <a:t>endfor</a:t>
            </a:r>
            <a:endParaRPr lang="it-IT" sz="2400" b="1" dirty="0"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2400" b="1" dirty="0">
                <a:ea typeface="Times New Roman"/>
                <a:cs typeface="Arial"/>
              </a:rPr>
              <a:t> </a:t>
            </a:r>
            <a:r>
              <a:rPr lang="en-US" sz="2400" b="1" dirty="0" err="1">
                <a:ea typeface="Times New Roman"/>
                <a:cs typeface="Arial"/>
              </a:rPr>
              <a:t>endfor</a:t>
            </a:r>
            <a:r>
              <a:rPr lang="en-US" sz="2400" b="1" dirty="0">
                <a:latin typeface="Arial"/>
                <a:ea typeface="Times New Roman"/>
              </a:rPr>
              <a:t>                                   </a:t>
            </a:r>
            <a:endParaRPr lang="it-IT" sz="2400" b="1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571480"/>
            <a:ext cx="442972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a=rand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(10,10);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x=rand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(10,1);</a:t>
            </a:r>
          </a:p>
          <a:p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a(1,1)=1.e-13;b=a*x;</a:t>
            </a:r>
          </a:p>
          <a:p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</a:p>
          <a:p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</a:p>
          <a:p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1.549878215609173e+002</a:t>
            </a:r>
          </a:p>
          <a:p>
            <a:r>
              <a:rPr lang="it-IT" sz="2000" b="1" dirty="0" err="1">
                <a:solidFill>
                  <a:srgbClr val="006600"/>
                </a:solidFill>
              </a:rPr>
              <a:t>%risoluzione</a:t>
            </a:r>
            <a:r>
              <a:rPr lang="it-IT" sz="2000" b="1" dirty="0">
                <a:solidFill>
                  <a:srgbClr val="006600"/>
                </a:solidFill>
              </a:rPr>
              <a:t> con Gauss senza </a:t>
            </a:r>
            <a:r>
              <a:rPr lang="it-IT" sz="2000" b="1" dirty="0" err="1">
                <a:solidFill>
                  <a:srgbClr val="006600"/>
                </a:solidFill>
              </a:rPr>
              <a:t>pivoting</a:t>
            </a:r>
            <a:endParaRPr lang="it-IT" sz="2000" b="1" dirty="0">
              <a:solidFill>
                <a:srgbClr val="006600"/>
              </a:solidFill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[a1,b1]=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gaussel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y=</a:t>
            </a:r>
            <a:r>
              <a:rPr lang="en-GB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backsub</a:t>
            </a: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(a1,b1);</a:t>
            </a: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err=norm(x-y')/norm(x)</a:t>
            </a: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</a:p>
          <a:p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1.522922670828780e-00</a:t>
            </a:r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perdita di circa 13 cifre nella soluzione</a:t>
            </a:r>
          </a:p>
          <a:p>
            <a:r>
              <a:rPr lang="it-IT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4860032" y="951257"/>
            <a:ext cx="41433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006600"/>
                </a:solidFill>
              </a:rPr>
              <a:t>%risoluzione</a:t>
            </a:r>
            <a:r>
              <a:rPr lang="it-IT" sz="2000" b="1" dirty="0">
                <a:solidFill>
                  <a:srgbClr val="006600"/>
                </a:solidFill>
              </a:rPr>
              <a:t> con Gauss con </a:t>
            </a:r>
            <a:r>
              <a:rPr lang="it-IT" sz="2000" b="1" dirty="0" err="1">
                <a:solidFill>
                  <a:srgbClr val="006600"/>
                </a:solidFill>
              </a:rPr>
              <a:t>pivoting</a:t>
            </a:r>
            <a:r>
              <a:rPr lang="it-IT" sz="2000" b="1" dirty="0">
                <a:solidFill>
                  <a:srgbClr val="006600"/>
                </a:solidFill>
              </a:rPr>
              <a:t> parziale</a:t>
            </a: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y=a\b;</a:t>
            </a: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err=norm(x-y)/norm(x)</a:t>
            </a:r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</a:p>
          <a:p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6.274872104819647e-0</a:t>
            </a:r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  <a:p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soluzione “esatta” a meno dell’errore</a:t>
            </a:r>
          </a:p>
          <a:p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round off sull’ultima cifra </a:t>
            </a:r>
          </a:p>
          <a:p>
            <a:endParaRPr lang="it-IT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34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357290" y="142852"/>
            <a:ext cx="5806998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Algoritmo di Gauss con </a:t>
            </a:r>
            <a:r>
              <a:rPr lang="it-IT" sz="2400" b="1" dirty="0" err="1">
                <a:solidFill>
                  <a:srgbClr val="FF0000"/>
                </a:solidFill>
              </a:rPr>
              <a:t>pivoting</a:t>
            </a:r>
            <a:r>
              <a:rPr lang="it-IT" sz="2400" b="1" dirty="0">
                <a:solidFill>
                  <a:srgbClr val="FF0000"/>
                </a:solidFill>
              </a:rPr>
              <a:t> parziale </a:t>
            </a:r>
            <a:r>
              <a:rPr lang="it-IT" sz="2400" b="1" dirty="0"/>
              <a:t> </a:t>
            </a:r>
          </a:p>
          <a:p>
            <a:r>
              <a:rPr lang="it-IT" sz="2400" b="1" dirty="0"/>
              <a:t>           </a:t>
            </a:r>
            <a:r>
              <a:rPr lang="it-IT" sz="2400" b="1" dirty="0" err="1"/>
              <a:t>for</a:t>
            </a:r>
            <a:r>
              <a:rPr lang="it-IT" sz="2400" b="1" dirty="0"/>
              <a:t>  k=1,n-1</a:t>
            </a:r>
          </a:p>
          <a:p>
            <a:r>
              <a:rPr lang="it-IT" sz="2400" b="1" dirty="0"/>
              <a:t>       determinare il più piccolo r: </a:t>
            </a:r>
          </a:p>
          <a:p>
            <a:r>
              <a:rPr lang="it-IT" sz="2400" b="1" dirty="0"/>
              <a:t>              </a:t>
            </a:r>
            <a:r>
              <a:rPr lang="it-IT" sz="2400" b="1" dirty="0">
                <a:sym typeface="Symbol"/>
              </a:rPr>
              <a:t></a:t>
            </a:r>
            <a:r>
              <a:rPr lang="it-IT" sz="2400" b="1" dirty="0" err="1"/>
              <a:t>a</a:t>
            </a:r>
            <a:r>
              <a:rPr lang="it-IT" sz="2400" b="1" baseline="-25000" dirty="0" err="1"/>
              <a:t>r</a:t>
            </a:r>
            <a:r>
              <a:rPr lang="it-IT" sz="2400" b="1" baseline="-25000" dirty="0"/>
              <a:t>,k</a:t>
            </a:r>
            <a:r>
              <a:rPr lang="it-IT" sz="2400" b="1" dirty="0">
                <a:sym typeface="Symbol"/>
              </a:rPr>
              <a:t></a:t>
            </a:r>
            <a:r>
              <a:rPr lang="it-IT" sz="2400" b="1" dirty="0" err="1"/>
              <a:t>=max</a:t>
            </a:r>
            <a:r>
              <a:rPr lang="it-IT" sz="2400" b="1" dirty="0">
                <a:sym typeface="Symbol"/>
              </a:rPr>
              <a:t></a:t>
            </a:r>
            <a:r>
              <a:rPr lang="it-IT" sz="2400" b="1" dirty="0"/>
              <a:t>a</a:t>
            </a:r>
            <a:r>
              <a:rPr lang="it-IT" sz="2400" b="1" baseline="-25000" dirty="0"/>
              <a:t>i,k</a:t>
            </a:r>
            <a:r>
              <a:rPr lang="it-IT" sz="2400" b="1" dirty="0">
                <a:sym typeface="Symbol"/>
              </a:rPr>
              <a:t></a:t>
            </a:r>
            <a:r>
              <a:rPr lang="it-IT" sz="2400" b="1" dirty="0"/>
              <a:t>, i</a:t>
            </a:r>
            <a:r>
              <a:rPr lang="it-IT" sz="2400" b="1" dirty="0">
                <a:sym typeface="Symbol"/>
              </a:rPr>
              <a:t></a:t>
            </a:r>
            <a:r>
              <a:rPr lang="it-IT" sz="2400" b="1" dirty="0"/>
              <a:t>k</a:t>
            </a:r>
          </a:p>
          <a:p>
            <a:r>
              <a:rPr lang="it-IT" sz="2400" b="1" dirty="0"/>
              <a:t>         </a:t>
            </a:r>
            <a:r>
              <a:rPr lang="en-US" sz="2400" b="1" dirty="0"/>
              <a:t>if  a</a:t>
            </a:r>
            <a:r>
              <a:rPr lang="en-US" sz="2400" b="1" baseline="-25000" dirty="0"/>
              <a:t>r,k</a:t>
            </a:r>
            <a:r>
              <a:rPr lang="en-US" sz="2400" b="1" dirty="0"/>
              <a:t>#0  then</a:t>
            </a:r>
            <a:endParaRPr lang="it-IT" sz="2400" b="1" dirty="0"/>
          </a:p>
          <a:p>
            <a:r>
              <a:rPr lang="en-US" sz="2400" b="1" dirty="0"/>
              <a:t>     se </a:t>
            </a:r>
            <a:r>
              <a:rPr lang="en-US" sz="2400" b="1" dirty="0" err="1"/>
              <a:t>r#k</a:t>
            </a:r>
            <a:r>
              <a:rPr lang="en-US" sz="2400" b="1" dirty="0"/>
              <a:t> </a:t>
            </a:r>
            <a:r>
              <a:rPr lang="en-US" sz="2400" b="1" dirty="0" err="1"/>
              <a:t>scambia</a:t>
            </a:r>
            <a:r>
              <a:rPr lang="en-US" sz="2400" b="1" dirty="0"/>
              <a:t> </a:t>
            </a:r>
            <a:r>
              <a:rPr lang="en-US" sz="2400" b="1" dirty="0" err="1"/>
              <a:t>righe</a:t>
            </a:r>
            <a:r>
              <a:rPr lang="en-US" sz="2400" b="1" dirty="0"/>
              <a:t> k </a:t>
            </a:r>
            <a:r>
              <a:rPr lang="en-US" sz="2400" b="1" dirty="0" err="1"/>
              <a:t>ed</a:t>
            </a:r>
            <a:r>
              <a:rPr lang="en-US" sz="2400" b="1" dirty="0"/>
              <a:t> r, </a:t>
            </a:r>
            <a:r>
              <a:rPr lang="en-US" sz="2400" b="1" dirty="0" err="1"/>
              <a:t>b</a:t>
            </a:r>
            <a:r>
              <a:rPr lang="en-US" sz="2400" b="1" baseline="-25000" dirty="0" err="1"/>
              <a:t>r</a:t>
            </a:r>
            <a:r>
              <a:rPr lang="en-US" sz="2400" b="1" dirty="0"/>
              <a:t> e </a:t>
            </a:r>
            <a:r>
              <a:rPr lang="en-US" sz="2400" b="1" dirty="0" err="1"/>
              <a:t>b</a:t>
            </a:r>
            <a:r>
              <a:rPr lang="en-US" sz="2400" b="1" baseline="-25000" dirty="0" err="1"/>
              <a:t>k</a:t>
            </a:r>
            <a:endParaRPr lang="it-IT" sz="2400" b="1" dirty="0"/>
          </a:p>
          <a:p>
            <a:r>
              <a:rPr lang="en-US" sz="2400" b="1" dirty="0"/>
              <a:t>                 for </a:t>
            </a:r>
            <a:r>
              <a:rPr lang="en-US" sz="2400" b="1" dirty="0" err="1"/>
              <a:t>i</a:t>
            </a:r>
            <a:r>
              <a:rPr lang="en-US" sz="2400" b="1" dirty="0"/>
              <a:t>=k+1,n</a:t>
            </a:r>
            <a:endParaRPr lang="it-IT" sz="2400" b="1" dirty="0"/>
          </a:p>
          <a:p>
            <a:r>
              <a:rPr lang="en-GB" sz="2400" b="1" dirty="0"/>
              <a:t>                      </a:t>
            </a:r>
            <a:r>
              <a:rPr lang="en-GB" sz="2400" b="1" dirty="0" err="1"/>
              <a:t>a</a:t>
            </a:r>
            <a:r>
              <a:rPr lang="en-GB" sz="2400" b="1" baseline="-25000" dirty="0" err="1"/>
              <a:t>i,k</a:t>
            </a:r>
            <a:r>
              <a:rPr lang="en-GB" sz="2400" b="1" dirty="0"/>
              <a:t> =</a:t>
            </a:r>
            <a:r>
              <a:rPr lang="en-GB" sz="2400" b="1" dirty="0" err="1"/>
              <a:t>a</a:t>
            </a:r>
            <a:r>
              <a:rPr lang="en-GB" sz="2400" b="1" baseline="-25000" dirty="0" err="1"/>
              <a:t>i,k</a:t>
            </a:r>
            <a:r>
              <a:rPr lang="en-GB" sz="2400" b="1" dirty="0"/>
              <a:t> /</a:t>
            </a:r>
            <a:r>
              <a:rPr lang="en-GB" sz="2400" b="1" dirty="0" err="1"/>
              <a:t>a</a:t>
            </a:r>
            <a:r>
              <a:rPr lang="en-GB" sz="2400" b="1" baseline="-25000" dirty="0" err="1"/>
              <a:t>k,k</a:t>
            </a:r>
            <a:endParaRPr lang="it-IT" sz="2400" b="1" dirty="0"/>
          </a:p>
          <a:p>
            <a:r>
              <a:rPr lang="en-US" sz="2400" b="1" dirty="0"/>
              <a:t>                   for  j=k+1,n</a:t>
            </a:r>
            <a:endParaRPr lang="it-IT" sz="2400" b="1" dirty="0"/>
          </a:p>
          <a:p>
            <a:r>
              <a:rPr lang="en-US" sz="2400" b="1" dirty="0"/>
              <a:t>                        </a:t>
            </a:r>
            <a:r>
              <a:rPr lang="it-IT" sz="2400" b="1" dirty="0"/>
              <a:t>a</a:t>
            </a:r>
            <a:r>
              <a:rPr lang="it-IT" sz="2400" b="1" baseline="-25000" dirty="0"/>
              <a:t>i,</a:t>
            </a:r>
            <a:r>
              <a:rPr lang="it-IT" sz="2400" b="1" baseline="-25000" dirty="0" err="1"/>
              <a:t>j</a:t>
            </a:r>
            <a:r>
              <a:rPr lang="it-IT" sz="2400" b="1" dirty="0" err="1"/>
              <a:t>=a</a:t>
            </a:r>
            <a:r>
              <a:rPr lang="it-IT" sz="2400" b="1" baseline="-25000" dirty="0" err="1"/>
              <a:t>i</a:t>
            </a:r>
            <a:r>
              <a:rPr lang="it-IT" sz="2400" b="1" baseline="-25000" dirty="0"/>
              <a:t>,j</a:t>
            </a:r>
            <a:r>
              <a:rPr lang="it-IT" sz="2400" b="1" dirty="0"/>
              <a:t> –a</a:t>
            </a:r>
            <a:r>
              <a:rPr lang="it-IT" sz="2400" b="1" baseline="-25000" dirty="0"/>
              <a:t>i,k</a:t>
            </a:r>
            <a:r>
              <a:rPr lang="it-IT" sz="2400" b="1" dirty="0"/>
              <a:t> </a:t>
            </a:r>
            <a:r>
              <a:rPr lang="it-IT" sz="2400" b="1" dirty="0" err="1"/>
              <a:t>a</a:t>
            </a:r>
            <a:r>
              <a:rPr lang="it-IT" sz="2400" b="1" baseline="-25000" dirty="0" err="1"/>
              <a:t>k</a:t>
            </a:r>
            <a:r>
              <a:rPr lang="it-IT" sz="2400" b="1" baseline="-25000" dirty="0"/>
              <a:t>,j</a:t>
            </a:r>
            <a:endParaRPr lang="it-IT" sz="2400" b="1" dirty="0"/>
          </a:p>
          <a:p>
            <a:r>
              <a:rPr lang="it-IT" sz="2400" b="1" dirty="0"/>
              <a:t>                    </a:t>
            </a:r>
            <a:r>
              <a:rPr lang="en-GB" sz="2400" b="1" dirty="0" err="1"/>
              <a:t>endfor</a:t>
            </a:r>
            <a:endParaRPr lang="it-IT" sz="2400" b="1" dirty="0"/>
          </a:p>
          <a:p>
            <a:r>
              <a:rPr lang="en-GB" sz="2400" b="1" dirty="0"/>
              <a:t>                         b</a:t>
            </a:r>
            <a:r>
              <a:rPr lang="en-GB" sz="2400" b="1" baseline="-25000" dirty="0"/>
              <a:t>i</a:t>
            </a:r>
            <a:r>
              <a:rPr lang="en-GB" sz="2400" b="1" dirty="0"/>
              <a:t> =b</a:t>
            </a:r>
            <a:r>
              <a:rPr lang="en-GB" sz="2400" b="1" baseline="-25000" dirty="0"/>
              <a:t>i</a:t>
            </a:r>
            <a:r>
              <a:rPr lang="en-GB" sz="2400" b="1" dirty="0"/>
              <a:t>-</a:t>
            </a:r>
            <a:r>
              <a:rPr lang="en-GB" sz="2400" b="1" dirty="0" err="1"/>
              <a:t>a</a:t>
            </a:r>
            <a:r>
              <a:rPr lang="en-GB" sz="2400" b="1" baseline="-25000" dirty="0" err="1"/>
              <a:t>i,k</a:t>
            </a:r>
            <a:r>
              <a:rPr lang="en-GB" sz="2400" b="1" dirty="0" err="1"/>
              <a:t>b</a:t>
            </a:r>
            <a:r>
              <a:rPr lang="en-GB" sz="2400" b="1" baseline="-25000" dirty="0" err="1"/>
              <a:t>k</a:t>
            </a:r>
            <a:endParaRPr lang="it-IT" sz="2400" b="1" dirty="0"/>
          </a:p>
          <a:p>
            <a:r>
              <a:rPr lang="en-US" sz="2400" b="1" dirty="0"/>
              <a:t>                  </a:t>
            </a:r>
            <a:r>
              <a:rPr lang="en-US" sz="2400" b="1" dirty="0" err="1"/>
              <a:t>endfor</a:t>
            </a:r>
            <a:endParaRPr lang="it-IT" sz="2400" b="1" dirty="0"/>
          </a:p>
          <a:p>
            <a:r>
              <a:rPr lang="en-US" sz="2400" b="1" dirty="0"/>
              <a:t>              else “A </a:t>
            </a:r>
            <a:r>
              <a:rPr lang="en-US" sz="2400" b="1" dirty="0" err="1"/>
              <a:t>singolare</a:t>
            </a:r>
            <a:r>
              <a:rPr lang="en-US" sz="2400" b="1" dirty="0"/>
              <a:t>”,    (stop)</a:t>
            </a:r>
            <a:endParaRPr lang="it-IT" sz="2400" b="1" dirty="0"/>
          </a:p>
          <a:p>
            <a:r>
              <a:rPr lang="en-US" sz="2400" b="1" dirty="0"/>
              <a:t>           </a:t>
            </a:r>
            <a:r>
              <a:rPr lang="en-US" sz="2400" b="1" dirty="0" err="1"/>
              <a:t>endif</a:t>
            </a:r>
            <a:endParaRPr lang="it-IT" sz="2400" b="1" dirty="0"/>
          </a:p>
          <a:p>
            <a:r>
              <a:rPr lang="en-US" sz="2400" b="1" dirty="0"/>
              <a:t>       </a:t>
            </a:r>
            <a:r>
              <a:rPr lang="en-US" sz="2400" b="1" dirty="0" err="1"/>
              <a:t>endfor</a:t>
            </a:r>
            <a:endParaRPr lang="it-IT" sz="2400" b="1" dirty="0"/>
          </a:p>
          <a:p>
            <a:r>
              <a:rPr lang="en-GB" sz="2400" b="1" dirty="0"/>
              <a:t>      if </a:t>
            </a:r>
            <a:r>
              <a:rPr lang="en-GB" sz="2400" b="1" dirty="0" err="1"/>
              <a:t>a</a:t>
            </a:r>
            <a:r>
              <a:rPr lang="en-GB" sz="2400" b="1" baseline="-25000" dirty="0" err="1"/>
              <a:t>n,n</a:t>
            </a:r>
            <a:r>
              <a:rPr lang="en-GB" sz="2400" b="1" dirty="0"/>
              <a:t> = 0 then “</a:t>
            </a:r>
            <a:r>
              <a:rPr lang="en-GB" sz="2400" b="1" dirty="0" err="1"/>
              <a:t>sistema</a:t>
            </a:r>
            <a:r>
              <a:rPr lang="en-GB" sz="2400" b="1" dirty="0"/>
              <a:t> </a:t>
            </a:r>
            <a:r>
              <a:rPr lang="en-GB" sz="2400" b="1" dirty="0" err="1"/>
              <a:t>singolare</a:t>
            </a:r>
            <a:r>
              <a:rPr lang="en-GB" sz="2400" b="1" dirty="0"/>
              <a:t>”</a:t>
            </a:r>
            <a:endParaRPr lang="it-IT" sz="24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57224" y="836712"/>
            <a:ext cx="7500990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>
                <a:solidFill>
                  <a:schemeClr val="tx1"/>
                </a:solidFill>
              </a:rPr>
              <a:t>Non è necessario  fare gli scambi su A e b</a:t>
            </a:r>
          </a:p>
          <a:p>
            <a:r>
              <a:rPr lang="it-IT" sz="2800" b="1" dirty="0">
                <a:solidFill>
                  <a:schemeClr val="tx1"/>
                </a:solidFill>
              </a:rPr>
              <a:t>Si possono memorizzare gli scambi con il vettore</a:t>
            </a:r>
          </a:p>
          <a:p>
            <a:r>
              <a:rPr lang="it-IT" sz="2800" b="1" dirty="0">
                <a:solidFill>
                  <a:srgbClr val="FF0000"/>
                </a:solidFill>
              </a:rPr>
              <a:t>             </a:t>
            </a:r>
            <a:r>
              <a:rPr lang="it-IT" sz="2800" b="1" dirty="0" err="1">
                <a:solidFill>
                  <a:srgbClr val="FF0000"/>
                </a:solidFill>
              </a:rPr>
              <a:t>piv</a:t>
            </a:r>
            <a:r>
              <a:rPr lang="it-IT" sz="2800" b="1" dirty="0">
                <a:solidFill>
                  <a:srgbClr val="FF0000"/>
                </a:solidFill>
              </a:rPr>
              <a:t>(n)   “puntatore alle righe”</a:t>
            </a:r>
          </a:p>
          <a:p>
            <a:r>
              <a:rPr lang="it-IT" sz="2800" b="1" dirty="0"/>
              <a:t> inizialmente</a:t>
            </a:r>
          </a:p>
          <a:p>
            <a:r>
              <a:rPr lang="it-IT" sz="2800" b="1" dirty="0">
                <a:solidFill>
                  <a:srgbClr val="FF0000"/>
                </a:solidFill>
              </a:rPr>
              <a:t>                    </a:t>
            </a:r>
            <a:r>
              <a:rPr lang="it-IT" sz="2800" b="1" dirty="0" err="1">
                <a:solidFill>
                  <a:srgbClr val="FF0000"/>
                </a:solidFill>
              </a:rPr>
              <a:t>piv</a:t>
            </a:r>
            <a:r>
              <a:rPr lang="it-IT" sz="2800" b="1" dirty="0">
                <a:solidFill>
                  <a:srgbClr val="FF0000"/>
                </a:solidFill>
              </a:rPr>
              <a:t>(i)</a:t>
            </a:r>
            <a:r>
              <a:rPr lang="it-IT" sz="2800" b="1" dirty="0" err="1">
                <a:solidFill>
                  <a:srgbClr val="FF0000"/>
                </a:solidFill>
              </a:rPr>
              <a:t>=i</a:t>
            </a:r>
            <a:r>
              <a:rPr lang="it-IT" sz="2800" b="1" dirty="0">
                <a:solidFill>
                  <a:srgbClr val="FF0000"/>
                </a:solidFill>
              </a:rPr>
              <a:t>         i=1,..,n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51520" y="3085927"/>
            <a:ext cx="360040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tx1"/>
                </a:solidFill>
              </a:rPr>
              <a:t>        passo k </a:t>
            </a:r>
          </a:p>
          <a:p>
            <a:r>
              <a:rPr lang="it-IT" sz="2800" b="1" dirty="0">
                <a:solidFill>
                  <a:schemeClr val="tx1"/>
                </a:solidFill>
              </a:rPr>
              <a:t>scambio di righe k ed r       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714876" y="3169507"/>
            <a:ext cx="3500462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0033CC"/>
                </a:solidFill>
                <a:ea typeface="Times New Roman"/>
              </a:rPr>
              <a:t>si  effettua lo scambio</a:t>
            </a:r>
            <a:endParaRPr lang="it-IT" sz="2800" b="1" dirty="0">
              <a:solidFill>
                <a:srgbClr val="0033CC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800" b="1" dirty="0">
                <a:solidFill>
                  <a:srgbClr val="0033CC"/>
                </a:solidFill>
                <a:ea typeface="Times New Roman"/>
              </a:rPr>
              <a:t>       </a:t>
            </a:r>
            <a:r>
              <a:rPr lang="de-DE" sz="2800" b="1" dirty="0" err="1">
                <a:solidFill>
                  <a:srgbClr val="0033CC"/>
                </a:solidFill>
                <a:ea typeface="Times New Roman"/>
              </a:rPr>
              <a:t>piv</a:t>
            </a:r>
            <a:r>
              <a:rPr lang="de-DE" sz="2800" b="1" dirty="0">
                <a:solidFill>
                  <a:srgbClr val="0033CC"/>
                </a:solidFill>
                <a:ea typeface="Times New Roman"/>
              </a:rPr>
              <a:t>(k)          </a:t>
            </a:r>
            <a:r>
              <a:rPr lang="de-DE" sz="2800" b="1" dirty="0" err="1">
                <a:solidFill>
                  <a:srgbClr val="0033CC"/>
                </a:solidFill>
                <a:ea typeface="Times New Roman"/>
              </a:rPr>
              <a:t>piv</a:t>
            </a:r>
            <a:r>
              <a:rPr lang="de-DE" sz="2800" b="1" dirty="0">
                <a:solidFill>
                  <a:srgbClr val="0033CC"/>
                </a:solidFill>
                <a:ea typeface="Times New Roman"/>
              </a:rPr>
              <a:t>(r)</a:t>
            </a:r>
            <a:endParaRPr lang="it-IT" sz="2800" b="1" dirty="0">
              <a:solidFill>
                <a:srgbClr val="0033CC"/>
              </a:solidFill>
              <a:latin typeface="Times New Roman"/>
              <a:ea typeface="Times New Roman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88103" y="3820344"/>
            <a:ext cx="569913" cy="112712"/>
          </a:xfrm>
          <a:prstGeom prst="leftRightArrow">
            <a:avLst>
              <a:gd name="adj1" fmla="val 50000"/>
              <a:gd name="adj2" fmla="val 101127"/>
            </a:avLst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Freccia in giù 7"/>
          <p:cNvSpPr/>
          <p:nvPr/>
        </p:nvSpPr>
        <p:spPr>
          <a:xfrm rot="16200000">
            <a:off x="3929058" y="3357562"/>
            <a:ext cx="500066" cy="50006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1643042" y="4357694"/>
            <a:ext cx="600079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tx1"/>
                </a:solidFill>
              </a:rPr>
              <a:t>a</a:t>
            </a:r>
            <a:r>
              <a:rPr lang="it-IT" sz="2800" b="1" baseline="-25000" dirty="0" err="1">
                <a:solidFill>
                  <a:schemeClr val="tx1"/>
                </a:solidFill>
              </a:rPr>
              <a:t>piv</a:t>
            </a:r>
            <a:r>
              <a:rPr lang="it-IT" sz="2800" b="1" baseline="-25000" dirty="0">
                <a:solidFill>
                  <a:schemeClr val="tx1"/>
                </a:solidFill>
              </a:rPr>
              <a:t>(i),j</a:t>
            </a:r>
            <a:r>
              <a:rPr lang="it-IT" sz="2800" b="1" dirty="0">
                <a:solidFill>
                  <a:schemeClr val="tx1"/>
                </a:solidFill>
              </a:rPr>
              <a:t>           j-mo elemento riga i di A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691680" y="5000636"/>
            <a:ext cx="528641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chemeClr val="tx1"/>
                </a:solidFill>
              </a:rPr>
              <a:t>b</a:t>
            </a:r>
            <a:r>
              <a:rPr lang="it-IT" sz="2800" b="1" baseline="-25000" dirty="0" err="1">
                <a:solidFill>
                  <a:schemeClr val="tx1"/>
                </a:solidFill>
              </a:rPr>
              <a:t>piv</a:t>
            </a:r>
            <a:r>
              <a:rPr lang="it-IT" sz="2800" b="1" baseline="-25000" dirty="0">
                <a:solidFill>
                  <a:schemeClr val="tx1"/>
                </a:solidFill>
              </a:rPr>
              <a:t>(i)</a:t>
            </a:r>
            <a:r>
              <a:rPr lang="it-IT" sz="2800" b="1" dirty="0">
                <a:solidFill>
                  <a:schemeClr val="tx1"/>
                </a:solidFill>
              </a:rPr>
              <a:t>            i-mo elemento  di b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285728"/>
            <a:ext cx="3214710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   </a:t>
            </a:r>
            <a:r>
              <a:rPr lang="it-IT" sz="2800" b="1" dirty="0" err="1">
                <a:solidFill>
                  <a:srgbClr val="FF0000"/>
                </a:solidFill>
              </a:rPr>
              <a:t>Pivoting</a:t>
            </a:r>
            <a:r>
              <a:rPr lang="it-IT" sz="2800" b="1" dirty="0">
                <a:solidFill>
                  <a:srgbClr val="FF0000"/>
                </a:solidFill>
              </a:rPr>
              <a:t> virtuale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4" name="Segnaposto piè di pagina 1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CALCOLO NUMERICO-A.d'Alessio</a:t>
            </a:r>
          </a:p>
        </p:txBody>
      </p:sp>
      <p:sp>
        <p:nvSpPr>
          <p:cNvPr id="5" name="Segnaposto numero diapositiva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A6787-B505-493C-BA98-D9ECB2DC81B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00166" y="285728"/>
            <a:ext cx="5072098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algn="just">
              <a:spcAft>
                <a:spcPts val="0"/>
              </a:spcAft>
            </a:pP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457200" algn="just">
              <a:spcAft>
                <a:spcPts val="0"/>
              </a:spcAft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                1                      2   4  -2                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457200" algn="just">
              <a:spcAft>
                <a:spcPts val="0"/>
              </a:spcAft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</a:rPr>
              <a:t>piv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 =      2                      1  -1   5       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                      3                      4   1   -2            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3714744" y="857232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Doppia parentesi quadra 7"/>
          <p:cNvSpPr/>
          <p:nvPr/>
        </p:nvSpPr>
        <p:spPr>
          <a:xfrm>
            <a:off x="4572000" y="642918"/>
            <a:ext cx="1500198" cy="1143008"/>
          </a:xfrm>
          <a:prstGeom prst="bracketPair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Doppia parentesi quadra 8"/>
          <p:cNvSpPr/>
          <p:nvPr/>
        </p:nvSpPr>
        <p:spPr>
          <a:xfrm>
            <a:off x="3000364" y="642918"/>
            <a:ext cx="500066" cy="114300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/>
          <p:nvPr/>
        </p:nvCxnSpPr>
        <p:spPr>
          <a:xfrm>
            <a:off x="3714744" y="1212834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3714744" y="1570024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857356" y="2000240"/>
            <a:ext cx="507209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Passo 1 : scambio I e III riga, b</a:t>
            </a:r>
            <a:r>
              <a:rPr lang="it-IT" sz="2400" b="1" baseline="-25000" dirty="0">
                <a:solidFill>
                  <a:srgbClr val="FF0000"/>
                </a:solidFill>
              </a:rPr>
              <a:t>1</a:t>
            </a:r>
            <a:r>
              <a:rPr lang="it-IT" sz="2400" b="1" dirty="0">
                <a:solidFill>
                  <a:srgbClr val="FF0000"/>
                </a:solidFill>
              </a:rPr>
              <a:t> con b</a:t>
            </a:r>
            <a:r>
              <a:rPr lang="it-IT" sz="2400" b="1" baseline="-25000" dirty="0">
                <a:solidFill>
                  <a:srgbClr val="FF0000"/>
                </a:solidFill>
              </a:rPr>
              <a:t>3</a:t>
            </a:r>
            <a:r>
              <a:rPr lang="it-IT" sz="2400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1274452" y="2753021"/>
            <a:ext cx="588983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scambio solo </a:t>
            </a:r>
            <a:r>
              <a:rPr lang="it-IT" sz="2400" b="1" dirty="0" err="1">
                <a:solidFill>
                  <a:schemeClr val="tx1"/>
                </a:solidFill>
              </a:rPr>
              <a:t>piv</a:t>
            </a:r>
            <a:r>
              <a:rPr lang="it-IT" sz="2400" b="1" dirty="0">
                <a:solidFill>
                  <a:schemeClr val="tx1"/>
                </a:solidFill>
              </a:rPr>
              <a:t>(1) con </a:t>
            </a:r>
            <a:r>
              <a:rPr lang="it-IT" sz="2400" b="1" dirty="0" err="1">
                <a:solidFill>
                  <a:schemeClr val="tx1"/>
                </a:solidFill>
              </a:rPr>
              <a:t>piv</a:t>
            </a:r>
            <a:r>
              <a:rPr lang="it-IT" sz="2400" b="1" dirty="0">
                <a:solidFill>
                  <a:schemeClr val="tx1"/>
                </a:solidFill>
              </a:rPr>
              <a:t>(3) e non le righe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724136" y="3385469"/>
            <a:ext cx="2490806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algn="just">
              <a:spcAft>
                <a:spcPts val="0"/>
              </a:spcAft>
            </a:pPr>
            <a:endParaRPr lang="it-IT" sz="2400" b="1" dirty="0">
              <a:latin typeface="Times New Roman"/>
              <a:ea typeface="Times New Roman"/>
            </a:endParaRPr>
          </a:p>
          <a:p>
            <a:pPr marL="457200"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           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3</a:t>
            </a:r>
            <a:r>
              <a:rPr lang="it-IT" sz="2400" b="1" dirty="0">
                <a:ea typeface="Times New Roman"/>
              </a:rPr>
              <a:t>                     </a:t>
            </a:r>
            <a:endParaRPr lang="it-IT" sz="2400" b="1" dirty="0">
              <a:latin typeface="Times New Roman"/>
              <a:ea typeface="Times New Roman"/>
            </a:endParaRPr>
          </a:p>
          <a:p>
            <a:pPr marL="457200" algn="just">
              <a:spcAft>
                <a:spcPts val="0"/>
              </a:spcAft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ea typeface="Times New Roman"/>
              </a:rPr>
              <a:t>piv</a:t>
            </a: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 =    2          </a:t>
            </a:r>
            <a:endParaRPr lang="it-IT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just">
              <a:spcAft>
                <a:spcPts val="0"/>
              </a:spcAft>
            </a:pPr>
            <a:r>
              <a:rPr lang="it-IT" sz="2400" b="1" dirty="0">
                <a:ea typeface="Times New Roman"/>
              </a:rPr>
              <a:t>                      </a:t>
            </a:r>
            <a:r>
              <a:rPr lang="it-IT" sz="2400" b="1" dirty="0">
                <a:solidFill>
                  <a:srgbClr val="FF0000"/>
                </a:solidFill>
                <a:ea typeface="Times New Roman"/>
              </a:rPr>
              <a:t>1</a:t>
            </a:r>
            <a:r>
              <a:rPr lang="it-IT" sz="2400" b="1" dirty="0">
                <a:ea typeface="Times New Roman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it-IT" sz="2400" b="1" dirty="0">
                <a:solidFill>
                  <a:schemeClr val="tx1"/>
                </a:solidFill>
                <a:ea typeface="Times New Roman"/>
              </a:rPr>
              <a:t>    e così via</a:t>
            </a:r>
            <a:r>
              <a:rPr lang="it-IT" sz="2400" b="1" dirty="0">
                <a:ea typeface="Times New Roman"/>
              </a:rPr>
              <a:t>    </a:t>
            </a:r>
            <a:endParaRPr lang="it-IT" sz="2400" b="1" dirty="0">
              <a:latin typeface="Times New Roman"/>
              <a:ea typeface="Times New Roman"/>
            </a:endParaRPr>
          </a:p>
        </p:txBody>
      </p:sp>
      <p:sp>
        <p:nvSpPr>
          <p:cNvPr id="15" name="Doppia parentesi quadra 14"/>
          <p:cNvSpPr/>
          <p:nvPr/>
        </p:nvSpPr>
        <p:spPr>
          <a:xfrm>
            <a:off x="4214810" y="3742659"/>
            <a:ext cx="500066" cy="1143008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Doppia parentesi quadra 15"/>
          <p:cNvSpPr/>
          <p:nvPr/>
        </p:nvSpPr>
        <p:spPr>
          <a:xfrm>
            <a:off x="6500826" y="785794"/>
            <a:ext cx="500066" cy="928694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7" name="CasellaDiTesto 16"/>
          <p:cNvSpPr txBox="1"/>
          <p:nvPr/>
        </p:nvSpPr>
        <p:spPr>
          <a:xfrm>
            <a:off x="5500694" y="430580"/>
            <a:ext cx="157163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/>
              <a:t>     </a:t>
            </a:r>
          </a:p>
          <a:p>
            <a:r>
              <a:rPr lang="it-IT" sz="2000" b="1" dirty="0">
                <a:solidFill>
                  <a:srgbClr val="0000FF"/>
                </a:solidFill>
              </a:rPr>
              <a:t>     </a:t>
            </a:r>
            <a:r>
              <a:rPr lang="it-IT" sz="2000" b="1" dirty="0"/>
              <a:t>             -9</a:t>
            </a:r>
            <a:endParaRPr lang="it-IT" sz="2000" b="1" baseline="-25000" dirty="0"/>
          </a:p>
          <a:p>
            <a:r>
              <a:rPr lang="it-IT" sz="2000" b="1" dirty="0"/>
              <a:t>          </a:t>
            </a:r>
            <a:r>
              <a:rPr lang="it-IT" sz="2000" b="1" dirty="0" err="1"/>
              <a:t>b=</a:t>
            </a:r>
            <a:r>
              <a:rPr lang="it-IT" sz="2000" b="1" dirty="0"/>
              <a:t>    5</a:t>
            </a:r>
            <a:endParaRPr lang="it-IT" sz="2000" b="1" baseline="-25000" dirty="0"/>
          </a:p>
          <a:p>
            <a:r>
              <a:rPr lang="it-IT" sz="2000" b="1" dirty="0"/>
              <a:t>                 -17  </a:t>
            </a:r>
            <a:endParaRPr lang="it-IT" sz="2000" b="1" baseline="-25000" dirty="0"/>
          </a:p>
          <a:p>
            <a:endParaRPr lang="it-IT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37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214414" y="214290"/>
            <a:ext cx="7072362" cy="652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FF0000"/>
                </a:solidFill>
              </a:rPr>
              <a:t>Algoritmo di Gauss con </a:t>
            </a:r>
            <a:r>
              <a:rPr lang="it-IT" sz="2200" b="1" dirty="0" err="1">
                <a:solidFill>
                  <a:srgbClr val="FF0000"/>
                </a:solidFill>
              </a:rPr>
              <a:t>pivoting</a:t>
            </a:r>
            <a:r>
              <a:rPr lang="it-IT" sz="2200" b="1" dirty="0">
                <a:solidFill>
                  <a:srgbClr val="FF0000"/>
                </a:solidFill>
              </a:rPr>
              <a:t> parziale  virtuale</a:t>
            </a:r>
            <a:endParaRPr lang="en-US" sz="2200" b="1" dirty="0"/>
          </a:p>
          <a:p>
            <a:r>
              <a:rPr lang="en-US" sz="2200" b="1" dirty="0"/>
              <a:t>for </a:t>
            </a:r>
            <a:r>
              <a:rPr lang="en-US" sz="2200" b="1" dirty="0" err="1"/>
              <a:t>i</a:t>
            </a:r>
            <a:r>
              <a:rPr lang="en-US" sz="2200" b="1" dirty="0"/>
              <a:t>=1,n</a:t>
            </a:r>
            <a:endParaRPr lang="it-IT" sz="2200" b="1" dirty="0"/>
          </a:p>
          <a:p>
            <a:r>
              <a:rPr lang="en-US" sz="2200" b="1" dirty="0"/>
              <a:t>      </a:t>
            </a:r>
            <a:r>
              <a:rPr lang="en-US" sz="2200" b="1" dirty="0" err="1"/>
              <a:t>piv</a:t>
            </a:r>
            <a:r>
              <a:rPr lang="en-US" sz="2200" b="1" baseline="-25000" dirty="0" err="1"/>
              <a:t>i</a:t>
            </a:r>
            <a:r>
              <a:rPr lang="en-US" sz="2200" b="1" dirty="0"/>
              <a:t>=</a:t>
            </a:r>
            <a:r>
              <a:rPr lang="en-US" sz="2200" b="1" dirty="0" err="1"/>
              <a:t>i</a:t>
            </a:r>
            <a:endParaRPr lang="it-IT" sz="2200" b="1" dirty="0"/>
          </a:p>
          <a:p>
            <a:r>
              <a:rPr lang="en-US" sz="2200" b="1" dirty="0"/>
              <a:t> </a:t>
            </a:r>
            <a:r>
              <a:rPr lang="en-US" sz="2200" b="1" dirty="0" err="1"/>
              <a:t>endfor</a:t>
            </a:r>
            <a:endParaRPr lang="it-IT" sz="2200" b="1" dirty="0"/>
          </a:p>
          <a:p>
            <a:r>
              <a:rPr lang="en-US" sz="2200" b="1" dirty="0"/>
              <a:t> </a:t>
            </a:r>
            <a:r>
              <a:rPr lang="it-IT" sz="2200" b="1" dirty="0" err="1"/>
              <a:t>for</a:t>
            </a:r>
            <a:r>
              <a:rPr lang="it-IT" sz="2200" b="1" dirty="0"/>
              <a:t>  k=1,n-1</a:t>
            </a:r>
          </a:p>
          <a:p>
            <a:r>
              <a:rPr lang="it-IT" sz="2200" b="1" dirty="0"/>
              <a:t>   determinare il più piccolo r: </a:t>
            </a:r>
            <a:r>
              <a:rPr lang="it-IT" sz="2200" b="1" dirty="0">
                <a:sym typeface="Symbol"/>
              </a:rPr>
              <a:t></a:t>
            </a:r>
            <a:r>
              <a:rPr lang="en-US" sz="2200" b="1" dirty="0" err="1"/>
              <a:t>a</a:t>
            </a:r>
            <a:r>
              <a:rPr lang="en-US" sz="2200" b="1" baseline="-25000" dirty="0" err="1"/>
              <a:t>piv</a:t>
            </a:r>
            <a:r>
              <a:rPr lang="en-US" sz="2200" b="1" baseline="-25000" dirty="0"/>
              <a:t>(r),k</a:t>
            </a:r>
            <a:r>
              <a:rPr lang="it-IT" sz="2200" b="1" dirty="0">
                <a:sym typeface="Symbol"/>
              </a:rPr>
              <a:t></a:t>
            </a:r>
            <a:r>
              <a:rPr lang="en-US" sz="2200" b="1" dirty="0"/>
              <a:t>=max</a:t>
            </a:r>
            <a:r>
              <a:rPr lang="it-IT" sz="2200" b="1" dirty="0">
                <a:sym typeface="Symbol"/>
              </a:rPr>
              <a:t></a:t>
            </a:r>
            <a:r>
              <a:rPr lang="en-US" sz="2200" b="1" dirty="0" err="1"/>
              <a:t>a</a:t>
            </a:r>
            <a:r>
              <a:rPr lang="en-US" sz="2200" b="1" baseline="-25000" dirty="0" err="1"/>
              <a:t>piv</a:t>
            </a:r>
            <a:r>
              <a:rPr lang="en-US" sz="2200" b="1" baseline="-25000" dirty="0"/>
              <a:t>(</a:t>
            </a:r>
            <a:r>
              <a:rPr lang="en-US" sz="2200" b="1" baseline="-25000" dirty="0" err="1"/>
              <a:t>i</a:t>
            </a:r>
            <a:r>
              <a:rPr lang="en-US" sz="2200" b="1" baseline="-25000" dirty="0"/>
              <a:t>),k</a:t>
            </a:r>
            <a:r>
              <a:rPr lang="it-IT" sz="2200" b="1" dirty="0">
                <a:sym typeface="Symbol"/>
              </a:rPr>
              <a:t></a:t>
            </a:r>
            <a:r>
              <a:rPr lang="en-US" sz="2200" b="1" dirty="0"/>
              <a:t>, </a:t>
            </a:r>
            <a:r>
              <a:rPr lang="en-US" sz="2200" b="1" dirty="0" err="1"/>
              <a:t>i</a:t>
            </a:r>
            <a:r>
              <a:rPr lang="it-IT" sz="2200" b="1" dirty="0">
                <a:sym typeface="Symbol"/>
              </a:rPr>
              <a:t></a:t>
            </a:r>
            <a:r>
              <a:rPr lang="en-US" sz="2200" b="1" dirty="0"/>
              <a:t>k</a:t>
            </a:r>
            <a:endParaRPr lang="it-IT" sz="2200" b="1" dirty="0"/>
          </a:p>
          <a:p>
            <a:r>
              <a:rPr lang="en-US" sz="2200" b="1" dirty="0"/>
              <a:t>         </a:t>
            </a:r>
            <a:r>
              <a:rPr lang="it-IT" sz="2200" b="1" dirty="0" err="1"/>
              <a:t>if</a:t>
            </a:r>
            <a:r>
              <a:rPr lang="it-IT" sz="2200" b="1" dirty="0"/>
              <a:t>  </a:t>
            </a:r>
            <a:r>
              <a:rPr lang="it-IT" sz="2200" b="1" dirty="0" err="1"/>
              <a:t>a</a:t>
            </a:r>
            <a:r>
              <a:rPr lang="it-IT" sz="2200" b="1" baseline="-25000" dirty="0" err="1"/>
              <a:t>piv</a:t>
            </a:r>
            <a:r>
              <a:rPr lang="it-IT" sz="2200" b="1" baseline="-25000" dirty="0"/>
              <a:t>(r),k</a:t>
            </a:r>
            <a:r>
              <a:rPr lang="it-IT" sz="2200" b="1" dirty="0">
                <a:sym typeface="Symbol"/>
              </a:rPr>
              <a:t></a:t>
            </a:r>
            <a:r>
              <a:rPr lang="it-IT" sz="2200" b="1" dirty="0"/>
              <a:t>0  </a:t>
            </a:r>
            <a:r>
              <a:rPr lang="it-IT" sz="2200" b="1" dirty="0" err="1"/>
              <a:t>then</a:t>
            </a:r>
            <a:r>
              <a:rPr lang="it-IT" sz="2200" b="1" dirty="0"/>
              <a:t> </a:t>
            </a:r>
          </a:p>
          <a:p>
            <a:r>
              <a:rPr lang="it-IT" sz="2200" b="1" dirty="0"/>
              <a:t>         se r</a:t>
            </a:r>
            <a:r>
              <a:rPr lang="it-IT" sz="2200" b="1" dirty="0">
                <a:sym typeface="Symbol"/>
              </a:rPr>
              <a:t></a:t>
            </a:r>
            <a:r>
              <a:rPr lang="it-IT" sz="2200" b="1" dirty="0"/>
              <a:t>k scambia  </a:t>
            </a:r>
            <a:r>
              <a:rPr lang="it-IT" sz="2200" b="1" dirty="0" err="1"/>
              <a:t>piv</a:t>
            </a:r>
            <a:r>
              <a:rPr lang="it-IT" sz="2200" b="1" dirty="0"/>
              <a:t>(r) con </a:t>
            </a:r>
            <a:r>
              <a:rPr lang="it-IT" sz="2200" b="1" dirty="0" err="1"/>
              <a:t>piv</a:t>
            </a:r>
            <a:r>
              <a:rPr lang="it-IT" sz="2200" b="1" dirty="0"/>
              <a:t>(k)</a:t>
            </a:r>
          </a:p>
          <a:p>
            <a:r>
              <a:rPr lang="it-IT" sz="2200" b="1" dirty="0"/>
              <a:t>             </a:t>
            </a:r>
            <a:r>
              <a:rPr lang="en-US" sz="2200" b="1" dirty="0"/>
              <a:t>for </a:t>
            </a:r>
            <a:r>
              <a:rPr lang="en-US" sz="2200" b="1" dirty="0" err="1"/>
              <a:t>i</a:t>
            </a:r>
            <a:r>
              <a:rPr lang="en-US" sz="2200" b="1" dirty="0"/>
              <a:t>=k+1,n</a:t>
            </a:r>
            <a:endParaRPr lang="it-IT" sz="2200" b="1" dirty="0"/>
          </a:p>
          <a:p>
            <a:r>
              <a:rPr lang="en-US" sz="2200" b="1" dirty="0"/>
              <a:t> </a:t>
            </a:r>
            <a:r>
              <a:rPr lang="en-GB" sz="2200" b="1" dirty="0">
                <a:solidFill>
                  <a:srgbClr val="FF0000"/>
                </a:solidFill>
              </a:rPr>
              <a:t>      </a:t>
            </a:r>
            <a:r>
              <a:rPr lang="en-GB" sz="2200" b="1" dirty="0"/>
              <a:t>        </a:t>
            </a:r>
            <a:r>
              <a:rPr lang="en-GB" sz="2200" b="1" dirty="0" err="1">
                <a:solidFill>
                  <a:schemeClr val="tx1"/>
                </a:solidFill>
              </a:rPr>
              <a:t>a</a:t>
            </a:r>
            <a:r>
              <a:rPr lang="en-GB" sz="2200" b="1" baseline="-25000" dirty="0" err="1">
                <a:solidFill>
                  <a:schemeClr val="tx1"/>
                </a:solidFill>
              </a:rPr>
              <a:t>piv</a:t>
            </a:r>
            <a:r>
              <a:rPr lang="en-GB" sz="2200" b="1" baseline="-25000" dirty="0">
                <a:solidFill>
                  <a:schemeClr val="tx1"/>
                </a:solidFill>
              </a:rPr>
              <a:t>(</a:t>
            </a:r>
            <a:r>
              <a:rPr lang="en-GB" sz="2200" b="1" baseline="-25000" dirty="0" err="1">
                <a:solidFill>
                  <a:schemeClr val="tx1"/>
                </a:solidFill>
              </a:rPr>
              <a:t>i</a:t>
            </a:r>
            <a:r>
              <a:rPr lang="en-GB" sz="2200" b="1" baseline="-25000" dirty="0">
                <a:solidFill>
                  <a:schemeClr val="tx1"/>
                </a:solidFill>
              </a:rPr>
              <a:t>),k</a:t>
            </a:r>
            <a:r>
              <a:rPr lang="en-GB" sz="2200" b="1" dirty="0">
                <a:solidFill>
                  <a:schemeClr val="tx1"/>
                </a:solidFill>
              </a:rPr>
              <a:t>=</a:t>
            </a:r>
            <a:r>
              <a:rPr lang="en-GB" sz="2200" b="1" dirty="0" err="1">
                <a:solidFill>
                  <a:schemeClr val="tx1"/>
                </a:solidFill>
              </a:rPr>
              <a:t>a</a:t>
            </a:r>
            <a:r>
              <a:rPr lang="en-GB" sz="2200" b="1" baseline="-25000" dirty="0" err="1">
                <a:solidFill>
                  <a:schemeClr val="tx1"/>
                </a:solidFill>
              </a:rPr>
              <a:t>piv</a:t>
            </a:r>
            <a:r>
              <a:rPr lang="en-GB" sz="2200" b="1" baseline="-25000" dirty="0">
                <a:solidFill>
                  <a:schemeClr val="tx1"/>
                </a:solidFill>
              </a:rPr>
              <a:t>(</a:t>
            </a:r>
            <a:r>
              <a:rPr lang="en-GB" sz="2200" b="1" baseline="-25000" dirty="0" err="1">
                <a:solidFill>
                  <a:schemeClr val="tx1"/>
                </a:solidFill>
              </a:rPr>
              <a:t>i</a:t>
            </a:r>
            <a:r>
              <a:rPr lang="en-GB" sz="2200" b="1" baseline="-25000" dirty="0">
                <a:solidFill>
                  <a:schemeClr val="tx1"/>
                </a:solidFill>
              </a:rPr>
              <a:t>),k</a:t>
            </a:r>
            <a:r>
              <a:rPr lang="en-GB" sz="2200" b="1" dirty="0">
                <a:solidFill>
                  <a:schemeClr val="tx1"/>
                </a:solidFill>
              </a:rPr>
              <a:t>/</a:t>
            </a:r>
            <a:r>
              <a:rPr lang="en-GB" sz="2200" b="1" dirty="0" err="1">
                <a:solidFill>
                  <a:schemeClr val="tx1"/>
                </a:solidFill>
              </a:rPr>
              <a:t>a</a:t>
            </a:r>
            <a:r>
              <a:rPr lang="en-GB" sz="2200" b="1" baseline="-25000" dirty="0" err="1">
                <a:solidFill>
                  <a:schemeClr val="tx1"/>
                </a:solidFill>
              </a:rPr>
              <a:t>piv</a:t>
            </a:r>
            <a:r>
              <a:rPr lang="en-GB" sz="2200" b="1" baseline="-25000" dirty="0">
                <a:solidFill>
                  <a:schemeClr val="tx1"/>
                </a:solidFill>
              </a:rPr>
              <a:t>(k),k</a:t>
            </a:r>
            <a:endParaRPr lang="it-IT" sz="22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                for  j=k+1,n</a:t>
            </a:r>
            <a:endParaRPr lang="it-IT" sz="22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GB" sz="2200" b="1" dirty="0">
                <a:solidFill>
                  <a:schemeClr val="tx1"/>
                </a:solidFill>
              </a:rPr>
              <a:t>      </a:t>
            </a:r>
            <a:r>
              <a:rPr lang="it-IT" sz="2200" b="1" dirty="0">
                <a:solidFill>
                  <a:schemeClr val="tx1"/>
                </a:solidFill>
                <a:sym typeface="Symbol"/>
              </a:rPr>
              <a:t> </a:t>
            </a:r>
            <a:r>
              <a:rPr lang="en-GB" sz="2200" b="1" dirty="0">
                <a:solidFill>
                  <a:schemeClr val="tx1"/>
                </a:solidFill>
              </a:rPr>
              <a:t>        </a:t>
            </a:r>
            <a:r>
              <a:rPr lang="en-GB" sz="2200" b="1" dirty="0" err="1">
                <a:solidFill>
                  <a:schemeClr val="tx1"/>
                </a:solidFill>
              </a:rPr>
              <a:t>a</a:t>
            </a:r>
            <a:r>
              <a:rPr lang="en-GB" sz="2200" b="1" baseline="-25000" dirty="0" err="1">
                <a:solidFill>
                  <a:schemeClr val="tx1"/>
                </a:solidFill>
              </a:rPr>
              <a:t>piv</a:t>
            </a:r>
            <a:r>
              <a:rPr lang="en-GB" sz="2200" b="1" baseline="-25000" dirty="0">
                <a:solidFill>
                  <a:schemeClr val="tx1"/>
                </a:solidFill>
              </a:rPr>
              <a:t>(</a:t>
            </a:r>
            <a:r>
              <a:rPr lang="en-GB" sz="2200" b="1" baseline="-25000" dirty="0" err="1">
                <a:solidFill>
                  <a:schemeClr val="tx1"/>
                </a:solidFill>
              </a:rPr>
              <a:t>i</a:t>
            </a:r>
            <a:r>
              <a:rPr lang="en-GB" sz="2200" b="1" baseline="-25000" dirty="0">
                <a:solidFill>
                  <a:schemeClr val="tx1"/>
                </a:solidFill>
              </a:rPr>
              <a:t>),j</a:t>
            </a:r>
            <a:r>
              <a:rPr lang="en-GB" sz="2200" b="1" dirty="0">
                <a:solidFill>
                  <a:schemeClr val="tx1"/>
                </a:solidFill>
              </a:rPr>
              <a:t>=</a:t>
            </a:r>
            <a:r>
              <a:rPr lang="en-GB" sz="2200" b="1" dirty="0" err="1">
                <a:solidFill>
                  <a:schemeClr val="tx1"/>
                </a:solidFill>
              </a:rPr>
              <a:t>a</a:t>
            </a:r>
            <a:r>
              <a:rPr lang="en-GB" sz="2200" b="1" baseline="-25000" dirty="0" err="1">
                <a:solidFill>
                  <a:schemeClr val="tx1"/>
                </a:solidFill>
              </a:rPr>
              <a:t>piv</a:t>
            </a:r>
            <a:r>
              <a:rPr lang="en-GB" sz="2200" b="1" baseline="-25000" dirty="0">
                <a:solidFill>
                  <a:schemeClr val="tx1"/>
                </a:solidFill>
              </a:rPr>
              <a:t>(</a:t>
            </a:r>
            <a:r>
              <a:rPr lang="en-GB" sz="2200" b="1" baseline="-25000" dirty="0" err="1">
                <a:solidFill>
                  <a:schemeClr val="tx1"/>
                </a:solidFill>
              </a:rPr>
              <a:t>i</a:t>
            </a:r>
            <a:r>
              <a:rPr lang="en-GB" sz="2200" b="1" baseline="-25000" dirty="0">
                <a:solidFill>
                  <a:schemeClr val="tx1"/>
                </a:solidFill>
              </a:rPr>
              <a:t>),j</a:t>
            </a:r>
            <a:r>
              <a:rPr lang="en-GB" sz="2200" b="1" dirty="0">
                <a:solidFill>
                  <a:schemeClr val="tx1"/>
                </a:solidFill>
              </a:rPr>
              <a:t>-</a:t>
            </a:r>
            <a:r>
              <a:rPr lang="en-GB" sz="2200" b="1" dirty="0" err="1">
                <a:solidFill>
                  <a:schemeClr val="tx1"/>
                </a:solidFill>
              </a:rPr>
              <a:t>a</a:t>
            </a:r>
            <a:r>
              <a:rPr lang="en-GB" sz="2200" b="1" baseline="-25000" dirty="0" err="1">
                <a:solidFill>
                  <a:schemeClr val="tx1"/>
                </a:solidFill>
              </a:rPr>
              <a:t>piv</a:t>
            </a:r>
            <a:r>
              <a:rPr lang="en-GB" sz="2200" b="1" baseline="-25000" dirty="0">
                <a:solidFill>
                  <a:schemeClr val="tx1"/>
                </a:solidFill>
              </a:rPr>
              <a:t>(</a:t>
            </a:r>
            <a:r>
              <a:rPr lang="en-GB" sz="2200" b="1" baseline="-25000" dirty="0" err="1">
                <a:solidFill>
                  <a:schemeClr val="tx1"/>
                </a:solidFill>
              </a:rPr>
              <a:t>i</a:t>
            </a:r>
            <a:r>
              <a:rPr lang="en-GB" sz="2200" b="1" baseline="-25000" dirty="0">
                <a:solidFill>
                  <a:schemeClr val="tx1"/>
                </a:solidFill>
              </a:rPr>
              <a:t>),k</a:t>
            </a:r>
            <a:r>
              <a:rPr lang="en-GB" sz="2200" b="1" dirty="0">
                <a:solidFill>
                  <a:schemeClr val="tx1"/>
                </a:solidFill>
              </a:rPr>
              <a:t> </a:t>
            </a:r>
            <a:r>
              <a:rPr lang="en-GB" sz="2200" b="1" dirty="0" err="1">
                <a:solidFill>
                  <a:schemeClr val="tx1"/>
                </a:solidFill>
              </a:rPr>
              <a:t>a</a:t>
            </a:r>
            <a:r>
              <a:rPr lang="en-GB" sz="2200" b="1" baseline="-25000" dirty="0" err="1">
                <a:solidFill>
                  <a:schemeClr val="tx1"/>
                </a:solidFill>
              </a:rPr>
              <a:t>piv</a:t>
            </a:r>
            <a:r>
              <a:rPr lang="en-GB" sz="2200" b="1" baseline="-25000" dirty="0">
                <a:solidFill>
                  <a:schemeClr val="tx1"/>
                </a:solidFill>
              </a:rPr>
              <a:t>(k),j</a:t>
            </a:r>
            <a:endParaRPr lang="it-IT" sz="2200" b="1" dirty="0">
              <a:solidFill>
                <a:schemeClr val="tx1"/>
              </a:solidFill>
            </a:endParaRPr>
          </a:p>
          <a:p>
            <a:r>
              <a:rPr lang="en-GB" sz="2200" b="1" dirty="0"/>
              <a:t>                </a:t>
            </a:r>
            <a:r>
              <a:rPr lang="en-US" sz="2200" b="1" dirty="0" err="1"/>
              <a:t>endfor</a:t>
            </a:r>
            <a:endParaRPr lang="en-US" sz="2200" b="1" dirty="0"/>
          </a:p>
          <a:p>
            <a:r>
              <a:rPr lang="en-GB" sz="2200" b="1" dirty="0"/>
              <a:t>                b </a:t>
            </a:r>
            <a:r>
              <a:rPr lang="en-GB" sz="2200" b="1" baseline="-25000" dirty="0" err="1"/>
              <a:t>piv</a:t>
            </a:r>
            <a:r>
              <a:rPr lang="en-GB" sz="2200" b="1" baseline="-25000" dirty="0"/>
              <a:t>(</a:t>
            </a:r>
            <a:r>
              <a:rPr lang="en-GB" sz="2200" b="1" baseline="-25000" dirty="0" err="1"/>
              <a:t>i</a:t>
            </a:r>
            <a:r>
              <a:rPr lang="en-GB" sz="2200" b="1" baseline="-25000" dirty="0"/>
              <a:t>)</a:t>
            </a:r>
            <a:r>
              <a:rPr lang="en-GB" sz="2200" b="1" dirty="0"/>
              <a:t> =b </a:t>
            </a:r>
            <a:r>
              <a:rPr lang="en-GB" sz="2200" b="1" baseline="-25000" dirty="0" err="1"/>
              <a:t>piv</a:t>
            </a:r>
            <a:r>
              <a:rPr lang="en-GB" sz="2200" b="1" baseline="-25000" dirty="0"/>
              <a:t>(</a:t>
            </a:r>
            <a:r>
              <a:rPr lang="en-GB" sz="2200" b="1" baseline="-25000" dirty="0" err="1"/>
              <a:t>i</a:t>
            </a:r>
            <a:r>
              <a:rPr lang="en-GB" sz="2200" b="1" baseline="-25000" dirty="0"/>
              <a:t>)</a:t>
            </a:r>
            <a:r>
              <a:rPr lang="en-GB" sz="2200" b="1" dirty="0"/>
              <a:t>-a </a:t>
            </a:r>
            <a:r>
              <a:rPr lang="en-GB" sz="2200" b="1" baseline="-25000" dirty="0" err="1"/>
              <a:t>piv</a:t>
            </a:r>
            <a:r>
              <a:rPr lang="en-GB" sz="2200" b="1" baseline="-25000" dirty="0"/>
              <a:t>(</a:t>
            </a:r>
            <a:r>
              <a:rPr lang="en-GB" sz="2200" b="1" baseline="-25000" dirty="0" err="1"/>
              <a:t>i</a:t>
            </a:r>
            <a:r>
              <a:rPr lang="en-GB" sz="2200" b="1" baseline="-25000" dirty="0"/>
              <a:t>),k</a:t>
            </a:r>
            <a:r>
              <a:rPr lang="en-GB" sz="2200" b="1" dirty="0"/>
              <a:t>b </a:t>
            </a:r>
            <a:r>
              <a:rPr lang="en-GB" sz="2200" b="1" baseline="-25000" dirty="0" err="1"/>
              <a:t>piv</a:t>
            </a:r>
            <a:r>
              <a:rPr lang="en-GB" sz="2200" b="1" baseline="-25000" dirty="0"/>
              <a:t>(k)</a:t>
            </a:r>
            <a:endParaRPr lang="it-IT" sz="2200" b="1" dirty="0"/>
          </a:p>
          <a:p>
            <a:r>
              <a:rPr lang="en-US" sz="2200" b="1" dirty="0"/>
              <a:t>             </a:t>
            </a:r>
            <a:r>
              <a:rPr lang="en-US" sz="2200" b="1" dirty="0" err="1"/>
              <a:t>endfor</a:t>
            </a:r>
            <a:endParaRPr lang="it-IT" sz="2200" b="1" dirty="0"/>
          </a:p>
          <a:p>
            <a:r>
              <a:rPr lang="en-US" sz="2200" b="1" dirty="0"/>
              <a:t>            else “</a:t>
            </a:r>
            <a:r>
              <a:rPr lang="en-US" sz="2200" b="1" dirty="0" err="1"/>
              <a:t>sistema</a:t>
            </a:r>
            <a:r>
              <a:rPr lang="en-US" sz="2200" b="1" dirty="0"/>
              <a:t> </a:t>
            </a:r>
            <a:r>
              <a:rPr lang="en-US" sz="2200" b="1" dirty="0" err="1"/>
              <a:t>singolare</a:t>
            </a:r>
            <a:r>
              <a:rPr lang="en-US" sz="2200" b="1" dirty="0"/>
              <a:t>”,  (stop)</a:t>
            </a:r>
            <a:endParaRPr lang="it-IT" sz="2200" b="1" dirty="0"/>
          </a:p>
          <a:p>
            <a:r>
              <a:rPr lang="en-US" sz="2200" b="1" dirty="0"/>
              <a:t>          </a:t>
            </a:r>
            <a:r>
              <a:rPr lang="en-US" sz="2200" b="1" dirty="0" err="1"/>
              <a:t>endif</a:t>
            </a:r>
            <a:endParaRPr lang="it-IT" sz="2200" b="1" dirty="0"/>
          </a:p>
          <a:p>
            <a:r>
              <a:rPr lang="en-US" sz="2200" b="1" dirty="0"/>
              <a:t> </a:t>
            </a:r>
            <a:r>
              <a:rPr lang="en-US" sz="2200" b="1" dirty="0" err="1"/>
              <a:t>endfor</a:t>
            </a:r>
            <a:endParaRPr lang="it-IT" sz="2200" b="1" dirty="0"/>
          </a:p>
          <a:p>
            <a:r>
              <a:rPr lang="en-GB" sz="2200" b="1" dirty="0"/>
              <a:t>  if </a:t>
            </a:r>
            <a:r>
              <a:rPr lang="en-GB" sz="2200" b="1" dirty="0" err="1"/>
              <a:t>a</a:t>
            </a:r>
            <a:r>
              <a:rPr lang="en-GB" sz="2200" b="1" baseline="-25000" dirty="0" err="1"/>
              <a:t>piv</a:t>
            </a:r>
            <a:r>
              <a:rPr lang="en-GB" sz="2200" b="1" baseline="-25000" dirty="0"/>
              <a:t>(n),n</a:t>
            </a:r>
            <a:r>
              <a:rPr lang="en-GB" sz="2200" b="1" dirty="0"/>
              <a:t> =0 then “</a:t>
            </a:r>
            <a:r>
              <a:rPr lang="en-GB" sz="2200" b="1" dirty="0" err="1"/>
              <a:t>sistema</a:t>
            </a:r>
            <a:r>
              <a:rPr lang="en-GB" sz="2200" b="1" dirty="0"/>
              <a:t> </a:t>
            </a:r>
            <a:r>
              <a:rPr lang="en-GB" sz="2200" b="1" dirty="0" err="1"/>
              <a:t>singolare</a:t>
            </a:r>
            <a:r>
              <a:rPr lang="en-GB" sz="2200" b="1" dirty="0"/>
              <a:t>”</a:t>
            </a:r>
            <a:endParaRPr lang="it-IT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CALCOLO </a:t>
            </a:r>
            <a:r>
              <a:rPr lang="it-IT" dirty="0" err="1"/>
              <a:t>NUMERICO-A.d</a:t>
            </a:r>
            <a:r>
              <a:rPr lang="it-IT" dirty="0"/>
              <a:t>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786050" y="142852"/>
            <a:ext cx="2857520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a typeface="Times New Roman"/>
                <a:cs typeface="Arial"/>
              </a:rPr>
              <a:t>Norma vettoriale</a:t>
            </a:r>
            <a:endParaRPr lang="it-IT" sz="24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14348" y="714356"/>
            <a:ext cx="80341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numero reale che misura la</a:t>
            </a:r>
            <a:r>
              <a:rPr lang="it-IT" sz="2400" b="1" i="1" dirty="0"/>
              <a:t>“</a:t>
            </a:r>
            <a:r>
              <a:rPr lang="it-IT" sz="2400" b="1" dirty="0"/>
              <a:t>grandezza” di un vettore</a:t>
            </a:r>
          </a:p>
          <a:p>
            <a:r>
              <a:rPr lang="it-IT" sz="2400" b="1" dirty="0"/>
              <a:t>                si indica con  </a:t>
            </a:r>
            <a:r>
              <a:rPr lang="it-IT" sz="2400" b="1" dirty="0">
                <a:sym typeface="Math1"/>
              </a:rPr>
              <a:t>||</a:t>
            </a:r>
            <a:r>
              <a:rPr lang="it-IT" sz="2400" b="1" dirty="0"/>
              <a:t>x</a:t>
            </a:r>
            <a:r>
              <a:rPr lang="it-IT" sz="2400" b="1" dirty="0">
                <a:sym typeface="Math1"/>
              </a:rPr>
              <a:t>||</a:t>
            </a:r>
            <a:r>
              <a:rPr lang="it-IT" sz="2400" b="1" baseline="-25000" dirty="0"/>
              <a:t> </a:t>
            </a:r>
            <a:r>
              <a:rPr lang="it-IT" sz="2400" b="1" dirty="0"/>
              <a:t>e soddisfa  : 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14348" y="1714488"/>
            <a:ext cx="7818092" cy="1200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it-IT" sz="2400" b="1" dirty="0">
                <a:solidFill>
                  <a:schemeClr val="tx1"/>
                </a:solidFill>
                <a:sym typeface="Math1"/>
              </a:rPr>
              <a:t>     ||</a:t>
            </a:r>
            <a:r>
              <a:rPr lang="it-IT" sz="2400" b="1" dirty="0">
                <a:solidFill>
                  <a:schemeClr val="tx1"/>
                </a:solidFill>
              </a:rPr>
              <a:t>x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||</a:t>
            </a:r>
            <a:r>
              <a:rPr lang="it-IT" sz="2400" b="1" u="sng" dirty="0">
                <a:solidFill>
                  <a:schemeClr val="tx1"/>
                </a:solidFill>
                <a:sym typeface="Math1"/>
              </a:rPr>
              <a:t>&gt;</a:t>
            </a:r>
            <a:r>
              <a:rPr lang="it-IT" sz="2400" b="1" dirty="0">
                <a:solidFill>
                  <a:schemeClr val="tx1"/>
                </a:solidFill>
              </a:rPr>
              <a:t>0  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||</a:t>
            </a:r>
            <a:r>
              <a:rPr lang="it-IT" sz="2400" b="1" dirty="0">
                <a:solidFill>
                  <a:schemeClr val="tx1"/>
                </a:solidFill>
              </a:rPr>
              <a:t>x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||</a:t>
            </a:r>
            <a:r>
              <a:rPr lang="it-IT" sz="2400" b="1" dirty="0">
                <a:solidFill>
                  <a:schemeClr val="tx1"/>
                </a:solidFill>
              </a:rPr>
              <a:t>=0                 se e solo se x=0</a:t>
            </a:r>
          </a:p>
          <a:p>
            <a:pPr marL="457200" indent="-457200">
              <a:buFont typeface="+mj-lt"/>
              <a:buAutoNum type="arabicParenR"/>
            </a:pPr>
            <a:r>
              <a:rPr lang="it-IT" sz="2400" b="1" dirty="0">
                <a:solidFill>
                  <a:schemeClr val="tx1"/>
                </a:solidFill>
                <a:sym typeface="Math1"/>
              </a:rPr>
              <a:t>     ||</a:t>
            </a:r>
            <a:r>
              <a:rPr lang="el-GR" sz="2400" b="1" dirty="0">
                <a:solidFill>
                  <a:schemeClr val="tx1"/>
                </a:solidFill>
                <a:latin typeface="Lucida Sans Unicode"/>
                <a:cs typeface="Lucida Sans Unicode"/>
              </a:rPr>
              <a:t>α </a:t>
            </a:r>
            <a:r>
              <a:rPr lang="it-IT" sz="2400" b="1" dirty="0">
                <a:solidFill>
                  <a:schemeClr val="tx1"/>
                </a:solidFill>
              </a:rPr>
              <a:t>x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||</a:t>
            </a:r>
            <a:r>
              <a:rPr lang="it-IT" sz="2400" b="1" dirty="0">
                <a:solidFill>
                  <a:schemeClr val="tx1"/>
                </a:solidFill>
              </a:rPr>
              <a:t>=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 |</a:t>
            </a:r>
            <a:r>
              <a:rPr lang="el-GR" sz="2400" b="1" dirty="0">
                <a:solidFill>
                  <a:schemeClr val="tx1"/>
                </a:solidFill>
                <a:latin typeface="Lucida Sans Unicode"/>
                <a:cs typeface="Lucida Sans Unicode"/>
              </a:rPr>
              <a:t>α</a:t>
            </a:r>
            <a:r>
              <a:rPr lang="it-IT" sz="2400" b="1" dirty="0">
                <a:solidFill>
                  <a:schemeClr val="tx1"/>
                </a:solidFill>
                <a:latin typeface="Lucida Sans Unicode"/>
                <a:cs typeface="Lucida Sans Unicode"/>
              </a:rPr>
              <a:t>|</a:t>
            </a:r>
            <a:r>
              <a:rPr lang="it-IT" sz="2400" b="1" dirty="0">
                <a:solidFill>
                  <a:schemeClr val="tx1"/>
                </a:solidFill>
                <a:latin typeface="Lucida Sans Unicode"/>
                <a:cs typeface="Lucida Sans Unicode"/>
                <a:sym typeface="Symbol"/>
              </a:rPr>
              <a:t>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sym typeface="Math1"/>
              </a:rPr>
              <a:t>||</a:t>
            </a:r>
            <a:r>
              <a:rPr lang="it-IT" sz="2400" b="1" dirty="0" err="1">
                <a:solidFill>
                  <a:schemeClr val="tx1"/>
                </a:solidFill>
              </a:rPr>
              <a:t>x</a:t>
            </a:r>
            <a:r>
              <a:rPr lang="it-IT" sz="2400" b="1" dirty="0" err="1">
                <a:solidFill>
                  <a:schemeClr val="tx1"/>
                </a:solidFill>
                <a:sym typeface="Math1"/>
              </a:rPr>
              <a:t>||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           </a:t>
            </a:r>
            <a:r>
              <a:rPr lang="el-GR" sz="2400" b="1" dirty="0">
                <a:solidFill>
                  <a:schemeClr val="tx1"/>
                </a:solidFill>
                <a:latin typeface="Lucida Sans Unicode"/>
                <a:cs typeface="Lucida Sans Unicode"/>
              </a:rPr>
              <a:t>α</a:t>
            </a:r>
            <a:r>
              <a:rPr lang="it-IT" sz="2400" b="1" dirty="0">
                <a:solidFill>
                  <a:schemeClr val="tx1"/>
                </a:solidFill>
                <a:latin typeface="Lucida Sans Unicode"/>
                <a:cs typeface="Lucida Sans Unicode"/>
              </a:rPr>
              <a:t>∈ℝ</a:t>
            </a:r>
            <a:endParaRPr lang="it-IT" sz="24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it-IT" sz="2400" b="1" dirty="0">
                <a:solidFill>
                  <a:schemeClr val="tx1"/>
                </a:solidFill>
              </a:rPr>
              <a:t>     ||x+y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||</a:t>
            </a:r>
            <a:r>
              <a:rPr lang="it-IT" sz="2400" b="1" u="sng" dirty="0">
                <a:solidFill>
                  <a:schemeClr val="tx1"/>
                </a:solidFill>
                <a:sym typeface="Math1"/>
              </a:rPr>
              <a:t>&lt;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 ||</a:t>
            </a:r>
            <a:r>
              <a:rPr lang="it-IT" sz="2400" b="1" dirty="0">
                <a:solidFill>
                  <a:schemeClr val="tx1"/>
                </a:solidFill>
              </a:rPr>
              <a:t>x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||</a:t>
            </a:r>
            <a:r>
              <a:rPr lang="it-IT" sz="2400" b="1" dirty="0">
                <a:solidFill>
                  <a:schemeClr val="tx1"/>
                </a:solidFill>
              </a:rPr>
              <a:t>+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||</a:t>
            </a:r>
            <a:r>
              <a:rPr lang="it-IT" sz="2400" b="1" dirty="0">
                <a:solidFill>
                  <a:schemeClr val="tx1"/>
                </a:solidFill>
              </a:rPr>
              <a:t>y</a:t>
            </a:r>
            <a:r>
              <a:rPr lang="it-IT" sz="2400" b="1" dirty="0">
                <a:solidFill>
                  <a:schemeClr val="tx1"/>
                </a:solidFill>
                <a:sym typeface="Math1"/>
              </a:rPr>
              <a:t>||  </a:t>
            </a:r>
            <a:r>
              <a:rPr lang="it-IT" sz="2400" b="1" dirty="0">
                <a:solidFill>
                  <a:schemeClr val="tx1"/>
                </a:solidFill>
              </a:rPr>
              <a:t>  disuguaglianza  triangolare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785918" y="3357562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1357290" y="3214686"/>
            <a:ext cx="6286544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sym typeface="Math1"/>
              </a:rPr>
              <a:t>    </a:t>
            </a:r>
          </a:p>
          <a:p>
            <a:r>
              <a:rPr lang="it-IT" sz="2400" b="1" dirty="0">
                <a:solidFill>
                  <a:srgbClr val="FF0000"/>
                </a:solidFill>
                <a:sym typeface="Math1"/>
              </a:rPr>
              <a:t>     ||</a:t>
            </a:r>
            <a:r>
              <a:rPr lang="it-IT" sz="2400" b="1" dirty="0">
                <a:solidFill>
                  <a:srgbClr val="FF0000"/>
                </a:solidFill>
              </a:rPr>
              <a:t>x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||</a:t>
            </a:r>
            <a:r>
              <a:rPr lang="it-IT" sz="2400" b="1" baseline="-25000" dirty="0">
                <a:solidFill>
                  <a:srgbClr val="FF0000"/>
                </a:solidFill>
                <a:sym typeface="Math1"/>
              </a:rPr>
              <a:t>2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 =                         norma euclidea </a:t>
            </a:r>
          </a:p>
          <a:p>
            <a:endParaRPr lang="it-IT" sz="2400" b="1" dirty="0">
              <a:solidFill>
                <a:srgbClr val="FF0000"/>
              </a:solidFill>
              <a:sym typeface="Math1"/>
            </a:endParaRPr>
          </a:p>
          <a:p>
            <a:r>
              <a:rPr lang="it-IT" sz="2400" b="1" dirty="0">
                <a:solidFill>
                  <a:srgbClr val="FF0000"/>
                </a:solidFill>
                <a:sym typeface="Math1"/>
              </a:rPr>
              <a:t>    ||</a:t>
            </a:r>
            <a:r>
              <a:rPr lang="it-IT" sz="2400" b="1" dirty="0">
                <a:solidFill>
                  <a:srgbClr val="FF0000"/>
                </a:solidFill>
              </a:rPr>
              <a:t>x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||</a:t>
            </a:r>
            <a:r>
              <a:rPr lang="it-IT" sz="2400" b="1" baseline="-25000" dirty="0">
                <a:solidFill>
                  <a:srgbClr val="FF0000"/>
                </a:solidFill>
                <a:latin typeface="Comic Sans MS"/>
                <a:sym typeface="Math1"/>
              </a:rPr>
              <a:t>∞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 = max</a:t>
            </a:r>
            <a:r>
              <a:rPr lang="it-IT" sz="2400" b="1" baseline="-25000" dirty="0">
                <a:solidFill>
                  <a:srgbClr val="FF0000"/>
                </a:solidFill>
                <a:sym typeface="Math1"/>
              </a:rPr>
              <a:t>i 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|x</a:t>
            </a:r>
            <a:r>
              <a:rPr lang="it-IT" sz="2400" b="1" baseline="-25000" dirty="0">
                <a:solidFill>
                  <a:srgbClr val="FF0000"/>
                </a:solidFill>
                <a:sym typeface="Math1"/>
              </a:rPr>
              <a:t>i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|</a:t>
            </a:r>
            <a:r>
              <a:rPr lang="it-IT" sz="2400" b="1" baseline="-25000" dirty="0">
                <a:solidFill>
                  <a:srgbClr val="FF0000"/>
                </a:solidFill>
                <a:sym typeface="Math1"/>
              </a:rPr>
              <a:t>          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norma del massimo</a:t>
            </a:r>
          </a:p>
          <a:p>
            <a:endParaRPr lang="it-IT" sz="2400" b="1" dirty="0">
              <a:solidFill>
                <a:srgbClr val="FF0000"/>
              </a:solidFill>
              <a:sym typeface="Math1"/>
            </a:endParaRPr>
          </a:p>
          <a:p>
            <a:r>
              <a:rPr lang="it-IT" sz="2400" b="1" baseline="-25000" dirty="0">
                <a:solidFill>
                  <a:srgbClr val="FF0000"/>
                </a:solidFill>
                <a:sym typeface="Math1"/>
              </a:rPr>
              <a:t>      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||</a:t>
            </a:r>
            <a:r>
              <a:rPr lang="it-IT" sz="2400" b="1" dirty="0">
                <a:solidFill>
                  <a:srgbClr val="FF0000"/>
                </a:solidFill>
              </a:rPr>
              <a:t>x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||</a:t>
            </a:r>
            <a:r>
              <a:rPr lang="it-IT" sz="2400" b="1" baseline="-25000" dirty="0">
                <a:solidFill>
                  <a:srgbClr val="FF0000"/>
                </a:solidFill>
                <a:sym typeface="Math1"/>
              </a:rPr>
              <a:t>1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 = </a:t>
            </a:r>
            <a:r>
              <a:rPr lang="it-IT" sz="2400" b="1" dirty="0">
                <a:solidFill>
                  <a:srgbClr val="FF0000"/>
                </a:solidFill>
                <a:latin typeface="Comic Sans MS"/>
                <a:sym typeface="Math1"/>
              </a:rPr>
              <a:t>∑</a:t>
            </a:r>
            <a:r>
              <a:rPr lang="it-IT" sz="2400" b="1" baseline="-25000" dirty="0">
                <a:solidFill>
                  <a:srgbClr val="FF0000"/>
                </a:solidFill>
                <a:sym typeface="Math1"/>
              </a:rPr>
              <a:t>i 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|x</a:t>
            </a:r>
            <a:r>
              <a:rPr lang="it-IT" sz="2400" b="1" baseline="-25000" dirty="0">
                <a:solidFill>
                  <a:srgbClr val="FF0000"/>
                </a:solidFill>
                <a:sym typeface="Math1"/>
              </a:rPr>
              <a:t>i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|</a:t>
            </a:r>
            <a:r>
              <a:rPr lang="it-IT" sz="2400" b="1" baseline="-25000" dirty="0">
                <a:solidFill>
                  <a:srgbClr val="FF0000"/>
                </a:solidFill>
                <a:sym typeface="Math1"/>
              </a:rPr>
              <a:t>          </a:t>
            </a:r>
            <a:r>
              <a:rPr lang="it-IT" sz="2400" b="1" dirty="0">
                <a:solidFill>
                  <a:srgbClr val="FF0000"/>
                </a:solidFill>
                <a:sym typeface="Math1"/>
              </a:rPr>
              <a:t>norma  1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3357562"/>
            <a:ext cx="1552575" cy="74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it-IT" b="1">
                <a:solidFill>
                  <a:schemeClr val="tx1"/>
                </a:solidFill>
              </a:rPr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0B1A6787-B505-493C-BA98-D9ECB2DC81B5}" type="slidenum">
              <a:rPr lang="it-IT" b="1" smtClean="0">
                <a:solidFill>
                  <a:schemeClr val="tx1"/>
                </a:solidFill>
              </a:rPr>
              <a:pPr/>
              <a:t>5</a:t>
            </a:fld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771800" y="142853"/>
            <a:ext cx="2871770" cy="4924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600" b="1" dirty="0">
                <a:solidFill>
                  <a:srgbClr val="FF0000"/>
                </a:solidFill>
                <a:ea typeface="Times New Roman"/>
                <a:cs typeface="Arial"/>
              </a:rPr>
              <a:t>Norma matriciale</a:t>
            </a:r>
            <a:endParaRPr lang="it-IT" sz="26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899592" y="714356"/>
            <a:ext cx="738718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  <a:ea typeface="Times New Roman"/>
                <a:cs typeface="Arial"/>
              </a:rPr>
              <a:t>Una norma vettoriale induce una norma matriciale</a:t>
            </a:r>
            <a:endParaRPr lang="it-IT" sz="2400" b="1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357290" y="1571612"/>
            <a:ext cx="58579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err="1"/>
              <a:t>x=</a:t>
            </a:r>
            <a:r>
              <a:rPr lang="it-IT" sz="2000" b="1" dirty="0"/>
              <a:t>(3,4) ||x||</a:t>
            </a:r>
            <a:r>
              <a:rPr lang="it-IT" sz="2000" b="1" baseline="-25000" dirty="0"/>
              <a:t>2</a:t>
            </a:r>
            <a:r>
              <a:rPr lang="it-IT" sz="2000" b="1" dirty="0"/>
              <a:t>=5   </a:t>
            </a:r>
            <a:r>
              <a:rPr lang="it-IT" sz="2000" b="1" dirty="0" err="1"/>
              <a:t>A=</a:t>
            </a:r>
            <a:r>
              <a:rPr lang="it-IT" sz="2000" b="1" dirty="0"/>
              <a:t>                      </a:t>
            </a:r>
            <a:r>
              <a:rPr lang="it-IT" sz="2000" b="1" dirty="0" err="1"/>
              <a:t>B=</a:t>
            </a:r>
            <a:r>
              <a:rPr lang="it-IT" sz="2000" b="1" dirty="0"/>
              <a:t>  </a:t>
            </a:r>
          </a:p>
        </p:txBody>
      </p:sp>
      <p:sp>
        <p:nvSpPr>
          <p:cNvPr id="7" name="Doppia parentesi quadra 6"/>
          <p:cNvSpPr/>
          <p:nvPr/>
        </p:nvSpPr>
        <p:spPr>
          <a:xfrm>
            <a:off x="4000496" y="1571612"/>
            <a:ext cx="857256" cy="642942"/>
          </a:xfrm>
          <a:prstGeom prst="bracketPair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8" name="Doppia parentesi quadra 7"/>
          <p:cNvSpPr/>
          <p:nvPr/>
        </p:nvSpPr>
        <p:spPr>
          <a:xfrm>
            <a:off x="5357818" y="1571612"/>
            <a:ext cx="1000132" cy="642942"/>
          </a:xfrm>
          <a:prstGeom prst="bracketPair">
            <a:avLst/>
          </a:prstGeom>
          <a:noFill/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28596" y="2428868"/>
            <a:ext cx="40005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 err="1"/>
              <a:t>y=A</a:t>
            </a:r>
            <a:r>
              <a:rPr lang="it-IT" sz="2000" b="1" dirty="0" err="1">
                <a:latin typeface="Comic Sans MS"/>
                <a:sym typeface="Symbol"/>
              </a:rPr>
              <a:t>x</a:t>
            </a:r>
            <a:r>
              <a:rPr lang="it-IT" sz="2000" b="1" dirty="0">
                <a:latin typeface="Comic Sans MS"/>
                <a:sym typeface="Symbol"/>
              </a:rPr>
              <a:t> =(10,13)</a:t>
            </a:r>
            <a:r>
              <a:rPr lang="it-IT" sz="2000" b="1" baseline="30000" dirty="0">
                <a:latin typeface="Comic Sans MS"/>
                <a:sym typeface="Symbol"/>
              </a:rPr>
              <a:t>T</a:t>
            </a:r>
            <a:r>
              <a:rPr lang="it-IT" sz="2000" b="1" dirty="0">
                <a:latin typeface="Comic Sans MS"/>
                <a:sym typeface="Symbol"/>
              </a:rPr>
              <a:t>, </a:t>
            </a:r>
            <a:r>
              <a:rPr lang="it-IT" sz="2000" b="1" dirty="0"/>
              <a:t>||y||</a:t>
            </a:r>
            <a:r>
              <a:rPr lang="it-IT" sz="2000" b="1" baseline="-25000" dirty="0"/>
              <a:t>2</a:t>
            </a:r>
            <a:r>
              <a:rPr lang="it-IT" sz="2000" b="1" dirty="0"/>
              <a:t>=16.4012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714876" y="2428868"/>
            <a:ext cx="41434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/>
              <a:t>z=B</a:t>
            </a:r>
            <a:r>
              <a:rPr lang="it-IT" sz="2000" b="1" dirty="0">
                <a:latin typeface="Comic Sans MS"/>
                <a:sym typeface="Symbol"/>
              </a:rPr>
              <a:t>x=(100,130)</a:t>
            </a:r>
            <a:r>
              <a:rPr lang="it-IT" sz="2000" b="1" baseline="30000" dirty="0">
                <a:latin typeface="Comic Sans MS"/>
                <a:sym typeface="Symbol"/>
              </a:rPr>
              <a:t>T</a:t>
            </a:r>
            <a:r>
              <a:rPr lang="it-IT" sz="2000" b="1" dirty="0">
                <a:latin typeface="Comic Sans MS"/>
                <a:sym typeface="Symbol"/>
              </a:rPr>
              <a:t>,</a:t>
            </a:r>
            <a:r>
              <a:rPr lang="it-IT" sz="2000" b="1" dirty="0"/>
              <a:t>||z||</a:t>
            </a:r>
            <a:r>
              <a:rPr lang="it-IT" sz="2000" b="1" baseline="-25000" dirty="0"/>
              <a:t>2</a:t>
            </a:r>
            <a:r>
              <a:rPr lang="it-IT" sz="2000" b="1" dirty="0"/>
              <a:t>=164.012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145256" y="2928934"/>
            <a:ext cx="21306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b="1" u="sng" dirty="0"/>
              <a:t>||Ax||</a:t>
            </a:r>
            <a:r>
              <a:rPr lang="it-IT" sz="2000" b="1" baseline="-25000" dirty="0"/>
              <a:t>2</a:t>
            </a:r>
            <a:r>
              <a:rPr lang="it-IT" sz="2000" b="1" dirty="0"/>
              <a:t>= 3.2802</a:t>
            </a:r>
          </a:p>
          <a:p>
            <a:r>
              <a:rPr lang="it-IT" sz="2000" b="1" dirty="0"/>
              <a:t> ||x||</a:t>
            </a:r>
            <a:r>
              <a:rPr lang="it-IT" sz="2000" b="1" baseline="-25000" dirty="0"/>
              <a:t>2</a:t>
            </a:r>
            <a:endParaRPr lang="it-IT" sz="2000" b="1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00628" y="2928934"/>
            <a:ext cx="19476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b="1" u="sng" dirty="0"/>
              <a:t>||Bx||</a:t>
            </a:r>
            <a:r>
              <a:rPr lang="it-IT" sz="2000" b="1" baseline="-25000" dirty="0"/>
              <a:t>2</a:t>
            </a:r>
            <a:r>
              <a:rPr lang="it-IT" sz="2000" b="1" dirty="0"/>
              <a:t>= 32.802</a:t>
            </a:r>
          </a:p>
          <a:p>
            <a:r>
              <a:rPr lang="it-IT" sz="2000" b="1" dirty="0"/>
              <a:t> ||x||</a:t>
            </a:r>
            <a:r>
              <a:rPr lang="it-IT" sz="2000" b="1" baseline="-25000" dirty="0"/>
              <a:t>2</a:t>
            </a:r>
            <a:endParaRPr lang="it-IT" sz="2000" b="1" dirty="0"/>
          </a:p>
        </p:txBody>
      </p:sp>
      <p:sp>
        <p:nvSpPr>
          <p:cNvPr id="14" name="Freccia in giù 13"/>
          <p:cNvSpPr/>
          <p:nvPr/>
        </p:nvSpPr>
        <p:spPr>
          <a:xfrm>
            <a:off x="4286248" y="3286124"/>
            <a:ext cx="500066" cy="714380"/>
          </a:xfrm>
          <a:prstGeom prst="downArrow">
            <a:avLst/>
          </a:prstGeom>
          <a:noFill/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2699792" y="3759423"/>
            <a:ext cx="34290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/>
              <a:t> B è “più grande” di A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4383336" y="4786322"/>
            <a:ext cx="292496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=  norma matriciale</a:t>
            </a: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b="1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2" cstate="print"/>
          <a:srcRect l="15803" r="9218"/>
          <a:stretch>
            <a:fillRect/>
          </a:stretch>
        </p:blipFill>
        <p:spPr bwMode="auto">
          <a:xfrm>
            <a:off x="1226411" y="4365104"/>
            <a:ext cx="3259025" cy="122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29050" y="1527448"/>
            <a:ext cx="742950" cy="533400"/>
          </a:xfrm>
          <a:prstGeom prst="rect">
            <a:avLst/>
          </a:prstGeom>
          <a:noFill/>
        </p:spPr>
      </p:pic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24450" y="1527448"/>
            <a:ext cx="104775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 t="3566" b="28525"/>
          <a:stretch>
            <a:fillRect/>
          </a:stretch>
        </p:blipFill>
        <p:spPr bwMode="auto">
          <a:xfrm>
            <a:off x="562372" y="1491809"/>
            <a:ext cx="2857500" cy="8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>
                <a:solidFill>
                  <a:schemeClr val="tx1"/>
                </a:solidFill>
                <a:latin typeface="+mj-lt"/>
              </a:rPr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b="1" smtClean="0">
                <a:solidFill>
                  <a:schemeClr val="tx1"/>
                </a:solidFill>
                <a:latin typeface="+mj-lt"/>
              </a:rPr>
              <a:pPr/>
              <a:t>6</a:t>
            </a:fld>
            <a:endParaRPr lang="it-IT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42844" y="285728"/>
            <a:ext cx="8749636" cy="267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  <a:latin typeface="+mj-lt"/>
                <a:sym typeface="Math1"/>
              </a:rPr>
              <a:t>    </a:t>
            </a:r>
          </a:p>
          <a:p>
            <a:r>
              <a:rPr lang="it-IT" sz="2400" b="1" dirty="0">
                <a:solidFill>
                  <a:schemeClr val="tx1"/>
                </a:solidFill>
                <a:latin typeface="+mj-lt"/>
                <a:sym typeface="Math1"/>
              </a:rPr>
              <a:t>                                             </a:t>
            </a:r>
            <a:r>
              <a:rPr lang="it-IT" sz="2400" b="1" dirty="0">
                <a:solidFill>
                  <a:srgbClr val="FF0000"/>
                </a:solidFill>
                <a:latin typeface="+mj-lt"/>
                <a:sym typeface="Math1"/>
              </a:rPr>
              <a:t>norma euclidea </a:t>
            </a:r>
            <a:r>
              <a:rPr lang="it-IT" sz="2400" b="1" dirty="0">
                <a:solidFill>
                  <a:schemeClr val="tx1"/>
                </a:solidFill>
                <a:latin typeface="+mj-lt"/>
                <a:sym typeface="Math1"/>
              </a:rPr>
              <a:t>(</a:t>
            </a:r>
            <a:r>
              <a:rPr lang="el-GR" sz="2400" b="1" dirty="0">
                <a:solidFill>
                  <a:schemeClr val="tx1"/>
                </a:solidFill>
                <a:latin typeface="+mj-lt"/>
                <a:sym typeface="Math1"/>
              </a:rPr>
              <a:t>ρ</a:t>
            </a:r>
            <a:r>
              <a:rPr lang="it-IT" sz="2400" b="1" dirty="0">
                <a:solidFill>
                  <a:schemeClr val="tx1"/>
                </a:solidFill>
                <a:latin typeface="+mj-lt"/>
                <a:sym typeface="Math1"/>
              </a:rPr>
              <a:t> raggio spettrale(</a:t>
            </a:r>
            <a:r>
              <a:rPr lang="it-IT" sz="2400" b="1" dirty="0" err="1">
                <a:solidFill>
                  <a:schemeClr val="tx1"/>
                </a:solidFill>
                <a:latin typeface="+mj-lt"/>
                <a:sym typeface="Math1"/>
              </a:rPr>
              <a:t>max</a:t>
            </a:r>
            <a:r>
              <a:rPr lang="it-IT" sz="2400" b="1" dirty="0">
                <a:solidFill>
                  <a:schemeClr val="tx1"/>
                </a:solidFill>
                <a:latin typeface="+mj-lt"/>
                <a:sym typeface="Math1"/>
              </a:rPr>
              <a:t>            </a:t>
            </a:r>
          </a:p>
          <a:p>
            <a:r>
              <a:rPr lang="it-IT" sz="2400" b="1" dirty="0">
                <a:solidFill>
                  <a:schemeClr val="tx1"/>
                </a:solidFill>
                <a:latin typeface="+mj-lt"/>
                <a:sym typeface="Math1"/>
              </a:rPr>
              <a:t>                                             </a:t>
            </a:r>
            <a:r>
              <a:rPr lang="it-IT" sz="2400" b="1" dirty="0" err="1">
                <a:solidFill>
                  <a:schemeClr val="tx1"/>
                </a:solidFill>
                <a:latin typeface="+mj-lt"/>
                <a:sym typeface="Math1"/>
              </a:rPr>
              <a:t>autovalore</a:t>
            </a:r>
            <a:r>
              <a:rPr lang="it-IT" sz="2400" b="1" dirty="0">
                <a:solidFill>
                  <a:schemeClr val="tx1"/>
                </a:solidFill>
                <a:latin typeface="+mj-lt"/>
                <a:sym typeface="Math1"/>
              </a:rPr>
              <a:t>))</a:t>
            </a:r>
          </a:p>
          <a:p>
            <a:endParaRPr lang="it-IT" sz="2400" b="1" dirty="0">
              <a:solidFill>
                <a:schemeClr val="tx1"/>
              </a:solidFill>
              <a:latin typeface="+mj-lt"/>
              <a:sym typeface="Math1"/>
            </a:endParaRPr>
          </a:p>
          <a:p>
            <a:r>
              <a:rPr lang="it-IT" sz="2400" b="1" dirty="0">
                <a:solidFill>
                  <a:srgbClr val="FF0000"/>
                </a:solidFill>
                <a:latin typeface="+mj-lt"/>
                <a:sym typeface="Math1"/>
              </a:rPr>
              <a:t>                                               norma del massimo</a:t>
            </a:r>
          </a:p>
          <a:p>
            <a:endParaRPr lang="it-IT" sz="2400" b="1" dirty="0">
              <a:solidFill>
                <a:schemeClr val="tx1"/>
              </a:solidFill>
              <a:latin typeface="+mj-lt"/>
              <a:sym typeface="Math1"/>
            </a:endParaRPr>
          </a:p>
          <a:p>
            <a:r>
              <a:rPr lang="it-IT" sz="2400" b="1" baseline="-25000" dirty="0">
                <a:solidFill>
                  <a:srgbClr val="FF0000"/>
                </a:solidFill>
                <a:latin typeface="+mj-lt"/>
                <a:sym typeface="Math1"/>
              </a:rPr>
              <a:t>      </a:t>
            </a:r>
            <a:r>
              <a:rPr lang="it-IT" sz="2400" b="1" dirty="0">
                <a:solidFill>
                  <a:srgbClr val="FF0000"/>
                </a:solidFill>
                <a:latin typeface="+mj-lt"/>
                <a:sym typeface="Math1"/>
              </a:rPr>
              <a:t>                                          </a:t>
            </a:r>
            <a:r>
              <a:rPr lang="it-IT" sz="2400" b="1" baseline="-25000" dirty="0">
                <a:solidFill>
                  <a:srgbClr val="FF0000"/>
                </a:solidFill>
                <a:latin typeface="+mj-lt"/>
                <a:sym typeface="Math1"/>
              </a:rPr>
              <a:t>      </a:t>
            </a:r>
            <a:r>
              <a:rPr lang="it-IT" sz="2400" b="1" dirty="0">
                <a:solidFill>
                  <a:srgbClr val="FF0000"/>
                </a:solidFill>
                <a:latin typeface="+mj-lt"/>
                <a:sym typeface="Math1"/>
              </a:rPr>
              <a:t>norma  1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b="1">
              <a:latin typeface="+mj-lt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b="1">
              <a:latin typeface="+mj-lt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720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1" i="0" u="none" strike="noStrike" cap="none" normalizeH="0" baseline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785918" y="3434224"/>
            <a:ext cx="5929354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  <a:latin typeface="+mj-lt"/>
              </a:rPr>
              <a:t>                      </a:t>
            </a:r>
            <a:r>
              <a:rPr lang="it-IT" sz="2400" b="1" dirty="0">
                <a:solidFill>
                  <a:srgbClr val="0000FF"/>
                </a:solidFill>
                <a:latin typeface="+mj-lt"/>
              </a:rPr>
              <a:t>In </a:t>
            </a:r>
            <a:r>
              <a:rPr lang="it-IT" sz="2400" b="1" dirty="0" err="1">
                <a:solidFill>
                  <a:srgbClr val="0000FF"/>
                </a:solidFill>
                <a:latin typeface="+mj-lt"/>
              </a:rPr>
              <a:t>Matlab</a:t>
            </a:r>
            <a:endParaRPr lang="it-IT" sz="2400" b="1" dirty="0">
              <a:solidFill>
                <a:srgbClr val="0000FF"/>
              </a:solidFill>
              <a:latin typeface="+mj-lt"/>
            </a:endParaRPr>
          </a:p>
          <a:p>
            <a:endParaRPr lang="it-IT" sz="2400" b="1" dirty="0">
              <a:solidFill>
                <a:schemeClr val="tx1"/>
              </a:solidFill>
              <a:latin typeface="+mj-lt"/>
            </a:endParaRPr>
          </a:p>
          <a:p>
            <a:r>
              <a:rPr lang="it-IT" sz="2400" b="1" dirty="0">
                <a:solidFill>
                  <a:schemeClr val="tx1"/>
                </a:solidFill>
                <a:latin typeface="+mj-lt"/>
              </a:rPr>
              <a:t>         </a:t>
            </a:r>
            <a:r>
              <a:rPr lang="it-IT" sz="2400" b="1" dirty="0" err="1">
                <a:solidFill>
                  <a:schemeClr val="tx1"/>
                </a:solidFill>
                <a:latin typeface="+mj-lt"/>
              </a:rPr>
              <a:t>norm</a:t>
            </a:r>
            <a:r>
              <a:rPr lang="it-IT" sz="2400" b="1" dirty="0">
                <a:solidFill>
                  <a:schemeClr val="tx1"/>
                </a:solidFill>
                <a:latin typeface="+mj-lt"/>
              </a:rPr>
              <a:t>(X)</a:t>
            </a:r>
            <a:r>
              <a:rPr lang="it-IT" sz="2400" b="1" dirty="0" err="1">
                <a:solidFill>
                  <a:schemeClr val="tx1"/>
                </a:solidFill>
                <a:latin typeface="+mj-lt"/>
              </a:rPr>
              <a:t>=norma</a:t>
            </a:r>
            <a:r>
              <a:rPr lang="it-IT" sz="2400" b="1" dirty="0">
                <a:solidFill>
                  <a:schemeClr val="tx1"/>
                </a:solidFill>
                <a:latin typeface="+mj-lt"/>
              </a:rPr>
              <a:t> euclidea</a:t>
            </a:r>
          </a:p>
          <a:p>
            <a:r>
              <a:rPr lang="it-IT" sz="2400" b="1" dirty="0">
                <a:solidFill>
                  <a:schemeClr val="tx1"/>
                </a:solidFill>
                <a:latin typeface="+mj-lt"/>
              </a:rPr>
              <a:t>         </a:t>
            </a:r>
            <a:r>
              <a:rPr lang="it-IT" sz="2400" b="1" dirty="0" err="1">
                <a:solidFill>
                  <a:schemeClr val="tx1"/>
                </a:solidFill>
                <a:latin typeface="+mj-lt"/>
              </a:rPr>
              <a:t>norm</a:t>
            </a:r>
            <a:r>
              <a:rPr lang="it-IT" sz="2400" b="1" dirty="0">
                <a:solidFill>
                  <a:schemeClr val="tx1"/>
                </a:solidFill>
                <a:latin typeface="+mj-lt"/>
              </a:rPr>
              <a:t>(X,1)</a:t>
            </a:r>
            <a:r>
              <a:rPr lang="it-IT" sz="2400" b="1" dirty="0" err="1">
                <a:solidFill>
                  <a:schemeClr val="tx1"/>
                </a:solidFill>
                <a:latin typeface="+mj-lt"/>
              </a:rPr>
              <a:t>=norma</a:t>
            </a:r>
            <a:r>
              <a:rPr lang="it-IT" sz="2400" b="1" dirty="0">
                <a:solidFill>
                  <a:schemeClr val="tx1"/>
                </a:solidFill>
                <a:latin typeface="+mj-lt"/>
              </a:rPr>
              <a:t>  1   </a:t>
            </a:r>
          </a:p>
          <a:p>
            <a:r>
              <a:rPr lang="it-IT" sz="2400" b="1" dirty="0">
                <a:solidFill>
                  <a:schemeClr val="tx1"/>
                </a:solidFill>
                <a:latin typeface="+mj-lt"/>
              </a:rPr>
              <a:t>         </a:t>
            </a:r>
            <a:r>
              <a:rPr lang="it-IT" sz="2400" b="1" dirty="0" err="1">
                <a:solidFill>
                  <a:schemeClr val="tx1"/>
                </a:solidFill>
                <a:latin typeface="+mj-lt"/>
              </a:rPr>
              <a:t>norm</a:t>
            </a:r>
            <a:r>
              <a:rPr lang="it-IT" sz="2400" b="1" dirty="0">
                <a:solidFill>
                  <a:schemeClr val="tx1"/>
                </a:solidFill>
                <a:latin typeface="+mj-lt"/>
              </a:rPr>
              <a:t>(X,</a:t>
            </a:r>
            <a:r>
              <a:rPr lang="it-IT" sz="2400" b="1" dirty="0" err="1">
                <a:solidFill>
                  <a:schemeClr val="tx1"/>
                </a:solidFill>
                <a:latin typeface="+mj-lt"/>
              </a:rPr>
              <a:t>inf</a:t>
            </a:r>
            <a:r>
              <a:rPr lang="it-IT" sz="2400" b="1" dirty="0">
                <a:solidFill>
                  <a:schemeClr val="tx1"/>
                </a:solidFill>
                <a:latin typeface="+mj-lt"/>
              </a:rPr>
              <a:t>)</a:t>
            </a:r>
            <a:r>
              <a:rPr lang="it-IT" sz="2400" b="1" dirty="0" err="1">
                <a:solidFill>
                  <a:schemeClr val="tx1"/>
                </a:solidFill>
                <a:latin typeface="+mj-lt"/>
              </a:rPr>
              <a:t>=norma</a:t>
            </a:r>
            <a:r>
              <a:rPr lang="it-IT" sz="2400" b="1" dirty="0">
                <a:solidFill>
                  <a:schemeClr val="tx1"/>
                </a:solidFill>
                <a:latin typeface="+mj-lt"/>
              </a:rPr>
              <a:t>  del massimo</a:t>
            </a:r>
          </a:p>
        </p:txBody>
      </p:sp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37" y="2388015"/>
            <a:ext cx="2973515" cy="89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59" y="553233"/>
            <a:ext cx="2354866" cy="70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0B1A6787-B505-493C-BA98-D9ECB2DC81B5}" type="slidenum">
              <a:rPr lang="it-IT" b="1" smtClean="0"/>
              <a:pPr/>
              <a:t>7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646900" y="1285860"/>
            <a:ext cx="3421044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b="1" dirty="0"/>
              <a:t> x=[ 3 7.8 9.2 0.5 6 -3];</a:t>
            </a:r>
            <a:endParaRPr lang="it-IT" sz="2400" b="1" dirty="0"/>
          </a:p>
          <a:p>
            <a:r>
              <a:rPr lang="fr-FR" sz="2400" b="1" dirty="0"/>
              <a:t> </a:t>
            </a:r>
            <a:r>
              <a:rPr lang="fr-FR" sz="2400" b="1" dirty="0" err="1"/>
              <a:t>norm</a:t>
            </a:r>
            <a:r>
              <a:rPr lang="fr-FR" sz="2400" b="1" dirty="0"/>
              <a:t>(x)</a:t>
            </a:r>
            <a:endParaRPr lang="it-IT" sz="2400" b="1" dirty="0"/>
          </a:p>
          <a:p>
            <a:r>
              <a:rPr lang="fr-FR" sz="2400" b="1" dirty="0"/>
              <a:t>ans =</a:t>
            </a:r>
            <a:endParaRPr lang="it-IT" sz="2400" b="1" dirty="0"/>
          </a:p>
          <a:p>
            <a:r>
              <a:rPr lang="fr-FR" sz="2400" b="1" dirty="0"/>
              <a:t>   14.1326</a:t>
            </a:r>
            <a:endParaRPr lang="it-IT" sz="2400" b="1" dirty="0"/>
          </a:p>
          <a:p>
            <a:r>
              <a:rPr lang="fr-FR" sz="2400" b="1" dirty="0"/>
              <a:t> </a:t>
            </a:r>
            <a:r>
              <a:rPr lang="fr-FR" sz="2400" b="1" dirty="0" err="1"/>
              <a:t>norm</a:t>
            </a:r>
            <a:r>
              <a:rPr lang="fr-FR" sz="2400" b="1" dirty="0"/>
              <a:t>(x,1)</a:t>
            </a:r>
            <a:endParaRPr lang="it-IT" sz="2400" b="1" dirty="0"/>
          </a:p>
          <a:p>
            <a:r>
              <a:rPr lang="fr-FR" sz="2400" b="1" dirty="0"/>
              <a:t>ans =</a:t>
            </a:r>
            <a:endParaRPr lang="it-IT" sz="2400" b="1" dirty="0"/>
          </a:p>
          <a:p>
            <a:r>
              <a:rPr lang="fr-FR" sz="2400" b="1" dirty="0"/>
              <a:t>   </a:t>
            </a:r>
            <a:r>
              <a:rPr lang="en-GB" sz="2400" b="1" dirty="0"/>
              <a:t>29.5000</a:t>
            </a:r>
            <a:endParaRPr lang="it-IT" sz="2400" b="1" dirty="0"/>
          </a:p>
          <a:p>
            <a:r>
              <a:rPr lang="en-GB" sz="2400" b="1" dirty="0"/>
              <a:t> norm(</a:t>
            </a:r>
            <a:r>
              <a:rPr lang="en-GB" sz="2400" b="1" dirty="0" err="1"/>
              <a:t>x,inf</a:t>
            </a:r>
            <a:r>
              <a:rPr lang="en-GB" sz="2400" b="1" dirty="0"/>
              <a:t>)</a:t>
            </a:r>
            <a:endParaRPr lang="it-IT" sz="2400" b="1" dirty="0"/>
          </a:p>
          <a:p>
            <a:r>
              <a:rPr lang="en-GB" sz="2400" b="1" dirty="0" err="1"/>
              <a:t>ans</a:t>
            </a:r>
            <a:r>
              <a:rPr lang="en-GB" sz="2400" b="1" dirty="0"/>
              <a:t> =</a:t>
            </a:r>
            <a:endParaRPr lang="it-IT" sz="2400" b="1" dirty="0"/>
          </a:p>
          <a:p>
            <a:r>
              <a:rPr lang="en-GB" sz="2400" b="1" dirty="0"/>
              <a:t>    9.2000</a:t>
            </a:r>
            <a:endParaRPr lang="it-IT" sz="24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430264" y="1286422"/>
            <a:ext cx="374213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 A=[2 3 5;7 5 -3;0.4 3.1 2.9];</a:t>
            </a:r>
            <a:endParaRPr lang="it-IT" sz="2400" b="1" dirty="0"/>
          </a:p>
          <a:p>
            <a:r>
              <a:rPr lang="en-GB" sz="2400" b="1" dirty="0"/>
              <a:t> norm(A)</a:t>
            </a:r>
            <a:endParaRPr lang="it-IT" sz="2400" b="1" dirty="0"/>
          </a:p>
          <a:p>
            <a:r>
              <a:rPr lang="en-GB" sz="2400" b="1" dirty="0" err="1"/>
              <a:t>ans</a:t>
            </a:r>
            <a:r>
              <a:rPr lang="en-GB" sz="2400" b="1" dirty="0"/>
              <a:t> =</a:t>
            </a:r>
            <a:endParaRPr lang="it-IT" sz="2400" b="1" dirty="0"/>
          </a:p>
          <a:p>
            <a:r>
              <a:rPr lang="en-GB" sz="2400" b="1" dirty="0"/>
              <a:t>    9.5359</a:t>
            </a:r>
            <a:endParaRPr lang="it-IT" sz="2400" b="1" dirty="0"/>
          </a:p>
          <a:p>
            <a:r>
              <a:rPr lang="en-GB" sz="2400" b="1" dirty="0"/>
              <a:t> norm(A,1)</a:t>
            </a:r>
            <a:endParaRPr lang="it-IT" sz="2400" b="1" dirty="0"/>
          </a:p>
          <a:p>
            <a:r>
              <a:rPr lang="fr-FR" sz="2400" b="1" dirty="0"/>
              <a:t>ans =</a:t>
            </a:r>
            <a:endParaRPr lang="it-IT" sz="2400" b="1" dirty="0"/>
          </a:p>
          <a:p>
            <a:r>
              <a:rPr lang="fr-FR" sz="2400" b="1" dirty="0"/>
              <a:t>   11.1000</a:t>
            </a:r>
            <a:endParaRPr lang="it-IT" sz="2400" b="1" dirty="0"/>
          </a:p>
          <a:p>
            <a:r>
              <a:rPr lang="fr-FR" sz="2400" b="1" dirty="0"/>
              <a:t> </a:t>
            </a:r>
            <a:r>
              <a:rPr lang="fr-FR" sz="2400" b="1" dirty="0" err="1"/>
              <a:t>norm</a:t>
            </a:r>
            <a:r>
              <a:rPr lang="fr-FR" sz="2400" b="1" dirty="0"/>
              <a:t>(</a:t>
            </a:r>
            <a:r>
              <a:rPr lang="fr-FR" sz="2400" b="1" dirty="0" err="1"/>
              <a:t>A,inf</a:t>
            </a:r>
            <a:r>
              <a:rPr lang="fr-FR" sz="2400" b="1" dirty="0"/>
              <a:t>)</a:t>
            </a:r>
            <a:endParaRPr lang="it-IT" sz="2400" b="1" dirty="0"/>
          </a:p>
          <a:p>
            <a:r>
              <a:rPr lang="fr-FR" sz="2400" b="1" dirty="0"/>
              <a:t>ans =</a:t>
            </a:r>
            <a:endParaRPr lang="it-IT" sz="2400" b="1" dirty="0"/>
          </a:p>
          <a:p>
            <a:r>
              <a:rPr lang="fr-FR" sz="2400" b="1" dirty="0"/>
              <a:t>    15</a:t>
            </a:r>
            <a:endParaRPr lang="it-IT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it-IT" b="1">
                <a:solidFill>
                  <a:schemeClr val="tx1"/>
                </a:solidFill>
              </a:rPr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0B1A6787-B505-493C-BA98-D9ECB2DC81B5}" type="slidenum">
              <a:rPr lang="it-IT" b="1" smtClean="0">
                <a:solidFill>
                  <a:schemeClr val="tx1"/>
                </a:solidFill>
              </a:rPr>
              <a:pPr/>
              <a:t>8</a:t>
            </a:fld>
            <a:endParaRPr lang="it-IT" b="1">
              <a:solidFill>
                <a:schemeClr val="tx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571480"/>
            <a:ext cx="8280920" cy="2677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                      </a:t>
            </a:r>
            <a:r>
              <a:rPr lang="it-IT" sz="2400" b="1" dirty="0">
                <a:solidFill>
                  <a:srgbClr val="0000FF"/>
                </a:solidFill>
              </a:rPr>
              <a:t>in </a:t>
            </a:r>
            <a:r>
              <a:rPr lang="it-IT" sz="2400" b="1" dirty="0" err="1">
                <a:solidFill>
                  <a:srgbClr val="0000FF"/>
                </a:solidFill>
              </a:rPr>
              <a:t>Matlab</a:t>
            </a:r>
            <a:endParaRPr lang="it-IT" sz="2400" b="1" dirty="0">
              <a:solidFill>
                <a:srgbClr val="0000FF"/>
              </a:solidFill>
            </a:endParaRPr>
          </a:p>
          <a:p>
            <a:r>
              <a:rPr lang="it-IT" sz="2400" b="1" dirty="0">
                <a:solidFill>
                  <a:schemeClr val="tx1"/>
                </a:solidFill>
              </a:rPr>
              <a:t>          A piena</a:t>
            </a:r>
          </a:p>
          <a:p>
            <a:pPr>
              <a:buFont typeface="Wingdings" pitchFamily="2" charset="2"/>
              <a:buChar char="Ø"/>
            </a:pPr>
            <a:r>
              <a:rPr lang="it-IT" sz="2400" b="1" dirty="0">
                <a:solidFill>
                  <a:schemeClr val="tx1"/>
                </a:solidFill>
              </a:rPr>
              <a:t>   </a:t>
            </a:r>
            <a:r>
              <a:rPr lang="it-IT" sz="2400" b="1" dirty="0" err="1">
                <a:solidFill>
                  <a:srgbClr val="FF0000"/>
                </a:solidFill>
              </a:rPr>
              <a:t>cond</a:t>
            </a:r>
            <a:r>
              <a:rPr lang="it-IT" sz="2400" b="1" dirty="0">
                <a:solidFill>
                  <a:schemeClr val="tx1"/>
                </a:solidFill>
              </a:rPr>
              <a:t>(A)= in norma euclidea</a:t>
            </a:r>
          </a:p>
          <a:p>
            <a:pPr>
              <a:buFont typeface="Wingdings" pitchFamily="2" charset="2"/>
              <a:buChar char="Ø"/>
            </a:pPr>
            <a:r>
              <a:rPr lang="it-IT" sz="2400" b="1" dirty="0">
                <a:solidFill>
                  <a:schemeClr val="tx1"/>
                </a:solidFill>
              </a:rPr>
              <a:t>   </a:t>
            </a:r>
            <a:r>
              <a:rPr lang="it-IT" sz="2400" b="1" dirty="0" err="1">
                <a:solidFill>
                  <a:srgbClr val="FF0000"/>
                </a:solidFill>
              </a:rPr>
              <a:t>cond</a:t>
            </a:r>
            <a:r>
              <a:rPr lang="it-IT" sz="2400" b="1" dirty="0">
                <a:solidFill>
                  <a:schemeClr val="tx1"/>
                </a:solidFill>
              </a:rPr>
              <a:t>(A,1)= in norma  1   </a:t>
            </a:r>
          </a:p>
          <a:p>
            <a:pPr>
              <a:buFont typeface="Wingdings" pitchFamily="2" charset="2"/>
              <a:buChar char="Ø"/>
            </a:pPr>
            <a:r>
              <a:rPr lang="it-IT" sz="2400" b="1" dirty="0">
                <a:solidFill>
                  <a:schemeClr val="tx1"/>
                </a:solidFill>
              </a:rPr>
              <a:t>   </a:t>
            </a:r>
            <a:r>
              <a:rPr lang="it-IT" sz="2400" b="1" dirty="0" err="1">
                <a:solidFill>
                  <a:srgbClr val="FF0000"/>
                </a:solidFill>
              </a:rPr>
              <a:t>cond</a:t>
            </a:r>
            <a:r>
              <a:rPr lang="it-IT" sz="2400" b="1" dirty="0">
                <a:solidFill>
                  <a:schemeClr val="tx1"/>
                </a:solidFill>
              </a:rPr>
              <a:t>(A,</a:t>
            </a:r>
            <a:r>
              <a:rPr lang="it-IT" sz="2400" b="1" dirty="0" err="1">
                <a:solidFill>
                  <a:schemeClr val="tx1"/>
                </a:solidFill>
              </a:rPr>
              <a:t>inf</a:t>
            </a:r>
            <a:r>
              <a:rPr lang="it-IT" sz="2400" b="1" dirty="0">
                <a:solidFill>
                  <a:schemeClr val="tx1"/>
                </a:solidFill>
              </a:rPr>
              <a:t>)= in norma  del massimo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</a:rPr>
              <a:t>cond</a:t>
            </a:r>
            <a:r>
              <a:rPr lang="en-US" sz="2400" b="1" dirty="0">
                <a:solidFill>
                  <a:schemeClr val="tx1"/>
                </a:solidFill>
              </a:rPr>
              <a:t>(A)=</a:t>
            </a:r>
            <a:r>
              <a:rPr lang="en-US" sz="2400" b="1" dirty="0" err="1">
                <a:solidFill>
                  <a:schemeClr val="tx1"/>
                </a:solidFill>
              </a:rPr>
              <a:t>Inf</a:t>
            </a:r>
            <a:r>
              <a:rPr lang="en-US" sz="2400" b="1" dirty="0">
                <a:solidFill>
                  <a:schemeClr val="tx1"/>
                </a:solidFill>
              </a:rPr>
              <a:t> 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</a:rPr>
              <a:t>indice</a:t>
            </a:r>
            <a:r>
              <a:rPr lang="en-US" sz="2400" b="1" dirty="0">
                <a:solidFill>
                  <a:schemeClr val="tx1"/>
                </a:solidFill>
              </a:rPr>
              <a:t> di </a:t>
            </a:r>
            <a:r>
              <a:rPr lang="en-US" sz="2400" b="1" dirty="0" err="1">
                <a:solidFill>
                  <a:schemeClr val="tx1"/>
                </a:solidFill>
              </a:rPr>
              <a:t>condizionamento</a:t>
            </a:r>
            <a:r>
              <a:rPr lang="en-US" sz="2400" b="1" dirty="0">
                <a:solidFill>
                  <a:schemeClr val="tx1"/>
                </a:solidFill>
              </a:rPr>
              <a:t> di </a:t>
            </a:r>
            <a:r>
              <a:rPr lang="en-US" sz="2400" b="1" dirty="0" err="1">
                <a:solidFill>
                  <a:schemeClr val="tx1"/>
                </a:solidFill>
              </a:rPr>
              <a:t>una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matrice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singolare</a:t>
            </a:r>
            <a:endParaRPr lang="it-IT" sz="2400" b="1" dirty="0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23528" y="3573016"/>
            <a:ext cx="806489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           A </a:t>
            </a:r>
            <a:r>
              <a:rPr lang="en-US" sz="2400" b="1" dirty="0" err="1">
                <a:solidFill>
                  <a:schemeClr val="tx1"/>
                </a:solidFill>
              </a:rPr>
              <a:t>sparsa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           </a:t>
            </a:r>
            <a:r>
              <a:rPr lang="en-US" sz="2400" b="1" dirty="0" err="1">
                <a:solidFill>
                  <a:srgbClr val="FF0000"/>
                </a:solidFill>
              </a:rPr>
              <a:t>condest</a:t>
            </a:r>
            <a:r>
              <a:rPr lang="en-US" sz="2400" b="1" dirty="0">
                <a:solidFill>
                  <a:schemeClr val="tx1"/>
                </a:solidFill>
              </a:rPr>
              <a:t>(A)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b="1"/>
              <a:t>CALCOLO NUMERICO-A.d'Alessio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6787-B505-493C-BA98-D9ECB2DC81B5}" type="slidenum">
              <a:rPr lang="it-IT" b="1" smtClean="0"/>
              <a:pPr/>
              <a:t>9</a:t>
            </a:fld>
            <a:endParaRPr lang="it-IT" b="1"/>
          </a:p>
        </p:txBody>
      </p:sp>
      <p:sp>
        <p:nvSpPr>
          <p:cNvPr id="4" name="CasellaDiTesto 3"/>
          <p:cNvSpPr txBox="1"/>
          <p:nvPr/>
        </p:nvSpPr>
        <p:spPr>
          <a:xfrm>
            <a:off x="428596" y="285728"/>
            <a:ext cx="792961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A </a:t>
            </a:r>
            <a:r>
              <a:rPr lang="it-IT" sz="2400" b="1" dirty="0" err="1">
                <a:solidFill>
                  <a:schemeClr val="tx1"/>
                </a:solidFill>
              </a:rPr>
              <a:t>malcondizionata</a:t>
            </a:r>
            <a:r>
              <a:rPr lang="it-IT" sz="2400" b="1" dirty="0">
                <a:solidFill>
                  <a:schemeClr val="tx1"/>
                </a:solidFill>
              </a:rPr>
              <a:t>              A vicina ad una matrice singolare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857224" y="928670"/>
            <a:ext cx="700092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  A quasi singolare o numericamente singolare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928926" y="2000240"/>
            <a:ext cx="17145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ea typeface="Times New Roman"/>
                <a:cs typeface="Times New Roman"/>
              </a:rPr>
              <a:t>   1/</a:t>
            </a:r>
            <a:r>
              <a:rPr lang="it-IT" sz="2400" b="1" dirty="0">
                <a:solidFill>
                  <a:srgbClr val="FF0000"/>
                </a:solidFill>
                <a:ea typeface="Times New Roman"/>
                <a:cs typeface="Times New Roman"/>
                <a:sym typeface="Symbol"/>
              </a:rPr>
              <a:t></a:t>
            </a:r>
            <a:r>
              <a:rPr lang="it-IT" sz="2400" b="1" dirty="0">
                <a:solidFill>
                  <a:srgbClr val="FF0000"/>
                </a:solidFill>
                <a:ea typeface="Times New Roman"/>
                <a:cs typeface="Times New Roman"/>
              </a:rPr>
              <a:t>(A)</a:t>
            </a:r>
            <a:endParaRPr lang="it-IT" sz="2400" b="1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200296" y="2473732"/>
            <a:ext cx="571504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0" name="Connettore 2 9"/>
          <p:cNvCxnSpPr/>
          <p:nvPr/>
        </p:nvCxnSpPr>
        <p:spPr>
          <a:xfrm>
            <a:off x="2857488" y="2779340"/>
            <a:ext cx="2071702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1187624" y="4214818"/>
            <a:ext cx="488457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1"/>
                </a:solidFill>
              </a:rPr>
              <a:t>   In </a:t>
            </a:r>
            <a:r>
              <a:rPr lang="it-IT" sz="2400" b="1" dirty="0" err="1">
                <a:solidFill>
                  <a:schemeClr val="tx1"/>
                </a:solidFill>
              </a:rPr>
              <a:t>Matlab</a:t>
            </a:r>
            <a:r>
              <a:rPr lang="it-IT" sz="2400" b="1" dirty="0">
                <a:solidFill>
                  <a:schemeClr val="tx1"/>
                </a:solidFill>
              </a:rPr>
              <a:t> : </a:t>
            </a:r>
            <a:r>
              <a:rPr lang="it-IT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rcond</a:t>
            </a:r>
            <a:r>
              <a:rPr lang="it-I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  (</a:t>
            </a:r>
            <a:r>
              <a:rPr lang="it-IT" sz="2400" b="1" dirty="0">
                <a:solidFill>
                  <a:schemeClr val="tx1"/>
                </a:solidFill>
              </a:rPr>
              <a:t>in norma 1)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500034" y="3429000"/>
            <a:ext cx="750099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</a:rPr>
              <a:t>    “distanza” tra A e l’insieme di matrici singolari</a:t>
            </a:r>
          </a:p>
        </p:txBody>
      </p:sp>
      <p:sp>
        <p:nvSpPr>
          <p:cNvPr id="13" name="Ovale 12"/>
          <p:cNvSpPr>
            <a:spLocks noChangeAspect="1"/>
          </p:cNvSpPr>
          <p:nvPr/>
        </p:nvSpPr>
        <p:spPr>
          <a:xfrm>
            <a:off x="5143504" y="1568186"/>
            <a:ext cx="1768465" cy="16465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/>
          </a:p>
        </p:txBody>
      </p:sp>
      <p:sp>
        <p:nvSpPr>
          <p:cNvPr id="14" name="CasellaDiTesto 13"/>
          <p:cNvSpPr txBox="1"/>
          <p:nvPr/>
        </p:nvSpPr>
        <p:spPr>
          <a:xfrm>
            <a:off x="5429256" y="2000240"/>
            <a:ext cx="1285884" cy="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Matrici singolari</a:t>
            </a:r>
          </a:p>
        </p:txBody>
      </p:sp>
      <p:sp>
        <p:nvSpPr>
          <p:cNvPr id="15" name="Freccia a destra 14"/>
          <p:cNvSpPr/>
          <p:nvPr/>
        </p:nvSpPr>
        <p:spPr>
          <a:xfrm>
            <a:off x="2987824" y="404664"/>
            <a:ext cx="720080" cy="28803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Personalizzato 3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F2F2F2"/>
      </a:accent1>
      <a:accent2>
        <a:srgbClr val="A5A5A5"/>
      </a:accent2>
      <a:accent3>
        <a:srgbClr val="F2F2F2"/>
      </a:accent3>
      <a:accent4>
        <a:srgbClr val="F2F2F2"/>
      </a:accent4>
      <a:accent5>
        <a:srgbClr val="D8D8D8"/>
      </a:accent5>
      <a:accent6>
        <a:srgbClr val="A5A5A5"/>
      </a:accent6>
      <a:hlink>
        <a:srgbClr val="FF000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EE39BECF7543469475879D4C3513F4" ma:contentTypeVersion="0" ma:contentTypeDescription="Creare un nuovo documento." ma:contentTypeScope="" ma:versionID="f1b5712285ef6bfda1d56583211f05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fea9b2fbf922795d328deade55af85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2A4C86-0C28-46E8-AC81-9B05BF0F9112}"/>
</file>

<file path=customXml/itemProps2.xml><?xml version="1.0" encoding="utf-8"?>
<ds:datastoreItem xmlns:ds="http://schemas.openxmlformats.org/officeDocument/2006/customXml" ds:itemID="{38C37018-3483-4F3B-A1BA-140C6958F869}"/>
</file>

<file path=customXml/itemProps3.xml><?xml version="1.0" encoding="utf-8"?>
<ds:datastoreItem xmlns:ds="http://schemas.openxmlformats.org/officeDocument/2006/customXml" ds:itemID="{D68DE4E9-5D39-4CC6-AEED-B9CBD0E8664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</TotalTime>
  <Words>3083</Words>
  <Application>Microsoft Office PowerPoint</Application>
  <PresentationFormat>Presentazione su schermo (4:3)</PresentationFormat>
  <Paragraphs>556</Paragraphs>
  <Slides>37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6" baseType="lpstr">
      <vt:lpstr>Arial</vt:lpstr>
      <vt:lpstr>Calibri</vt:lpstr>
      <vt:lpstr>Comic Sans MS</vt:lpstr>
      <vt:lpstr>Lucida Sans Unicode</vt:lpstr>
      <vt:lpstr>Symbol</vt:lpstr>
      <vt:lpstr>Times New Roman</vt:lpstr>
      <vt:lpstr>Wingdings</vt:lpstr>
      <vt:lpstr>Tema2</vt:lpstr>
      <vt:lpstr>Equazione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Nappi Ciro</dc:creator>
  <cp:lastModifiedBy>Mary ⚽🏆🐳</cp:lastModifiedBy>
  <cp:revision>469</cp:revision>
  <dcterms:created xsi:type="dcterms:W3CDTF">2008-08-27T14:28:21Z</dcterms:created>
  <dcterms:modified xsi:type="dcterms:W3CDTF">2020-01-25T17:22:00Z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0x0101003CEE39BECF7543469475879D4C3513F4</vt:lpwstr>
  </property>
</Properties>
</file>