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87" r:id="rId2"/>
    <p:sldId id="288" r:id="rId3"/>
    <p:sldId id="277" r:id="rId4"/>
    <p:sldId id="257" r:id="rId5"/>
    <p:sldId id="260" r:id="rId6"/>
    <p:sldId id="261" r:id="rId7"/>
    <p:sldId id="259" r:id="rId8"/>
    <p:sldId id="274" r:id="rId9"/>
    <p:sldId id="265" r:id="rId10"/>
    <p:sldId id="275" r:id="rId11"/>
    <p:sldId id="278" r:id="rId12"/>
    <p:sldId id="279" r:id="rId13"/>
    <p:sldId id="280" r:id="rId14"/>
    <p:sldId id="293" r:id="rId15"/>
    <p:sldId id="294" r:id="rId16"/>
    <p:sldId id="295" r:id="rId17"/>
    <p:sldId id="286" r:id="rId18"/>
    <p:sldId id="283" r:id="rId19"/>
    <p:sldId id="284" r:id="rId20"/>
    <p:sldId id="285" r:id="rId21"/>
    <p:sldId id="268" r:id="rId22"/>
    <p:sldId id="269" r:id="rId23"/>
    <p:sldId id="291" r:id="rId24"/>
    <p:sldId id="292" r:id="rId25"/>
    <p:sldId id="270" r:id="rId26"/>
    <p:sldId id="290" r:id="rId27"/>
    <p:sldId id="289" r:id="rId2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  <a:srgbClr val="00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>
      <p:cViewPr varScale="1">
        <p:scale>
          <a:sx n="58" d="100"/>
          <a:sy n="58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3AEDD-4733-4EA3-AEBD-EE4125C5953E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0A2EA-6D59-4C7A-826B-B87E502867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Max(a,..) così si evita divisione per zero .Valore di f piccolo ma intervallo grande, valore di f grande e intervallo piccolo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0A2EA-6D59-4C7A-826B-B87E502867C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52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 Numero di </a:t>
            </a:r>
            <a:r>
              <a:rPr lang="it-IT" dirty="0" err="1"/>
              <a:t>it</a:t>
            </a:r>
            <a:r>
              <a:rPr lang="it-IT" dirty="0"/>
              <a:t>. Per </a:t>
            </a:r>
            <a:r>
              <a:rPr lang="it-IT" dirty="0" err="1"/>
              <a:t>det</a:t>
            </a:r>
            <a:r>
              <a:rPr lang="it-IT" dirty="0"/>
              <a:t>.</a:t>
            </a:r>
            <a:r>
              <a:rPr lang="it-IT" baseline="0" dirty="0"/>
              <a:t> L’int. iniziale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D8DD-1AF9-4D05-B685-4925367F6226}" type="slidenum">
              <a:rPr lang="it-IT" smtClean="0"/>
              <a:pPr/>
              <a:t>25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267744" y="3060249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   Zeri di una funzione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411760" y="420192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Prof. Alessandra d’Alessio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45E621E7-E67A-41FB-9AD9-CC2E27D8598E}"/>
              </a:ext>
            </a:extLst>
          </p:cNvPr>
          <p:cNvSpPr txBox="1"/>
          <p:nvPr/>
        </p:nvSpPr>
        <p:spPr>
          <a:xfrm>
            <a:off x="647564" y="500911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b="1" dirty="0"/>
              <a:t>Dipartimento  di Ingegneria Elettrica e Tecnologie dell’Informazione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3D710B2-5AE6-47B9-B90E-2EFD67B0A2DD}"/>
              </a:ext>
            </a:extLst>
          </p:cNvPr>
          <p:cNvGrpSpPr/>
          <p:nvPr/>
        </p:nvGrpSpPr>
        <p:grpSpPr>
          <a:xfrm>
            <a:off x="1151620" y="1448780"/>
            <a:ext cx="6840760" cy="1080120"/>
            <a:chOff x="1187624" y="1052736"/>
            <a:chExt cx="6840760" cy="108012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47097879-2861-4EFA-9359-246BE26D1666}"/>
                </a:ext>
              </a:extLst>
            </p:cNvPr>
            <p:cNvSpPr/>
            <p:nvPr/>
          </p:nvSpPr>
          <p:spPr>
            <a:xfrm>
              <a:off x="1187624" y="1052736"/>
              <a:ext cx="6840760" cy="1080120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10" name="CasellaDiTesto 5">
              <a:extLst>
                <a:ext uri="{FF2B5EF4-FFF2-40B4-BE49-F238E27FC236}">
                  <a16:creationId xmlns:a16="http://schemas.microsoft.com/office/drawing/2014/main" id="{FEE01EDA-084F-430D-BC44-4CA8A205ECB8}"/>
                </a:ext>
              </a:extLst>
            </p:cNvPr>
            <p:cNvSpPr txBox="1"/>
            <p:nvPr/>
          </p:nvSpPr>
          <p:spPr>
            <a:xfrm>
              <a:off x="2771800" y="1393612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2800" b="1" dirty="0">
                  <a:solidFill>
                    <a:schemeClr val="bg1"/>
                  </a:solidFill>
                </a:rPr>
                <a:t>CALCOLO NUMERICO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9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23528" y="980723"/>
            <a:ext cx="7776864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/>
              <a:t>Calcolo di  </a:t>
            </a:r>
          </a:p>
          <a:p>
            <a:r>
              <a:rPr lang="it-IT" sz="2400" b="1" dirty="0"/>
              <a:t>f(x)=x</a:t>
            </a:r>
            <a:r>
              <a:rPr lang="it-IT" sz="2400" b="1" baseline="30000" dirty="0"/>
              <a:t>2</a:t>
            </a:r>
            <a:r>
              <a:rPr lang="it-IT" sz="2400" b="1" dirty="0"/>
              <a:t> –c</a:t>
            </a:r>
          </a:p>
          <a:p>
            <a:r>
              <a:rPr lang="it-IT" sz="2400" b="1" dirty="0"/>
              <a:t>f(x)=x</a:t>
            </a:r>
            <a:r>
              <a:rPr lang="it-IT" sz="2400" b="1" baseline="30000" dirty="0"/>
              <a:t>2</a:t>
            </a:r>
            <a:r>
              <a:rPr lang="it-IT" sz="2400" b="1" dirty="0"/>
              <a:t>-2  , [a,b]=[0 2], TOL=10</a:t>
            </a:r>
            <a:r>
              <a:rPr lang="it-IT" sz="2400" b="1" baseline="30000" dirty="0"/>
              <a:t>-10</a:t>
            </a:r>
            <a:r>
              <a:rPr lang="it-IT" sz="2400" b="1" dirty="0"/>
              <a:t>, TOLF = 10</a:t>
            </a:r>
            <a:r>
              <a:rPr lang="it-IT" sz="2400" b="1" baseline="30000" dirty="0"/>
              <a:t>-10</a:t>
            </a:r>
            <a:r>
              <a:rPr lang="it-IT" sz="2400" b="1" dirty="0"/>
              <a:t>,NMAX=1000</a:t>
            </a:r>
          </a:p>
          <a:p>
            <a:r>
              <a:rPr lang="it-IT" sz="2400" b="1" dirty="0">
                <a:solidFill>
                  <a:srgbClr val="000099"/>
                </a:solidFill>
              </a:rPr>
              <a:t>Si ha la soluzione in  29 iterazioni  </a:t>
            </a:r>
          </a:p>
          <a:p>
            <a:r>
              <a:rPr lang="it-IT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it-IT" sz="2400" b="1" dirty="0">
                <a:solidFill>
                  <a:srgbClr val="FF0000"/>
                </a:solidFill>
              </a:rPr>
              <a:t>1.4142135623</a:t>
            </a:r>
            <a:r>
              <a:rPr lang="it-IT" sz="2400" b="1" dirty="0">
                <a:solidFill>
                  <a:schemeClr val="tx1"/>
                </a:solidFill>
              </a:rPr>
              <a:t>84248e+00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&gt;&gt; </a:t>
            </a:r>
            <a:r>
              <a:rPr lang="it-IT" sz="2400" b="1" dirty="0" err="1">
                <a:solidFill>
                  <a:schemeClr val="tx1"/>
                </a:solidFill>
              </a:rPr>
              <a:t>sqrt</a:t>
            </a:r>
            <a:r>
              <a:rPr lang="it-IT" sz="2400" b="1" dirty="0">
                <a:solidFill>
                  <a:schemeClr val="tx1"/>
                </a:solidFill>
              </a:rPr>
              <a:t>(2)</a:t>
            </a:r>
          </a:p>
          <a:p>
            <a:r>
              <a:rPr lang="it-IT" sz="2400" b="1" dirty="0" err="1">
                <a:solidFill>
                  <a:schemeClr val="tx1"/>
                </a:solidFill>
              </a:rPr>
              <a:t>ans</a:t>
            </a:r>
            <a:r>
              <a:rPr lang="it-IT" sz="2400" b="1" dirty="0">
                <a:solidFill>
                  <a:schemeClr val="tx1"/>
                </a:solidFill>
              </a:rPr>
              <a:t> =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   </a:t>
            </a:r>
            <a:r>
              <a:rPr lang="it-IT" sz="2400" b="1" dirty="0">
                <a:solidFill>
                  <a:srgbClr val="FF0000"/>
                </a:solidFill>
              </a:rPr>
              <a:t>1.4142135623</a:t>
            </a:r>
            <a:r>
              <a:rPr lang="it-IT" sz="2400" b="1" dirty="0">
                <a:solidFill>
                  <a:schemeClr val="tx1"/>
                </a:solidFill>
              </a:rPr>
              <a:t>73095 </a:t>
            </a:r>
          </a:p>
          <a:p>
            <a:r>
              <a:rPr lang="it-IT" sz="2400" b="1" dirty="0">
                <a:solidFill>
                  <a:srgbClr val="000099"/>
                </a:solidFill>
              </a:rPr>
              <a:t>Si ha che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it-IT" sz="2400" b="1" dirty="0">
                <a:solidFill>
                  <a:schemeClr val="tx1"/>
                </a:solidFill>
              </a:rPr>
              <a:t>f(zero): 3.154454475406965e-11</a:t>
            </a:r>
          </a:p>
          <a:p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2890" y="980728"/>
            <a:ext cx="350838" cy="44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39552" y="692696"/>
            <a:ext cx="8352928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/>
              <a:t>f(x)= f(x)=2-e</a:t>
            </a:r>
            <a:r>
              <a:rPr lang="it-IT" sz="2400" b="1" baseline="30000" dirty="0"/>
              <a:t>-x</a:t>
            </a:r>
            <a:r>
              <a:rPr lang="it-IT" sz="2400" b="1" dirty="0"/>
              <a:t>-x</a:t>
            </a:r>
            <a:r>
              <a:rPr lang="it-IT" sz="2400" b="1" baseline="30000" dirty="0"/>
              <a:t>1/2</a:t>
            </a:r>
            <a:endParaRPr lang="it-IT" sz="2400" b="1" dirty="0"/>
          </a:p>
          <a:p>
            <a:r>
              <a:rPr lang="it-IT" sz="2400" b="1" dirty="0"/>
              <a:t>[a,b]=[0 4], TOL=10</a:t>
            </a:r>
            <a:r>
              <a:rPr lang="it-IT" sz="2400" b="1" baseline="30000" dirty="0"/>
              <a:t>-6</a:t>
            </a:r>
            <a:r>
              <a:rPr lang="it-IT" sz="2400" b="1" dirty="0"/>
              <a:t>, TOLF = 10</a:t>
            </a:r>
            <a:r>
              <a:rPr lang="it-IT" sz="2400" b="1" baseline="30000" dirty="0"/>
              <a:t>-10</a:t>
            </a:r>
            <a:r>
              <a:rPr lang="it-IT" sz="2400" b="1" dirty="0"/>
              <a:t>,NMAX=1000</a:t>
            </a:r>
          </a:p>
          <a:p>
            <a:r>
              <a:rPr lang="it-IT" sz="2400" b="1" dirty="0">
                <a:solidFill>
                  <a:srgbClr val="000099"/>
                </a:solidFill>
              </a:rPr>
              <a:t>Si ha la soluzione in  20 iterazioni 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x =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     3.921117782592773e+00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f(x)=  -1.790391896960841e-07</a:t>
            </a:r>
          </a:p>
          <a:p>
            <a:endParaRPr lang="it-IT" sz="2400" b="1" dirty="0">
              <a:solidFill>
                <a:srgbClr val="FF0000"/>
              </a:solidFill>
            </a:endParaRPr>
          </a:p>
          <a:p>
            <a:r>
              <a:rPr lang="it-IT" sz="2400" b="1" dirty="0"/>
              <a:t>TOL=10</a:t>
            </a:r>
            <a:r>
              <a:rPr lang="it-IT" sz="2400" b="1" baseline="30000" dirty="0"/>
              <a:t>-10</a:t>
            </a:r>
            <a:r>
              <a:rPr lang="it-IT" sz="2400" b="1" dirty="0"/>
              <a:t>, TOLF = 10</a:t>
            </a:r>
            <a:r>
              <a:rPr lang="it-IT" sz="2400" b="1" baseline="30000" dirty="0"/>
              <a:t>-10</a:t>
            </a:r>
            <a:r>
              <a:rPr lang="it-IT" sz="2400" b="1" dirty="0"/>
              <a:t>,NMAX=1000</a:t>
            </a:r>
          </a:p>
          <a:p>
            <a:r>
              <a:rPr lang="it-IT" sz="2400" b="1" dirty="0">
                <a:solidFill>
                  <a:srgbClr val="000099"/>
                </a:solidFill>
              </a:rPr>
              <a:t>Si ha la soluzione in  30 iterazioni 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x =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     3.921117013320327e+00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f(x)=-4.240430229174308e-11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27584" y="324129"/>
            <a:ext cx="75608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99"/>
                </a:solidFill>
              </a:rPr>
              <a:t>Calcolo dello zero di una funzione in </a:t>
            </a:r>
            <a:r>
              <a:rPr lang="it-IT" sz="2400" b="1" dirty="0" err="1">
                <a:solidFill>
                  <a:srgbClr val="000099"/>
                </a:solidFill>
              </a:rPr>
              <a:t>Matlab</a:t>
            </a:r>
            <a:r>
              <a:rPr lang="it-IT" sz="2400" b="1" dirty="0">
                <a:solidFill>
                  <a:srgbClr val="000099"/>
                </a:solidFill>
              </a:rPr>
              <a:t> :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fzero</a:t>
            </a:r>
            <a:endParaRPr lang="it-IT" sz="2400" b="1" dirty="0">
              <a:solidFill>
                <a:srgbClr val="000099"/>
              </a:solidFill>
            </a:endParaRPr>
          </a:p>
        </p:txBody>
      </p:sp>
      <p:pic>
        <p:nvPicPr>
          <p:cNvPr id="6" name="Immagine 5" descr="fze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908714"/>
            <a:ext cx="9008936" cy="55401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42" y="116632"/>
            <a:ext cx="5574030" cy="654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4FA803C-BE38-45B7-8A2A-78345C75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28712"/>
            <a:ext cx="8429625" cy="46005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AED9FD0-1F98-46B5-8B30-71B51A6A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589240"/>
            <a:ext cx="4733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C1453BA-5E97-456C-BEBE-26CEA0CD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60648"/>
            <a:ext cx="8467725" cy="40290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3213E86-14A9-4B87-884E-8A3A1624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346798"/>
            <a:ext cx="8086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E9358DA-47DB-47FC-AEBF-D6F9382C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73" y="77341"/>
            <a:ext cx="5095875" cy="34956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2B4B1B2-F122-48B4-A0F2-D6FFF026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97" y="3412951"/>
            <a:ext cx="45243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1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04" t="802" r="1088" b="1"/>
          <a:stretch/>
        </p:blipFill>
        <p:spPr bwMode="auto">
          <a:xfrm>
            <a:off x="35496" y="548680"/>
            <a:ext cx="9006506" cy="616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attura.JPG"/>
          <p:cNvPicPr>
            <a:picLocks noChangeAspect="1"/>
          </p:cNvPicPr>
          <p:nvPr/>
        </p:nvPicPr>
        <p:blipFill rotWithShape="1">
          <a:blip r:embed="rId2" cstate="print"/>
          <a:srcRect r="2538"/>
          <a:stretch/>
        </p:blipFill>
        <p:spPr>
          <a:xfrm>
            <a:off x="35498" y="2480272"/>
            <a:ext cx="9000998" cy="3685032"/>
          </a:xfrm>
          <a:prstGeom prst="rect">
            <a:avLst/>
          </a:prstGeom>
        </p:spPr>
      </p:pic>
      <p:pic>
        <p:nvPicPr>
          <p:cNvPr id="3" name="Immagine 2" descr="Cattu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353488"/>
            <a:ext cx="6665976" cy="103327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71472" y="773652"/>
            <a:ext cx="33575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Parametri output   opzionali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2440"/>
          <a:stretch/>
        </p:blipFill>
        <p:spPr bwMode="auto">
          <a:xfrm>
            <a:off x="66670" y="1652586"/>
            <a:ext cx="8915389" cy="401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43608" y="1796623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/>
              <a:t>Algoritmo di bisezione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/>
              <a:t>Criterio di arresto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it-IT" sz="2400" b="1" dirty="0"/>
              <a:t>Funzione </a:t>
            </a:r>
            <a:r>
              <a:rPr lang="it-IT" sz="2400" b="1" dirty="0" err="1"/>
              <a:t>Matlab</a:t>
            </a:r>
            <a:r>
              <a:rPr lang="it-IT" sz="2400" b="1" dirty="0"/>
              <a:t> </a:t>
            </a:r>
            <a:r>
              <a:rPr lang="it-IT" sz="2400" b="1" dirty="0" err="1"/>
              <a:t>fzero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33986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618F5DB-0399-4CC8-A398-484EDA5D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4624"/>
            <a:ext cx="9086850" cy="42291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7179E31-31EE-4D05-971A-506D0EAF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4221088"/>
            <a:ext cx="903922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651592" y="692696"/>
            <a:ext cx="4432576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fun</a:t>
            </a:r>
            <a:r>
              <a:rPr lang="it-IT" sz="2400" b="1" dirty="0"/>
              <a:t> = </a:t>
            </a:r>
            <a:r>
              <a:rPr lang="it-IT" sz="2400" b="1" dirty="0" err="1"/>
              <a:t>@sin</a:t>
            </a:r>
            <a:r>
              <a:rPr lang="it-IT" sz="2400" b="1" dirty="0"/>
              <a:t>;    </a:t>
            </a:r>
            <a:r>
              <a:rPr lang="it-IT" sz="2400" b="1" dirty="0">
                <a:solidFill>
                  <a:srgbClr val="00B050"/>
                </a:solidFill>
              </a:rPr>
              <a:t>% funzione</a:t>
            </a:r>
          </a:p>
          <a:p>
            <a:r>
              <a:rPr lang="it-IT" sz="2400" b="1" dirty="0"/>
              <a:t>x0 = 3;          </a:t>
            </a:r>
            <a:r>
              <a:rPr lang="it-IT" sz="2400" b="1" dirty="0">
                <a:solidFill>
                  <a:srgbClr val="00B050"/>
                </a:solidFill>
              </a:rPr>
              <a:t>% punto iniziale</a:t>
            </a:r>
          </a:p>
          <a:p>
            <a:r>
              <a:rPr lang="it-IT" sz="2400" b="1" dirty="0"/>
              <a:t>x = </a:t>
            </a:r>
            <a:r>
              <a:rPr lang="it-IT" sz="2400" b="1" dirty="0" err="1"/>
              <a:t>fzero</a:t>
            </a:r>
            <a:r>
              <a:rPr lang="it-IT" sz="2400" b="1" dirty="0"/>
              <a:t>(</a:t>
            </a:r>
            <a:r>
              <a:rPr lang="it-IT" sz="2400" b="1" dirty="0" err="1"/>
              <a:t>fun</a:t>
            </a:r>
            <a:r>
              <a:rPr lang="it-IT" sz="2400" b="1" dirty="0"/>
              <a:t>,x0)</a:t>
            </a:r>
          </a:p>
          <a:p>
            <a:r>
              <a:rPr lang="it-IT" sz="2400" b="1" dirty="0"/>
              <a:t>x =</a:t>
            </a:r>
          </a:p>
          <a:p>
            <a:r>
              <a:rPr lang="it-IT" sz="2400" b="1" dirty="0"/>
              <a:t>    3.1416 </a:t>
            </a:r>
          </a:p>
          <a:p>
            <a:endParaRPr lang="it-IT" sz="2400" b="1" dirty="0"/>
          </a:p>
          <a:p>
            <a:r>
              <a:rPr lang="it-IT" sz="2400" b="1" dirty="0"/>
              <a:t>format long e</a:t>
            </a:r>
          </a:p>
          <a:p>
            <a:r>
              <a:rPr lang="pt-BR" sz="2400" b="1" dirty="0"/>
              <a:t> [x,fval]=fzero(@cos,[1 2 ])</a:t>
            </a:r>
          </a:p>
          <a:p>
            <a:r>
              <a:rPr lang="pt-BR" sz="2400" b="1" dirty="0"/>
              <a:t>x =</a:t>
            </a:r>
          </a:p>
          <a:p>
            <a:r>
              <a:rPr lang="pt-BR" sz="2400" b="1" dirty="0"/>
              <a:t>    1.570796326794897e+000</a:t>
            </a:r>
          </a:p>
          <a:p>
            <a:r>
              <a:rPr lang="pt-BR" sz="2400" b="1" dirty="0"/>
              <a:t>fval =</a:t>
            </a:r>
          </a:p>
          <a:p>
            <a:r>
              <a:rPr lang="pt-BR" sz="2400" b="1" dirty="0"/>
              <a:t>    6.123233995736766e-</a:t>
            </a:r>
            <a:r>
              <a:rPr lang="pt-BR" sz="2400" b="1" dirty="0">
                <a:solidFill>
                  <a:srgbClr val="FF0000"/>
                </a:solidFill>
              </a:rPr>
              <a:t>017</a:t>
            </a:r>
          </a:p>
          <a:p>
            <a:endParaRPr lang="pt-BR" sz="2400" b="1" dirty="0"/>
          </a:p>
          <a:p>
            <a:r>
              <a:rPr lang="pt-BR" sz="2400" b="1" dirty="0"/>
              <a:t> </a:t>
            </a:r>
            <a:endParaRPr lang="it-IT" sz="2400" b="1" dirty="0">
              <a:solidFill>
                <a:srgbClr val="FF0000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C5ED86A-551D-468C-B887-1FC5C9E201EC}"/>
              </a:ext>
            </a:extLst>
          </p:cNvPr>
          <p:cNvCxnSpPr>
            <a:cxnSpLocks/>
          </p:cNvCxnSpPr>
          <p:nvPr/>
        </p:nvCxnSpPr>
        <p:spPr>
          <a:xfrm flipV="1">
            <a:off x="4644008" y="2636912"/>
            <a:ext cx="1584176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722D36-AC63-45C6-80AA-B2882DE3EE91}"/>
              </a:ext>
            </a:extLst>
          </p:cNvPr>
          <p:cNvSpPr txBox="1"/>
          <p:nvPr/>
        </p:nvSpPr>
        <p:spPr>
          <a:xfrm>
            <a:off x="6300192" y="2380818"/>
            <a:ext cx="158417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99"/>
                </a:solidFill>
              </a:rPr>
              <a:t>intervallo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692696"/>
            <a:ext cx="6768752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&gt;&gt; [x,</a:t>
            </a:r>
            <a:r>
              <a:rPr lang="it-IT" sz="2400" b="1" dirty="0" err="1"/>
              <a:t>fval</a:t>
            </a:r>
            <a:r>
              <a:rPr lang="it-IT" sz="2400" b="1" dirty="0"/>
              <a:t>,</a:t>
            </a:r>
            <a:r>
              <a:rPr lang="it-IT" sz="2400" b="1" dirty="0" err="1"/>
              <a:t>exitflag</a:t>
            </a:r>
            <a:r>
              <a:rPr lang="it-IT" sz="2400" b="1" dirty="0"/>
              <a:t>,output]</a:t>
            </a:r>
            <a:r>
              <a:rPr lang="it-IT" sz="2400" b="1" dirty="0" err="1"/>
              <a:t>=fzero</a:t>
            </a:r>
            <a:r>
              <a:rPr lang="it-IT" sz="2400" b="1" dirty="0"/>
              <a:t>(</a:t>
            </a:r>
            <a:r>
              <a:rPr lang="it-IT" sz="2400" b="1" dirty="0" err="1"/>
              <a:t>@cos</a:t>
            </a:r>
            <a:r>
              <a:rPr lang="it-IT" sz="2400" b="1" dirty="0"/>
              <a:t>,[1 2 ])</a:t>
            </a:r>
          </a:p>
          <a:p>
            <a:r>
              <a:rPr lang="it-IT" sz="2400" b="1" dirty="0"/>
              <a:t>x =</a:t>
            </a:r>
          </a:p>
          <a:p>
            <a:r>
              <a:rPr lang="it-IT" sz="2400" b="1" dirty="0"/>
              <a:t>    1.570796326794897e+000</a:t>
            </a:r>
          </a:p>
          <a:p>
            <a:r>
              <a:rPr lang="it-IT" sz="2400" b="1" dirty="0" err="1"/>
              <a:t>fval</a:t>
            </a:r>
            <a:r>
              <a:rPr lang="it-IT" sz="2400" b="1" dirty="0"/>
              <a:t> =</a:t>
            </a:r>
          </a:p>
          <a:p>
            <a:r>
              <a:rPr lang="it-IT" sz="2400" b="1" dirty="0"/>
              <a:t>    6.123233995736766e-017</a:t>
            </a:r>
          </a:p>
          <a:p>
            <a:r>
              <a:rPr lang="it-IT" sz="2400" b="1" dirty="0" err="1"/>
              <a:t>exitflag</a:t>
            </a:r>
            <a:r>
              <a:rPr lang="it-IT" sz="2400" b="1" dirty="0"/>
              <a:t> =</a:t>
            </a:r>
          </a:p>
          <a:p>
            <a:r>
              <a:rPr lang="it-IT" sz="2400" b="1" dirty="0"/>
              <a:t>     1</a:t>
            </a:r>
          </a:p>
          <a:p>
            <a:r>
              <a:rPr lang="it-IT" sz="2400" b="1" dirty="0"/>
              <a:t>output = </a:t>
            </a:r>
          </a:p>
          <a:p>
            <a:r>
              <a:rPr lang="it-IT" sz="2400" b="1" dirty="0"/>
              <a:t>  </a:t>
            </a:r>
            <a:r>
              <a:rPr lang="it-IT" sz="2400" b="1" dirty="0" err="1">
                <a:solidFill>
                  <a:srgbClr val="0033CC"/>
                </a:solidFill>
              </a:rPr>
              <a:t>struct</a:t>
            </a:r>
            <a:r>
              <a:rPr lang="it-IT" sz="2400" b="1" dirty="0">
                <a:solidFill>
                  <a:srgbClr val="0033CC"/>
                </a:solidFill>
              </a:rPr>
              <a:t> </a:t>
            </a:r>
            <a:r>
              <a:rPr lang="it-IT" sz="2400" b="1" dirty="0"/>
              <a:t>with </a:t>
            </a:r>
            <a:r>
              <a:rPr lang="it-IT" sz="2400" b="1" dirty="0" err="1"/>
              <a:t>fields</a:t>
            </a:r>
            <a:r>
              <a:rPr lang="it-IT" sz="2400" b="1" dirty="0"/>
              <a:t>:</a:t>
            </a:r>
          </a:p>
          <a:p>
            <a:r>
              <a:rPr lang="it-IT" sz="2400" b="1" dirty="0"/>
              <a:t>    </a:t>
            </a:r>
            <a:r>
              <a:rPr lang="it-IT" sz="2400" b="1" dirty="0" err="1"/>
              <a:t>intervaliterations</a:t>
            </a:r>
            <a:r>
              <a:rPr lang="it-IT" sz="2400" b="1" dirty="0"/>
              <a:t>: 0</a:t>
            </a:r>
          </a:p>
          <a:p>
            <a:r>
              <a:rPr lang="it-IT" sz="2400" b="1" dirty="0"/>
              <a:t>            </a:t>
            </a:r>
            <a:r>
              <a:rPr lang="it-IT" sz="2400" b="1" dirty="0" err="1"/>
              <a:t>iterations</a:t>
            </a:r>
            <a:r>
              <a:rPr lang="it-IT" sz="2400" b="1" dirty="0"/>
              <a:t>: 5</a:t>
            </a:r>
          </a:p>
          <a:p>
            <a:r>
              <a:rPr lang="it-IT" sz="2400" b="1" dirty="0"/>
              <a:t>             </a:t>
            </a:r>
            <a:r>
              <a:rPr lang="it-IT" sz="2400" b="1" dirty="0" err="1"/>
              <a:t>funcCount</a:t>
            </a:r>
            <a:r>
              <a:rPr lang="it-IT" sz="2400" b="1" dirty="0"/>
              <a:t>: 7</a:t>
            </a:r>
          </a:p>
          <a:p>
            <a:r>
              <a:rPr lang="it-IT" sz="2400" b="1" dirty="0"/>
              <a:t>             </a:t>
            </a:r>
            <a:r>
              <a:rPr lang="it-IT" sz="2400" b="1" dirty="0" err="1"/>
              <a:t>algorithm</a:t>
            </a:r>
            <a:r>
              <a:rPr lang="it-IT" sz="2400" b="1" dirty="0"/>
              <a:t>: '</a:t>
            </a:r>
            <a:r>
              <a:rPr lang="it-IT" sz="2400" b="1" dirty="0" err="1"/>
              <a:t>bisection</a:t>
            </a:r>
            <a:r>
              <a:rPr lang="it-IT" sz="2400" b="1" dirty="0"/>
              <a:t>, </a:t>
            </a:r>
            <a:r>
              <a:rPr lang="it-IT" sz="2400" b="1" dirty="0" err="1"/>
              <a:t>interpolation</a:t>
            </a:r>
            <a:r>
              <a:rPr lang="it-IT" sz="2400" b="1" dirty="0"/>
              <a:t>'</a:t>
            </a:r>
          </a:p>
          <a:p>
            <a:r>
              <a:rPr lang="it-IT" sz="2400" b="1" dirty="0"/>
              <a:t>               </a:t>
            </a:r>
            <a:r>
              <a:rPr lang="it-IT" sz="2400" b="1" dirty="0" err="1"/>
              <a:t>message</a:t>
            </a:r>
            <a:r>
              <a:rPr lang="it-IT" sz="2400" b="1" dirty="0"/>
              <a:t>: 'Zero </a:t>
            </a:r>
            <a:r>
              <a:rPr lang="it-IT" sz="2400" b="1" dirty="0" err="1"/>
              <a:t>found</a:t>
            </a:r>
            <a:r>
              <a:rPr lang="it-IT" sz="2400" b="1" dirty="0"/>
              <a:t> in the </a:t>
            </a:r>
            <a:r>
              <a:rPr lang="it-IT" sz="2400" b="1" dirty="0" err="1"/>
              <a:t>interval</a:t>
            </a:r>
            <a:r>
              <a:rPr lang="it-IT" sz="2400" b="1" dirty="0"/>
              <a:t> [1, 2]'</a:t>
            </a:r>
          </a:p>
        </p:txBody>
      </p:sp>
      <p:cxnSp>
        <p:nvCxnSpPr>
          <p:cNvPr id="6" name="Connettore 2 5"/>
          <p:cNvCxnSpPr/>
          <p:nvPr/>
        </p:nvCxnSpPr>
        <p:spPr>
          <a:xfrm>
            <a:off x="1619672" y="3140968"/>
            <a:ext cx="532859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7020272" y="2996952"/>
            <a:ext cx="11521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0099"/>
                </a:solidFill>
              </a:rPr>
              <a:t>converge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B9D7A2-DBB4-4D8B-AF00-F0C9A2E8A21E}"/>
              </a:ext>
            </a:extLst>
          </p:cNvPr>
          <p:cNvSpPr txBox="1"/>
          <p:nvPr/>
        </p:nvSpPr>
        <p:spPr>
          <a:xfrm>
            <a:off x="2267744" y="908720"/>
            <a:ext cx="32403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function</a:t>
            </a:r>
            <a:r>
              <a:rPr lang="it-IT" sz="2400" b="1" dirty="0"/>
              <a:t> y = f( x )</a:t>
            </a:r>
          </a:p>
          <a:p>
            <a:r>
              <a:rPr lang="it-IT" sz="2400" b="1" dirty="0" err="1">
                <a:solidFill>
                  <a:srgbClr val="006600"/>
                </a:solidFill>
              </a:rPr>
              <a:t>%function</a:t>
            </a:r>
            <a:r>
              <a:rPr lang="it-IT" sz="2400" b="1" dirty="0">
                <a:solidFill>
                  <a:srgbClr val="006600"/>
                </a:solidFill>
              </a:rPr>
              <a:t> per test   </a:t>
            </a:r>
          </a:p>
          <a:p>
            <a:r>
              <a:rPr lang="it-IT" sz="2400" b="1" dirty="0"/>
              <a:t>y=x.^2-0.25;</a:t>
            </a:r>
          </a:p>
          <a:p>
            <a:r>
              <a:rPr lang="it-IT" sz="2400" b="1" dirty="0"/>
              <a:t>end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E38133-0EB5-43A8-8A2A-A9BBE5F75EEB}"/>
              </a:ext>
            </a:extLst>
          </p:cNvPr>
          <p:cNvSpPr txBox="1"/>
          <p:nvPr/>
        </p:nvSpPr>
        <p:spPr>
          <a:xfrm>
            <a:off x="467544" y="2996952"/>
            <a:ext cx="867645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&gt;&gt; [</a:t>
            </a:r>
            <a:r>
              <a:rPr lang="en-US" sz="2400" b="1" dirty="0" err="1"/>
              <a:t>x,fval,exitflag,output</a:t>
            </a:r>
            <a:r>
              <a:rPr lang="en-US" sz="2400" b="1" dirty="0"/>
              <a:t>]=</a:t>
            </a:r>
            <a:r>
              <a:rPr lang="en-US" sz="2400" b="1" dirty="0" err="1"/>
              <a:t>fzero</a:t>
            </a:r>
            <a:r>
              <a:rPr lang="en-US" sz="2400" b="1" dirty="0"/>
              <a:t>(@f,[1 2])</a:t>
            </a:r>
          </a:p>
          <a:p>
            <a:r>
              <a:rPr lang="en-US" sz="2400" b="1" dirty="0"/>
              <a:t>??? Error using ==&gt; </a:t>
            </a:r>
            <a:r>
              <a:rPr lang="en-US" sz="2400" b="1" dirty="0" err="1"/>
              <a:t>fzero</a:t>
            </a:r>
            <a:r>
              <a:rPr lang="en-US" sz="2400" b="1" dirty="0"/>
              <a:t> at 290</a:t>
            </a:r>
          </a:p>
          <a:p>
            <a:r>
              <a:rPr lang="en-US" sz="2400" b="1" dirty="0"/>
              <a:t>The function values at the interval endpoints must differ in sign.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38804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A40FD8A-5011-4AB1-B0E4-756FA9D8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7" y="1633460"/>
            <a:ext cx="8408194" cy="49939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5C3EC0-12AD-4594-ACBC-EFE736CDA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98"/>
          <a:stretch/>
        </p:blipFill>
        <p:spPr>
          <a:xfrm>
            <a:off x="369515" y="44624"/>
            <a:ext cx="8162925" cy="1496887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0A2F094-885C-4FE3-95FC-7D6FF71AA7DA}"/>
              </a:ext>
            </a:extLst>
          </p:cNvPr>
          <p:cNvSpPr/>
          <p:nvPr/>
        </p:nvSpPr>
        <p:spPr>
          <a:xfrm>
            <a:off x="1907704" y="2226344"/>
            <a:ext cx="437423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/>
              <a:t> [x,fval]=fzero(@cos,[1 2 ])</a:t>
            </a:r>
          </a:p>
          <a:p>
            <a:r>
              <a:rPr lang="pt-BR" sz="2200" b="1" dirty="0"/>
              <a:t>x =</a:t>
            </a:r>
          </a:p>
          <a:p>
            <a:r>
              <a:rPr lang="pt-BR" sz="2200" b="1" dirty="0"/>
              <a:t>    1.570796326794897e+000</a:t>
            </a:r>
          </a:p>
          <a:p>
            <a:r>
              <a:rPr lang="pt-BR" sz="2200" b="1" dirty="0"/>
              <a:t>fval =</a:t>
            </a:r>
          </a:p>
          <a:p>
            <a:r>
              <a:rPr lang="pt-BR" sz="2200" b="1" dirty="0"/>
              <a:t>    6.123233995736766e-</a:t>
            </a:r>
            <a:r>
              <a:rPr lang="pt-BR" sz="2200" b="1" dirty="0">
                <a:solidFill>
                  <a:srgbClr val="FF0000"/>
                </a:solidFill>
              </a:rPr>
              <a:t>017</a:t>
            </a:r>
          </a:p>
          <a:p>
            <a:endParaRPr lang="pt-BR" sz="2200" b="1" dirty="0">
              <a:solidFill>
                <a:srgbClr val="FF0000"/>
              </a:solidFill>
            </a:endParaRPr>
          </a:p>
          <a:p>
            <a:r>
              <a:rPr lang="pt-BR" sz="2200" b="1" dirty="0"/>
              <a:t>options = optimset('TolX',</a:t>
            </a:r>
            <a:r>
              <a:rPr lang="pt-BR" sz="2200" b="1" dirty="0">
                <a:solidFill>
                  <a:srgbClr val="FF0000"/>
                </a:solidFill>
              </a:rPr>
              <a:t>1e-4</a:t>
            </a:r>
            <a:r>
              <a:rPr lang="pt-BR" sz="2200" b="1" dirty="0"/>
              <a:t>);</a:t>
            </a:r>
          </a:p>
          <a:p>
            <a:r>
              <a:rPr lang="pt-BR" sz="2200" b="1" dirty="0"/>
              <a:t> [x,fval]=fzero(@cos,[1 2 ],options)</a:t>
            </a:r>
          </a:p>
          <a:p>
            <a:r>
              <a:rPr lang="pt-BR" sz="2200" b="1" dirty="0"/>
              <a:t>x =</a:t>
            </a:r>
          </a:p>
          <a:p>
            <a:r>
              <a:rPr lang="pt-BR" sz="2200" b="1" dirty="0"/>
              <a:t>    </a:t>
            </a:r>
            <a:r>
              <a:rPr lang="pt-BR" sz="2200" b="1" dirty="0">
                <a:solidFill>
                  <a:srgbClr val="FF0000"/>
                </a:solidFill>
              </a:rPr>
              <a:t>1.570</a:t>
            </a:r>
            <a:r>
              <a:rPr lang="pt-BR" sz="2200" b="1" dirty="0"/>
              <a:t>664378820111e+000</a:t>
            </a:r>
          </a:p>
          <a:p>
            <a:r>
              <a:rPr lang="pt-BR" sz="2200" b="1" dirty="0"/>
              <a:t>fval =</a:t>
            </a:r>
          </a:p>
          <a:p>
            <a:r>
              <a:rPr lang="pt-BR" sz="2200" b="1" dirty="0"/>
              <a:t>    1.319479744028485e-</a:t>
            </a:r>
            <a:r>
              <a:rPr lang="pt-BR" sz="2200" b="1" dirty="0">
                <a:solidFill>
                  <a:srgbClr val="FF0000"/>
                </a:solidFill>
              </a:rPr>
              <a:t>004</a:t>
            </a:r>
            <a:endParaRPr lang="it-IT" sz="2200" b="1" dirty="0">
              <a:solidFill>
                <a:srgbClr val="FF0000"/>
              </a:solidFill>
            </a:endParaRPr>
          </a:p>
          <a:p>
            <a:endParaRPr lang="pt-B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737409"/>
            <a:ext cx="22322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function</a:t>
            </a:r>
            <a:r>
              <a:rPr lang="it-IT" sz="2000" b="1" dirty="0"/>
              <a:t> y = f( x )</a:t>
            </a:r>
          </a:p>
          <a:p>
            <a:r>
              <a:rPr lang="it-IT" sz="2000" b="1" dirty="0" err="1">
                <a:solidFill>
                  <a:srgbClr val="006600"/>
                </a:solidFill>
              </a:rPr>
              <a:t>%function</a:t>
            </a:r>
            <a:r>
              <a:rPr lang="it-IT" sz="2000" b="1" dirty="0">
                <a:solidFill>
                  <a:srgbClr val="006600"/>
                </a:solidFill>
              </a:rPr>
              <a:t> per test   </a:t>
            </a:r>
          </a:p>
          <a:p>
            <a:r>
              <a:rPr lang="it-IT" sz="2000" b="1" dirty="0"/>
              <a:t>y=x.^2-0.25;</a:t>
            </a:r>
          </a:p>
          <a:p>
            <a:r>
              <a:rPr lang="it-IT" sz="2000" b="1" dirty="0"/>
              <a:t>end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555776" y="774465"/>
            <a:ext cx="6291133" cy="46707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b="1" dirty="0"/>
              <a:t>&gt;&gt; </a:t>
            </a:r>
            <a:r>
              <a:rPr lang="it-IT" sz="2000" b="1" dirty="0" err="1"/>
              <a:t>options</a:t>
            </a:r>
            <a:r>
              <a:rPr lang="it-IT" sz="2000" b="1" dirty="0"/>
              <a:t> = </a:t>
            </a:r>
            <a:r>
              <a:rPr lang="it-IT" sz="2000" b="1" dirty="0" err="1"/>
              <a:t>optimset</a:t>
            </a:r>
            <a:r>
              <a:rPr lang="it-IT" sz="2000" b="1" dirty="0"/>
              <a:t>('</a:t>
            </a:r>
            <a:r>
              <a:rPr lang="it-IT" sz="2000" b="1" dirty="0" err="1"/>
              <a:t>TolX</a:t>
            </a:r>
            <a:r>
              <a:rPr lang="it-IT" sz="2000" b="1" dirty="0"/>
              <a:t>',1e-7);</a:t>
            </a:r>
          </a:p>
          <a:p>
            <a:r>
              <a:rPr lang="it-IT" sz="2000" b="1" dirty="0"/>
              <a:t>&gt;&gt; [x,</a:t>
            </a:r>
            <a:r>
              <a:rPr lang="it-IT" sz="2000" b="1" dirty="0" err="1"/>
              <a:t>fval</a:t>
            </a:r>
            <a:r>
              <a:rPr lang="it-IT" sz="2000" b="1" dirty="0"/>
              <a:t>,</a:t>
            </a:r>
            <a:r>
              <a:rPr lang="it-IT" sz="2000" b="1" dirty="0" err="1"/>
              <a:t>exitflag</a:t>
            </a:r>
            <a:r>
              <a:rPr lang="it-IT" sz="2000" b="1" dirty="0"/>
              <a:t>,output]</a:t>
            </a:r>
            <a:r>
              <a:rPr lang="it-IT" sz="2000" b="1" dirty="0" err="1"/>
              <a:t>=fzero</a:t>
            </a:r>
            <a:r>
              <a:rPr lang="it-IT" sz="2000" b="1" dirty="0"/>
              <a:t>(</a:t>
            </a:r>
            <a:r>
              <a:rPr lang="it-IT" sz="2000" b="1" dirty="0" err="1"/>
              <a:t>@f</a:t>
            </a:r>
            <a:r>
              <a:rPr lang="it-IT" sz="2000" b="1" dirty="0"/>
              <a:t>,[-0.2 1.5],</a:t>
            </a:r>
            <a:r>
              <a:rPr lang="it-IT" sz="2000" b="1" dirty="0" err="1"/>
              <a:t>options</a:t>
            </a:r>
            <a:r>
              <a:rPr lang="it-IT" sz="2000" b="1" dirty="0"/>
              <a:t>)</a:t>
            </a:r>
          </a:p>
          <a:p>
            <a:r>
              <a:rPr lang="it-IT" sz="2000" b="1" dirty="0"/>
              <a:t>x =</a:t>
            </a:r>
          </a:p>
          <a:p>
            <a:r>
              <a:rPr lang="it-IT" sz="2000" b="1" dirty="0"/>
              <a:t>    5.000000370163510e-001</a:t>
            </a:r>
          </a:p>
          <a:p>
            <a:r>
              <a:rPr lang="it-IT" sz="2000" b="1" dirty="0" err="1"/>
              <a:t>fval</a:t>
            </a:r>
            <a:r>
              <a:rPr lang="it-IT" sz="2000" b="1" dirty="0"/>
              <a:t> =</a:t>
            </a:r>
          </a:p>
          <a:p>
            <a:r>
              <a:rPr lang="it-IT" sz="2000" b="1" dirty="0"/>
              <a:t>    3.701635237218781e-008</a:t>
            </a:r>
          </a:p>
          <a:p>
            <a:r>
              <a:rPr lang="it-IT" sz="2000" b="1" dirty="0" err="1"/>
              <a:t>exitflag</a:t>
            </a:r>
            <a:r>
              <a:rPr lang="it-IT" sz="2000" b="1" dirty="0"/>
              <a:t> =</a:t>
            </a:r>
          </a:p>
          <a:p>
            <a:r>
              <a:rPr lang="it-IT" sz="2000" b="1" dirty="0"/>
              <a:t>     1</a:t>
            </a:r>
          </a:p>
          <a:p>
            <a:r>
              <a:rPr lang="it-IT" sz="2000" b="1" dirty="0"/>
              <a:t>output = </a:t>
            </a:r>
          </a:p>
          <a:p>
            <a:r>
              <a:rPr lang="it-IT" sz="2000" b="1" dirty="0" err="1">
                <a:solidFill>
                  <a:srgbClr val="0033CC"/>
                </a:solidFill>
              </a:rPr>
              <a:t>struct</a:t>
            </a:r>
            <a:r>
              <a:rPr lang="it-IT" sz="2000" b="1" dirty="0">
                <a:solidFill>
                  <a:srgbClr val="0033CC"/>
                </a:solidFill>
              </a:rPr>
              <a:t> </a:t>
            </a:r>
            <a:r>
              <a:rPr lang="it-IT" sz="2000" b="1" dirty="0"/>
              <a:t>with </a:t>
            </a:r>
            <a:r>
              <a:rPr lang="it-IT" sz="2000" b="1" dirty="0" err="1"/>
              <a:t>fields</a:t>
            </a:r>
            <a:r>
              <a:rPr lang="it-IT" sz="2000" b="1" dirty="0"/>
              <a:t>:</a:t>
            </a:r>
          </a:p>
          <a:p>
            <a:r>
              <a:rPr lang="it-IT" sz="2000" b="1" dirty="0"/>
              <a:t>    </a:t>
            </a:r>
            <a:r>
              <a:rPr lang="it-IT" sz="2000" b="1" dirty="0" err="1"/>
              <a:t>intervaliterations</a:t>
            </a:r>
            <a:r>
              <a:rPr lang="it-IT" sz="2000" b="1" dirty="0"/>
              <a:t>: 0</a:t>
            </a:r>
          </a:p>
          <a:p>
            <a:r>
              <a:rPr lang="it-IT" sz="2000" b="1" dirty="0"/>
              <a:t>            </a:t>
            </a:r>
            <a:r>
              <a:rPr lang="it-IT" sz="2000" b="1" dirty="0" err="1"/>
              <a:t>iterations</a:t>
            </a:r>
            <a:r>
              <a:rPr lang="it-IT" sz="2000" b="1" dirty="0"/>
              <a:t>: 8</a:t>
            </a:r>
          </a:p>
          <a:p>
            <a:r>
              <a:rPr lang="it-IT" sz="2000" b="1" dirty="0"/>
              <a:t>             </a:t>
            </a:r>
            <a:r>
              <a:rPr lang="it-IT" sz="2000" b="1" dirty="0" err="1"/>
              <a:t>funcCount</a:t>
            </a:r>
            <a:r>
              <a:rPr lang="it-IT" sz="2000" b="1" dirty="0"/>
              <a:t>: 10</a:t>
            </a:r>
          </a:p>
          <a:p>
            <a:r>
              <a:rPr lang="it-IT" sz="2000" b="1" dirty="0"/>
              <a:t>             </a:t>
            </a:r>
            <a:r>
              <a:rPr lang="it-IT" sz="2000" b="1" dirty="0" err="1"/>
              <a:t>algorithm</a:t>
            </a:r>
            <a:r>
              <a:rPr lang="it-IT" sz="2000" b="1" dirty="0"/>
              <a:t>: '</a:t>
            </a:r>
            <a:r>
              <a:rPr lang="it-IT" sz="2000" b="1" dirty="0" err="1"/>
              <a:t>bisection</a:t>
            </a:r>
            <a:r>
              <a:rPr lang="it-IT" sz="2000" b="1" dirty="0"/>
              <a:t>, </a:t>
            </a:r>
            <a:r>
              <a:rPr lang="it-IT" sz="2000" b="1" dirty="0" err="1"/>
              <a:t>interpolation</a:t>
            </a:r>
            <a:r>
              <a:rPr lang="it-IT" sz="2000" b="1" dirty="0"/>
              <a:t>'</a:t>
            </a:r>
          </a:p>
          <a:p>
            <a:r>
              <a:rPr lang="it-IT" sz="2000" b="1" dirty="0"/>
              <a:t>               </a:t>
            </a:r>
            <a:r>
              <a:rPr lang="it-IT" sz="2000" b="1" dirty="0" err="1"/>
              <a:t>message</a:t>
            </a:r>
            <a:r>
              <a:rPr lang="it-IT" sz="2000" b="1" dirty="0"/>
              <a:t>: 'Zero </a:t>
            </a:r>
            <a:r>
              <a:rPr lang="it-IT" sz="2000" b="1" dirty="0" err="1"/>
              <a:t>found</a:t>
            </a:r>
            <a:r>
              <a:rPr lang="it-IT" sz="2000" b="1" dirty="0"/>
              <a:t> in the </a:t>
            </a:r>
            <a:r>
              <a:rPr lang="it-IT" sz="2000" b="1" dirty="0" err="1"/>
              <a:t>interval</a:t>
            </a:r>
            <a:r>
              <a:rPr lang="it-IT" sz="2000" b="1" dirty="0"/>
              <a:t> [-0.2, 1.5]'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0A1AFC9-120C-4883-BB96-35EE0B99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" y="116632"/>
            <a:ext cx="8949690" cy="176936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8F5162-D1AD-4298-B68A-41BC3E277D5D}"/>
              </a:ext>
            </a:extLst>
          </p:cNvPr>
          <p:cNvSpPr txBox="1"/>
          <p:nvPr/>
        </p:nvSpPr>
        <p:spPr>
          <a:xfrm>
            <a:off x="35496" y="2622391"/>
            <a:ext cx="432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&gt;&gt; options = </a:t>
            </a:r>
            <a:r>
              <a:rPr lang="fr-FR" sz="2000" b="1" dirty="0" err="1"/>
              <a:t>optimset</a:t>
            </a:r>
            <a:r>
              <a:rPr lang="fr-FR" sz="2000" b="1" dirty="0"/>
              <a:t>('</a:t>
            </a:r>
            <a:r>
              <a:rPr lang="fr-FR" sz="2000" b="1" dirty="0" err="1"/>
              <a:t>PlotFcns</a:t>
            </a:r>
            <a:r>
              <a:rPr lang="fr-FR" sz="2000" b="1" dirty="0"/>
              <a:t>',{@</a:t>
            </a:r>
            <a:r>
              <a:rPr lang="fr-FR" sz="2000" b="1" dirty="0" err="1"/>
              <a:t>optimplotfval</a:t>
            </a:r>
            <a:r>
              <a:rPr lang="fr-FR" sz="2000" b="1" dirty="0"/>
              <a:t>});</a:t>
            </a:r>
          </a:p>
          <a:p>
            <a:r>
              <a:rPr lang="fr-FR" sz="2000" b="1" dirty="0"/>
              <a:t>&gt;&gt; [</a:t>
            </a:r>
            <a:r>
              <a:rPr lang="fr-FR" sz="2000" b="1" dirty="0" err="1"/>
              <a:t>x,fval</a:t>
            </a:r>
            <a:r>
              <a:rPr lang="fr-FR" sz="2000" b="1" dirty="0"/>
              <a:t>]=</a:t>
            </a:r>
            <a:r>
              <a:rPr lang="fr-FR" sz="2000" b="1" dirty="0" err="1"/>
              <a:t>fzero</a:t>
            </a:r>
            <a:r>
              <a:rPr lang="fr-FR" sz="2000" b="1" dirty="0"/>
              <a:t>(@f,[-0.2 1.5 ],options)</a:t>
            </a:r>
          </a:p>
          <a:p>
            <a:r>
              <a:rPr lang="fr-FR" sz="2000" b="1" dirty="0"/>
              <a:t>x =</a:t>
            </a:r>
          </a:p>
          <a:p>
            <a:r>
              <a:rPr lang="fr-FR" sz="2000" b="1" dirty="0"/>
              <a:t>     5.000000000000000e-01</a:t>
            </a:r>
          </a:p>
          <a:p>
            <a:r>
              <a:rPr lang="fr-FR" sz="2000" b="1" dirty="0" err="1"/>
              <a:t>fval</a:t>
            </a:r>
            <a:r>
              <a:rPr lang="fr-FR" sz="2000" b="1" dirty="0"/>
              <a:t> =</a:t>
            </a:r>
          </a:p>
          <a:p>
            <a:r>
              <a:rPr lang="fr-FR" sz="2000" b="1" dirty="0"/>
              <a:t>     0</a:t>
            </a:r>
            <a:endParaRPr lang="it-IT" sz="2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87D36D-2214-4308-8EB7-0A930E23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389" y="2737272"/>
            <a:ext cx="4799107" cy="3788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C315A1-04F0-4DB7-A4BA-51E6CF027678}"/>
              </a:ext>
            </a:extLst>
          </p:cNvPr>
          <p:cNvSpPr txBox="1"/>
          <p:nvPr/>
        </p:nvSpPr>
        <p:spPr>
          <a:xfrm>
            <a:off x="611560" y="524139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Valori della funzione nei vari passi di iterazione</a:t>
            </a:r>
          </a:p>
        </p:txBody>
      </p:sp>
    </p:spTree>
    <p:extLst>
      <p:ext uri="{BB962C8B-B14F-4D97-AF65-F5344CB8AC3E}">
        <p14:creationId xmlns:p14="http://schemas.microsoft.com/office/powerpoint/2010/main" val="58652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261472-2284-4918-86CF-6D5C69F99CA3}"/>
              </a:ext>
            </a:extLst>
          </p:cNvPr>
          <p:cNvSpPr txBox="1"/>
          <p:nvPr/>
        </p:nvSpPr>
        <p:spPr>
          <a:xfrm>
            <a:off x="539552" y="205472"/>
            <a:ext cx="8352928" cy="624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Confronto tra bisezione e </a:t>
            </a:r>
            <a:r>
              <a:rPr lang="it-IT" sz="2000" b="1" dirty="0" err="1">
                <a:solidFill>
                  <a:srgbClr val="FF0000"/>
                </a:solidFill>
              </a:rPr>
              <a:t>fzero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/>
              <a:t>f(x)= f(x)=2-e</a:t>
            </a:r>
            <a:r>
              <a:rPr lang="it-IT" sz="2000" b="1" baseline="30000" dirty="0"/>
              <a:t>-x</a:t>
            </a:r>
            <a:r>
              <a:rPr lang="it-IT" sz="2000" b="1" dirty="0"/>
              <a:t>-x</a:t>
            </a:r>
            <a:r>
              <a:rPr lang="it-IT" sz="2000" b="1" baseline="30000" dirty="0"/>
              <a:t>1/2   </a:t>
            </a:r>
            <a:r>
              <a:rPr lang="it-IT" sz="2000" b="1" dirty="0"/>
              <a:t>,[</a:t>
            </a:r>
            <a:r>
              <a:rPr lang="it-IT" sz="2000" b="1" dirty="0" err="1"/>
              <a:t>a,b</a:t>
            </a:r>
            <a:r>
              <a:rPr lang="it-IT" sz="2000" b="1" dirty="0"/>
              <a:t>]=[0 4]</a:t>
            </a:r>
          </a:p>
          <a:p>
            <a:r>
              <a:rPr lang="it-IT" sz="2000" b="1" dirty="0"/>
              <a:t>TOL=10</a:t>
            </a:r>
            <a:r>
              <a:rPr lang="it-IT" sz="2000" b="1" baseline="30000" dirty="0"/>
              <a:t>-10</a:t>
            </a:r>
            <a:r>
              <a:rPr lang="it-IT" sz="2000" b="1" dirty="0"/>
              <a:t>, TOLF = 10</a:t>
            </a:r>
            <a:r>
              <a:rPr lang="it-IT" sz="2000" b="1" baseline="30000" dirty="0"/>
              <a:t>-10</a:t>
            </a:r>
            <a:r>
              <a:rPr lang="it-IT" sz="2000" b="1" dirty="0"/>
              <a:t>,NMAX=1000</a:t>
            </a:r>
          </a:p>
          <a:p>
            <a:r>
              <a:rPr lang="it-IT" sz="2000" b="1" dirty="0">
                <a:solidFill>
                  <a:srgbClr val="000099"/>
                </a:solidFill>
              </a:rPr>
              <a:t>Si ha la soluzione in  </a:t>
            </a:r>
            <a:r>
              <a:rPr lang="it-IT" sz="2000" b="1" dirty="0">
                <a:solidFill>
                  <a:srgbClr val="FF0000"/>
                </a:solidFill>
              </a:rPr>
              <a:t>30</a:t>
            </a:r>
            <a:r>
              <a:rPr lang="it-IT" sz="2000" b="1" dirty="0">
                <a:solidFill>
                  <a:srgbClr val="000099"/>
                </a:solidFill>
              </a:rPr>
              <a:t> iterazioni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x =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3.921117013</a:t>
            </a:r>
            <a:r>
              <a:rPr lang="it-IT" sz="2000" b="1" dirty="0">
                <a:solidFill>
                  <a:schemeClr val="tx1"/>
                </a:solidFill>
              </a:rPr>
              <a:t>320327</a:t>
            </a:r>
            <a:r>
              <a:rPr lang="it-IT" sz="2000" b="1" dirty="0">
                <a:solidFill>
                  <a:srgbClr val="FF0000"/>
                </a:solidFill>
              </a:rPr>
              <a:t>e+00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f(x)=-4.240430229174308</a:t>
            </a:r>
            <a:r>
              <a:rPr lang="it-IT" sz="2000" b="1" dirty="0">
                <a:solidFill>
                  <a:srgbClr val="FF0000"/>
                </a:solidFill>
              </a:rPr>
              <a:t>e-11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&gt;&gt; options = </a:t>
            </a:r>
            <a:r>
              <a:rPr lang="it-IT" sz="2000" b="1" dirty="0" err="1">
                <a:solidFill>
                  <a:schemeClr val="tx1"/>
                </a:solidFill>
              </a:rPr>
              <a:t>optimset</a:t>
            </a:r>
            <a:r>
              <a:rPr lang="it-IT" sz="2000" b="1" dirty="0">
                <a:solidFill>
                  <a:schemeClr val="tx1"/>
                </a:solidFill>
              </a:rPr>
              <a:t>('TolX',1e-10);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&gt;&gt; [x,</a:t>
            </a:r>
            <a:r>
              <a:rPr lang="it-IT" sz="2000" b="1" dirty="0" err="1">
                <a:solidFill>
                  <a:schemeClr val="tx1"/>
                </a:solidFill>
              </a:rPr>
              <a:t>fval</a:t>
            </a:r>
            <a:r>
              <a:rPr lang="it-IT" sz="2000" b="1" dirty="0">
                <a:solidFill>
                  <a:schemeClr val="tx1"/>
                </a:solidFill>
              </a:rPr>
              <a:t>,~,output]=</a:t>
            </a:r>
            <a:r>
              <a:rPr lang="it-IT" sz="2000" b="1" dirty="0" err="1">
                <a:solidFill>
                  <a:schemeClr val="tx1"/>
                </a:solidFill>
              </a:rPr>
              <a:t>fzero</a:t>
            </a:r>
            <a:r>
              <a:rPr lang="it-IT" sz="2000" b="1" dirty="0">
                <a:solidFill>
                  <a:schemeClr val="tx1"/>
                </a:solidFill>
              </a:rPr>
              <a:t>(f,[0 4],options)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x =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 </a:t>
            </a:r>
            <a:r>
              <a:rPr lang="it-IT" sz="2000" b="1" dirty="0">
                <a:solidFill>
                  <a:srgbClr val="FF0000"/>
                </a:solidFill>
              </a:rPr>
              <a:t>3.921117013</a:t>
            </a:r>
            <a:r>
              <a:rPr lang="it-IT" sz="2000" b="1" dirty="0">
                <a:solidFill>
                  <a:schemeClr val="tx1"/>
                </a:solidFill>
              </a:rPr>
              <a:t>025327e+00</a:t>
            </a:r>
          </a:p>
          <a:p>
            <a:r>
              <a:rPr lang="it-IT" sz="2000" b="1" dirty="0" err="1">
                <a:solidFill>
                  <a:schemeClr val="tx1"/>
                </a:solidFill>
              </a:rPr>
              <a:t>fval</a:t>
            </a:r>
            <a:r>
              <a:rPr lang="it-IT" sz="2000" b="1" dirty="0">
                <a:solidFill>
                  <a:schemeClr val="tx1"/>
                </a:solidFill>
              </a:rPr>
              <a:t> =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 2.623701256254662</a:t>
            </a:r>
            <a:r>
              <a:rPr lang="it-IT" sz="2000" b="1" dirty="0">
                <a:solidFill>
                  <a:srgbClr val="FF0000"/>
                </a:solidFill>
              </a:rPr>
              <a:t>e-11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output = 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</a:t>
            </a:r>
            <a:r>
              <a:rPr lang="it-IT" sz="2000" b="1" dirty="0" err="1">
                <a:solidFill>
                  <a:schemeClr val="tx1"/>
                </a:solidFill>
              </a:rPr>
              <a:t>struct</a:t>
            </a:r>
            <a:r>
              <a:rPr lang="it-IT" sz="2000" b="1" dirty="0">
                <a:solidFill>
                  <a:schemeClr val="tx1"/>
                </a:solidFill>
              </a:rPr>
              <a:t> with </a:t>
            </a:r>
            <a:r>
              <a:rPr lang="it-IT" sz="2000" b="1" dirty="0" err="1">
                <a:solidFill>
                  <a:schemeClr val="tx1"/>
                </a:solidFill>
              </a:rPr>
              <a:t>fields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</a:t>
            </a:r>
            <a:r>
              <a:rPr lang="it-IT" sz="2000" b="1" dirty="0" err="1">
                <a:solidFill>
                  <a:schemeClr val="tx1"/>
                </a:solidFill>
              </a:rPr>
              <a:t>intervaliterations</a:t>
            </a:r>
            <a:r>
              <a:rPr lang="it-IT" sz="2000" b="1" dirty="0">
                <a:solidFill>
                  <a:schemeClr val="tx1"/>
                </a:solidFill>
              </a:rPr>
              <a:t>: 0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        </a:t>
            </a:r>
            <a:r>
              <a:rPr lang="it-IT" sz="2000" b="1" dirty="0" err="1">
                <a:solidFill>
                  <a:schemeClr val="tx1"/>
                </a:solidFill>
              </a:rPr>
              <a:t>iterations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>
                <a:solidFill>
                  <a:srgbClr val="FF0000"/>
                </a:solidFill>
              </a:rPr>
              <a:t>4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         </a:t>
            </a:r>
            <a:r>
              <a:rPr lang="it-IT" sz="2000" b="1" dirty="0" err="1">
                <a:solidFill>
                  <a:schemeClr val="tx1"/>
                </a:solidFill>
              </a:rPr>
              <a:t>funcCount</a:t>
            </a:r>
            <a:r>
              <a:rPr lang="it-IT" sz="2000" b="1" dirty="0">
                <a:solidFill>
                  <a:schemeClr val="tx1"/>
                </a:solidFill>
              </a:rPr>
              <a:t>: 6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         </a:t>
            </a:r>
            <a:r>
              <a:rPr lang="it-IT" sz="2000" b="1" dirty="0" err="1">
                <a:solidFill>
                  <a:schemeClr val="tx1"/>
                </a:solidFill>
              </a:rPr>
              <a:t>algorithm</a:t>
            </a:r>
            <a:r>
              <a:rPr lang="it-IT" sz="2000" b="1" dirty="0">
                <a:solidFill>
                  <a:schemeClr val="tx1"/>
                </a:solidFill>
              </a:rPr>
              <a:t>: '</a:t>
            </a:r>
            <a:r>
              <a:rPr lang="it-IT" sz="2000" b="1" dirty="0" err="1">
                <a:solidFill>
                  <a:schemeClr val="tx1"/>
                </a:solidFill>
              </a:rPr>
              <a:t>bisection</a:t>
            </a:r>
            <a:r>
              <a:rPr lang="it-IT" sz="2000" b="1" dirty="0">
                <a:solidFill>
                  <a:schemeClr val="tx1"/>
                </a:solidFill>
              </a:rPr>
              <a:t>, </a:t>
            </a:r>
            <a:r>
              <a:rPr lang="it-IT" sz="2000" b="1" dirty="0" err="1">
                <a:solidFill>
                  <a:schemeClr val="tx1"/>
                </a:solidFill>
              </a:rPr>
              <a:t>interpolation</a:t>
            </a:r>
            <a:r>
              <a:rPr lang="it-IT" sz="2000" b="1" dirty="0">
                <a:solidFill>
                  <a:schemeClr val="tx1"/>
                </a:solidFill>
              </a:rPr>
              <a:t>'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           </a:t>
            </a:r>
            <a:r>
              <a:rPr lang="it-IT" sz="2000" b="1" dirty="0" err="1">
                <a:solidFill>
                  <a:schemeClr val="tx1"/>
                </a:solidFill>
              </a:rPr>
              <a:t>message</a:t>
            </a:r>
            <a:r>
              <a:rPr lang="it-IT" sz="2000" b="1" dirty="0">
                <a:solidFill>
                  <a:schemeClr val="tx1"/>
                </a:solidFill>
              </a:rPr>
              <a:t>: 'Zero </a:t>
            </a:r>
            <a:r>
              <a:rPr lang="it-IT" sz="2000" b="1" dirty="0" err="1">
                <a:solidFill>
                  <a:schemeClr val="tx1"/>
                </a:solidFill>
              </a:rPr>
              <a:t>found</a:t>
            </a:r>
            <a:r>
              <a:rPr lang="it-IT" sz="2000" b="1" dirty="0">
                <a:solidFill>
                  <a:schemeClr val="tx1"/>
                </a:solidFill>
              </a:rPr>
              <a:t> in the </a:t>
            </a:r>
            <a:r>
              <a:rPr lang="it-IT" sz="2000" b="1" dirty="0" err="1">
                <a:solidFill>
                  <a:schemeClr val="tx1"/>
                </a:solidFill>
              </a:rPr>
              <a:t>interval</a:t>
            </a:r>
            <a:r>
              <a:rPr lang="it-IT" sz="2000" b="1" dirty="0">
                <a:solidFill>
                  <a:schemeClr val="tx1"/>
                </a:solidFill>
              </a:rPr>
              <a:t> [0, 4]'</a:t>
            </a:r>
          </a:p>
        </p:txBody>
      </p:sp>
    </p:spTree>
    <p:extLst>
      <p:ext uri="{BB962C8B-B14F-4D97-AF65-F5344CB8AC3E}">
        <p14:creationId xmlns:p14="http://schemas.microsoft.com/office/powerpoint/2010/main" val="19372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5816" y="476672"/>
            <a:ext cx="21602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 problema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99592" y="1575956"/>
            <a:ext cx="684076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calcolo della radice quadrata di un  </a:t>
            </a:r>
          </a:p>
          <a:p>
            <a:r>
              <a:rPr lang="it-IT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numero reale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779912" y="2800662"/>
            <a:ext cx="720080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57290" y="3800794"/>
            <a:ext cx="5786478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it-IT" sz="2800" b="1" dirty="0"/>
              <a:t>Calcolo di  </a:t>
            </a:r>
          </a:p>
          <a:p>
            <a:r>
              <a:rPr lang="it-IT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dirty="0"/>
              <a:t>Calcolo dello zero di f(x)=x</a:t>
            </a:r>
            <a:r>
              <a:rPr lang="it-IT" sz="2800" b="1" baseline="30000" dirty="0"/>
              <a:t>2</a:t>
            </a:r>
            <a:r>
              <a:rPr lang="it-IT" sz="2800" b="1" dirty="0"/>
              <a:t> </a:t>
            </a:r>
            <a:r>
              <a:rPr lang="it-IT" sz="2800" b="1" dirty="0" err="1"/>
              <a:t>–c</a:t>
            </a:r>
            <a:endParaRPr lang="it-IT" sz="28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2081" y="3800794"/>
            <a:ext cx="385605" cy="4861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/>
          <p:cNvSpPr txBox="1"/>
          <p:nvPr/>
        </p:nvSpPr>
        <p:spPr>
          <a:xfrm>
            <a:off x="357158" y="5063524"/>
            <a:ext cx="800105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risoluzione di un’equazione non lineare f(x)=0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27584" y="735087"/>
            <a:ext cx="756084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</a:rPr>
              <a:t>Calcolo dello zero di una funzione continua in [a,b]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67544" y="2132856"/>
            <a:ext cx="432048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f</a:t>
            </a:r>
            <a:r>
              <a:rPr lang="az-Cyrl-AZ" sz="2400" b="1" dirty="0">
                <a:solidFill>
                  <a:schemeClr val="tx1"/>
                </a:solidFill>
                <a:latin typeface="+mj-lt"/>
                <a:cs typeface="Arial"/>
              </a:rPr>
              <a:t>Є</a:t>
            </a:r>
            <a:r>
              <a:rPr lang="it-IT" sz="2400" b="1" dirty="0">
                <a:solidFill>
                  <a:schemeClr val="tx1"/>
                </a:solidFill>
                <a:latin typeface="+mj-lt"/>
                <a:cs typeface="Arial"/>
              </a:rPr>
              <a:t> [a,b], continua e tale che</a:t>
            </a:r>
          </a:p>
          <a:p>
            <a:r>
              <a:rPr lang="it-IT" sz="2400" b="1" dirty="0">
                <a:solidFill>
                  <a:srgbClr val="0000FF"/>
                </a:solidFill>
                <a:latin typeface="+mj-lt"/>
                <a:cs typeface="Arial"/>
              </a:rPr>
              <a:t>           </a:t>
            </a:r>
            <a:r>
              <a:rPr lang="it-IT" sz="2400" b="1" dirty="0">
                <a:solidFill>
                  <a:srgbClr val="FF0000"/>
                </a:solidFill>
                <a:latin typeface="+mj-lt"/>
                <a:cs typeface="Arial"/>
              </a:rPr>
              <a:t>f(a)f(b)&lt;0</a:t>
            </a:r>
          </a:p>
          <a:p>
            <a:r>
              <a:rPr lang="it-IT" sz="2400" b="1" dirty="0">
                <a:solidFill>
                  <a:schemeClr val="tx1"/>
                </a:solidFill>
                <a:latin typeface="+mj-lt"/>
                <a:cs typeface="Arial"/>
              </a:rPr>
              <a:t>esiste almeno un punto z :</a:t>
            </a:r>
          </a:p>
          <a:p>
            <a:r>
              <a:rPr lang="it-IT" sz="2400" b="1" dirty="0">
                <a:solidFill>
                  <a:srgbClr val="000099"/>
                </a:solidFill>
                <a:latin typeface="+mj-lt"/>
                <a:cs typeface="Arial"/>
              </a:rPr>
              <a:t>                </a:t>
            </a:r>
            <a:r>
              <a:rPr lang="it-IT" sz="2400" b="1" dirty="0">
                <a:solidFill>
                  <a:srgbClr val="FF0000"/>
                </a:solidFill>
                <a:latin typeface="+mj-lt"/>
                <a:cs typeface="Arial"/>
              </a:rPr>
              <a:t>f(z)=0</a:t>
            </a:r>
            <a:endParaRPr lang="it-IT" sz="2400" b="1" dirty="0">
              <a:solidFill>
                <a:srgbClr val="000099"/>
              </a:solidFill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8F6F49D-CBFD-4B07-8995-ED0B66835D4D}"/>
              </a:ext>
            </a:extLst>
          </p:cNvPr>
          <p:cNvGrpSpPr/>
          <p:nvPr/>
        </p:nvGrpSpPr>
        <p:grpSpPr>
          <a:xfrm>
            <a:off x="4572000" y="1976437"/>
            <a:ext cx="4076700" cy="2905125"/>
            <a:chOff x="4572000" y="1976437"/>
            <a:chExt cx="4076700" cy="290512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0294341-AAD2-438D-A970-F547CFF7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76437"/>
              <a:ext cx="4076700" cy="2905125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DFAB793-525A-4CD3-8BC9-3474C9BA16D2}"/>
                </a:ext>
              </a:extLst>
            </p:cNvPr>
            <p:cNvSpPr txBox="1"/>
            <p:nvPr/>
          </p:nvSpPr>
          <p:spPr>
            <a:xfrm>
              <a:off x="5508104" y="3933056"/>
              <a:ext cx="5116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8712A45-B22B-4D57-A848-8D850CA9C3BE}"/>
                </a:ext>
              </a:extLst>
            </p:cNvPr>
            <p:cNvSpPr txBox="1"/>
            <p:nvPr/>
          </p:nvSpPr>
          <p:spPr>
            <a:xfrm>
              <a:off x="6732240" y="3316922"/>
              <a:ext cx="36004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269688" cy="3462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CasellaDiTesto 3"/>
          <p:cNvSpPr txBox="1"/>
          <p:nvPr/>
        </p:nvSpPr>
        <p:spPr>
          <a:xfrm>
            <a:off x="2123728" y="538443"/>
            <a:ext cx="39604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Algoritmo di bisezione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539552" y="836715"/>
            <a:ext cx="8604448" cy="4690960"/>
            <a:chOff x="539552" y="1176539"/>
            <a:chExt cx="8604448" cy="4690960"/>
          </a:xfrm>
          <a:solidFill>
            <a:schemeClr val="bg1"/>
          </a:solidFill>
        </p:grpSpPr>
        <p:sp>
          <p:nvSpPr>
            <p:cNvPr id="3" name="Text Box 6"/>
            <p:cNvSpPr txBox="1">
              <a:spLocks noGrp="1" noChangeArrowheads="1"/>
            </p:cNvSpPr>
            <p:nvPr>
              <p:ph type="body" idx="4294967295"/>
            </p:nvPr>
          </p:nvSpPr>
          <p:spPr>
            <a:xfrm>
              <a:off x="1371600" y="1752699"/>
              <a:ext cx="7772400" cy="4114800"/>
            </a:xfr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  <a:buNone/>
              </a:pPr>
              <a:r>
                <a:rPr lang="en-US" sz="2400" dirty="0"/>
                <a:t> </a:t>
              </a:r>
            </a:p>
          </p:txBody>
        </p:sp>
        <p:pic>
          <p:nvPicPr>
            <p:cNvPr id="4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176539"/>
              <a:ext cx="4075225" cy="2544832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6" name="CasellaDiTesto 5"/>
          <p:cNvSpPr txBox="1"/>
          <p:nvPr/>
        </p:nvSpPr>
        <p:spPr>
          <a:xfrm>
            <a:off x="4860032" y="1763524"/>
            <a:ext cx="352839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Segno di f(m) ≠ </a:t>
            </a:r>
            <a:r>
              <a:rPr lang="en-US" sz="2000" b="1" dirty="0" err="1">
                <a:solidFill>
                  <a:schemeClr val="tx1"/>
                </a:solidFill>
              </a:rPr>
              <a:t>segno</a:t>
            </a:r>
            <a:r>
              <a:rPr lang="en-US" sz="2000" b="1" dirty="0">
                <a:solidFill>
                  <a:schemeClr val="tx1"/>
                </a:solidFill>
              </a:rPr>
              <a:t> di f(a)</a:t>
            </a:r>
            <a:endParaRPr lang="it-IT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0291" y="3717032"/>
            <a:ext cx="3935385" cy="253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nettore 2 10"/>
          <p:cNvCxnSpPr/>
          <p:nvPr/>
        </p:nvCxnSpPr>
        <p:spPr>
          <a:xfrm flipH="1">
            <a:off x="5796136" y="2204864"/>
            <a:ext cx="792088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123728" y="181253"/>
            <a:ext cx="396044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</a:rPr>
              <a:t>    Algoritmo di bisezione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57200" y="1000125"/>
            <a:ext cx="8147248" cy="4517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v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parte da un intervallo [a,b] che intrappoli la radice dell’equazione f(x)=0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C00"/>
              </a:buClr>
              <a:buSzTx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f(a)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f(b)&lt;0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v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 calcola il valore della funzione nel punto medio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it-IT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dell’intervallo [a,b]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it-IT" sz="2400" b="1" dirty="0">
                <a:solidFill>
                  <a:schemeClr val="tx1"/>
                </a:solidFill>
                <a:sym typeface="Symbol" pitchFamily="18" charset="2"/>
              </a:rPr>
              <a:t>Se 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f(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it-IT" sz="24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)=0 </a:t>
            </a:r>
            <a:r>
              <a:rPr lang="it-IT" sz="2400" b="1" dirty="0">
                <a:solidFill>
                  <a:schemeClr val="tx1"/>
                </a:solidFill>
                <a:sym typeface="Symbol" pitchFamily="18" charset="2"/>
              </a:rPr>
              <a:t>si termina, altrimenti: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§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 f(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it-IT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ha lo stesso segno di f(a) si pone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a=x</a:t>
            </a:r>
            <a:r>
              <a:rPr kumimoji="0" lang="it-IT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b=b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§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 f(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it-IT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ha lo stesso segno di f(b) si pone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a=a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b=x</a:t>
            </a:r>
            <a:r>
              <a:rPr kumimoji="0" lang="it-IT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endParaRPr kumimoji="0" lang="it-IT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it-IT" sz="2400" b="1" dirty="0">
                <a:solidFill>
                  <a:schemeClr val="tx1"/>
                </a:solidFill>
                <a:sym typeface="Symbol" pitchFamily="18" charset="2"/>
              </a:rPr>
              <a:t>Si ripete la procedura, dimezzando l’intervallo, fino a che l’ampiezza dell’intervallino è sufficientemente piccola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itchFamily="2" charset="2"/>
              <a:buChar char="v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Ogni punto dell’intervallino approssima lo zero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73952" y="332656"/>
            <a:ext cx="31341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solidFill>
                  <a:srgbClr val="FF0000"/>
                </a:solidFill>
              </a:rPr>
              <a:t>Criterio di arresto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980728"/>
            <a:ext cx="842493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Char char="v"/>
            </a:pP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GB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GB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</a:t>
            </a:r>
            <a:r>
              <a:rPr lang="en-GB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/max(|</a:t>
            </a:r>
            <a:r>
              <a:rPr lang="en-GB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|,|</a:t>
            </a:r>
            <a:r>
              <a:rPr lang="en-GB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GB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|) &lt;TOL </a:t>
            </a:r>
          </a:p>
          <a:p>
            <a:pPr>
              <a:buClr>
                <a:srgbClr val="0033CC"/>
              </a:buClr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|f(m)| &lt;TOLF</a:t>
            </a:r>
          </a:p>
          <a:p>
            <a:pPr>
              <a:buClr>
                <a:srgbClr val="0033CC"/>
              </a:buClr>
              <a:buFont typeface="Wingdings" pitchFamily="2" charset="2"/>
              <a:buChar char="v"/>
            </a:pP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niter</a:t>
            </a: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&lt;NMAX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 l="18604" t="13300" r="10771" b="4433"/>
          <a:stretch>
            <a:fillRect/>
          </a:stretch>
        </p:blipFill>
        <p:spPr bwMode="auto">
          <a:xfrm>
            <a:off x="2843808" y="2366469"/>
            <a:ext cx="3271759" cy="33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259632" y="983625"/>
            <a:ext cx="6120680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2400" b="1" dirty="0"/>
          </a:p>
          <a:p>
            <a:r>
              <a:rPr lang="en-GB" sz="2400" b="1" dirty="0"/>
              <a:t>if f(a)*f(b)&gt;0  </a:t>
            </a:r>
            <a:r>
              <a:rPr lang="en-GB" sz="2400" b="1" dirty="0" err="1"/>
              <a:t>errore</a:t>
            </a:r>
            <a:r>
              <a:rPr lang="en-GB" sz="2400" b="1" dirty="0"/>
              <a:t>  non vi </a:t>
            </a:r>
            <a:r>
              <a:rPr lang="en-GB" sz="2400" b="1" dirty="0" err="1"/>
              <a:t>sono</a:t>
            </a:r>
            <a:r>
              <a:rPr lang="en-GB" sz="2400" b="1" dirty="0"/>
              <a:t> </a:t>
            </a:r>
            <a:r>
              <a:rPr lang="en-GB" sz="2400" b="1" dirty="0" err="1"/>
              <a:t>zeri</a:t>
            </a:r>
            <a:endParaRPr lang="en-GB" sz="2400" b="1" dirty="0"/>
          </a:p>
          <a:p>
            <a:r>
              <a:rPr lang="de-DE" sz="2400" b="1" dirty="0"/>
              <a:t>           c =(</a:t>
            </a:r>
            <a:r>
              <a:rPr lang="de-DE" sz="2400" b="1" dirty="0" err="1"/>
              <a:t>a+b</a:t>
            </a:r>
            <a:r>
              <a:rPr lang="de-DE" sz="2400" b="1" dirty="0"/>
              <a:t>)/2</a:t>
            </a:r>
            <a:endParaRPr lang="it-IT" sz="2400" b="1" dirty="0"/>
          </a:p>
          <a:p>
            <a:r>
              <a:rPr lang="en-GB" sz="2400" b="1" dirty="0"/>
              <a:t>           while (</a:t>
            </a:r>
            <a:r>
              <a:rPr lang="en-GB" sz="2400" b="1" dirty="0" err="1"/>
              <a:t>criterio</a:t>
            </a:r>
            <a:r>
              <a:rPr lang="en-GB" sz="2400" b="1" dirty="0"/>
              <a:t> di </a:t>
            </a:r>
            <a:r>
              <a:rPr lang="en-GB" sz="2400" b="1" dirty="0" err="1"/>
              <a:t>arresto</a:t>
            </a:r>
            <a:r>
              <a:rPr lang="en-GB" sz="2400" b="1" dirty="0"/>
              <a:t>)</a:t>
            </a:r>
            <a:endParaRPr lang="it-IT" sz="2400" b="1" dirty="0"/>
          </a:p>
          <a:p>
            <a:r>
              <a:rPr lang="en-GB" sz="2400" b="1" dirty="0"/>
              <a:t>                   if (f(</a:t>
            </a:r>
            <a:r>
              <a:rPr lang="de-DE" sz="2400" b="1" dirty="0"/>
              <a:t>c </a:t>
            </a:r>
            <a:r>
              <a:rPr lang="en-GB" sz="2400" b="1" dirty="0"/>
              <a:t>)f(a)&lt; 0)  then</a:t>
            </a:r>
            <a:endParaRPr lang="it-IT" sz="2400" b="1" dirty="0"/>
          </a:p>
          <a:p>
            <a:r>
              <a:rPr lang="de-DE" sz="2400" b="1" dirty="0"/>
              <a:t>                       b= c</a:t>
            </a:r>
            <a:endParaRPr lang="it-IT" sz="2400" b="1" dirty="0"/>
          </a:p>
          <a:p>
            <a:r>
              <a:rPr lang="de-DE" sz="2400" b="1" dirty="0"/>
              <a:t>                    </a:t>
            </a:r>
            <a:r>
              <a:rPr lang="en-GB" sz="2400" b="1" dirty="0"/>
              <a:t>else</a:t>
            </a:r>
            <a:endParaRPr lang="it-IT" sz="2400" b="1" dirty="0"/>
          </a:p>
          <a:p>
            <a:r>
              <a:rPr lang="en-GB" sz="2400" b="1" dirty="0"/>
              <a:t>                        a=</a:t>
            </a:r>
            <a:r>
              <a:rPr lang="de-DE" sz="2400" b="1" dirty="0"/>
              <a:t> c</a:t>
            </a:r>
            <a:endParaRPr lang="it-IT" sz="2400" b="1" dirty="0"/>
          </a:p>
          <a:p>
            <a:r>
              <a:rPr lang="de-DE" sz="2400" b="1" dirty="0"/>
              <a:t>                   </a:t>
            </a:r>
            <a:r>
              <a:rPr lang="de-DE" sz="2400" b="1" dirty="0" err="1"/>
              <a:t>endif</a:t>
            </a:r>
            <a:endParaRPr lang="en-GB" sz="2400" b="1" dirty="0"/>
          </a:p>
          <a:p>
            <a:r>
              <a:rPr lang="en-GB" sz="2400" b="1" dirty="0"/>
              <a:t>               </a:t>
            </a:r>
            <a:r>
              <a:rPr lang="de-DE" sz="2400" b="1" dirty="0"/>
              <a:t>c =(</a:t>
            </a:r>
            <a:r>
              <a:rPr lang="de-DE" sz="2400" b="1" dirty="0" err="1"/>
              <a:t>a+b</a:t>
            </a:r>
            <a:r>
              <a:rPr lang="de-DE" sz="2400" b="1" dirty="0"/>
              <a:t>)/2</a:t>
            </a:r>
            <a:endParaRPr lang="en-GB" sz="2400" b="1" dirty="0"/>
          </a:p>
          <a:p>
            <a:r>
              <a:rPr lang="en-GB" sz="2400" b="1" dirty="0"/>
              <a:t>          </a:t>
            </a:r>
            <a:r>
              <a:rPr lang="en-GB" sz="2400" b="1" dirty="0" err="1"/>
              <a:t>endwhile</a:t>
            </a:r>
            <a:endParaRPr lang="it-IT" sz="2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195736" y="332656"/>
            <a:ext cx="34941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Algoritmo di bisezione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Personalizzato 3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F2F2F2"/>
      </a:accent1>
      <a:accent2>
        <a:srgbClr val="A5A5A5"/>
      </a:accent2>
      <a:accent3>
        <a:srgbClr val="F2F2F2"/>
      </a:accent3>
      <a:accent4>
        <a:srgbClr val="F2F2F2"/>
      </a:accent4>
      <a:accent5>
        <a:srgbClr val="D8D8D8"/>
      </a:accent5>
      <a:accent6>
        <a:srgbClr val="A5A5A5"/>
      </a:accent6>
      <a:hlink>
        <a:srgbClr val="FF000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EE39BECF7543469475879D4C3513F4" ma:contentTypeVersion="2" ma:contentTypeDescription="Creare un nuovo documento." ma:contentTypeScope="" ma:versionID="2a69e8e2987fab622d8fbf3fd1e4ad53">
  <xsd:schema xmlns:xsd="http://www.w3.org/2001/XMLSchema" xmlns:xs="http://www.w3.org/2001/XMLSchema" xmlns:p="http://schemas.microsoft.com/office/2006/metadata/properties" xmlns:ns2="d92499b9-8479-4e49-9974-3b692cd85fac" targetNamespace="http://schemas.microsoft.com/office/2006/metadata/properties" ma:root="true" ma:fieldsID="0e18558aac99648f5278f2f757319b17" ns2:_="">
    <xsd:import namespace="d92499b9-8479-4e49-9974-3b692cd85f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499b9-8479-4e49-9974-3b692cd85f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8CC688-17D8-40B7-99DB-45105CEC3740}"/>
</file>

<file path=customXml/itemProps2.xml><?xml version="1.0" encoding="utf-8"?>
<ds:datastoreItem xmlns:ds="http://schemas.openxmlformats.org/officeDocument/2006/customXml" ds:itemID="{B8AA9FBF-D767-49C9-8B95-4CF1F7033E08}"/>
</file>

<file path=customXml/itemProps3.xml><?xml version="1.0" encoding="utf-8"?>
<ds:datastoreItem xmlns:ds="http://schemas.openxmlformats.org/officeDocument/2006/customXml" ds:itemID="{B3E9BE30-6022-4FF1-A1CB-9852E2547C9E}"/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643</TotalTime>
  <Words>1108</Words>
  <Application>Microsoft Office PowerPoint</Application>
  <PresentationFormat>Presentazione su schermo (4:3)</PresentationFormat>
  <Paragraphs>190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Tema2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sandra</dc:creator>
  <cp:lastModifiedBy>Mary ⚽🏆🐳</cp:lastModifiedBy>
  <cp:revision>68</cp:revision>
  <dcterms:modified xsi:type="dcterms:W3CDTF">2020-01-25T18:11:55Z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0x0101003CEE39BECF7543469475879D4C3513F4</vt:lpwstr>
  </property>
</Properties>
</file>