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2"/>
  </p:notesMasterIdLst>
  <p:handoutMasterIdLst>
    <p:handoutMasterId r:id="rId43"/>
  </p:handoutMasterIdLst>
  <p:sldIdLst>
    <p:sldId id="397" r:id="rId2"/>
    <p:sldId id="398" r:id="rId3"/>
    <p:sldId id="257" r:id="rId4"/>
    <p:sldId id="300" r:id="rId5"/>
    <p:sldId id="370" r:id="rId6"/>
    <p:sldId id="364" r:id="rId7"/>
    <p:sldId id="415" r:id="rId8"/>
    <p:sldId id="330" r:id="rId9"/>
    <p:sldId id="378" r:id="rId10"/>
    <p:sldId id="384" r:id="rId11"/>
    <p:sldId id="331" r:id="rId12"/>
    <p:sldId id="381" r:id="rId13"/>
    <p:sldId id="332" r:id="rId14"/>
    <p:sldId id="333" r:id="rId15"/>
    <p:sldId id="334" r:id="rId16"/>
    <p:sldId id="379" r:id="rId17"/>
    <p:sldId id="337" r:id="rId18"/>
    <p:sldId id="412" r:id="rId19"/>
    <p:sldId id="411" r:id="rId20"/>
    <p:sldId id="339" r:id="rId21"/>
    <p:sldId id="413" r:id="rId22"/>
    <p:sldId id="340" r:id="rId23"/>
    <p:sldId id="341" r:id="rId24"/>
    <p:sldId id="342" r:id="rId25"/>
    <p:sldId id="388" r:id="rId26"/>
    <p:sldId id="348" r:id="rId27"/>
    <p:sldId id="385" r:id="rId28"/>
    <p:sldId id="380" r:id="rId29"/>
    <p:sldId id="417" r:id="rId30"/>
    <p:sldId id="419" r:id="rId31"/>
    <p:sldId id="343" r:id="rId32"/>
    <p:sldId id="420" r:id="rId33"/>
    <p:sldId id="421" r:id="rId34"/>
    <p:sldId id="344" r:id="rId35"/>
    <p:sldId id="345" r:id="rId36"/>
    <p:sldId id="406" r:id="rId37"/>
    <p:sldId id="416" r:id="rId38"/>
    <p:sldId id="407" r:id="rId39"/>
    <p:sldId id="349" r:id="rId40"/>
    <p:sldId id="422" r:id="rId41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00"/>
    <a:srgbClr val="FF3300"/>
    <a:srgbClr val="003399"/>
    <a:srgbClr val="0000FF"/>
    <a:srgbClr val="00FF00"/>
    <a:srgbClr val="FF3399"/>
    <a:srgbClr val="0066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327" autoAdjust="0"/>
  </p:normalViewPr>
  <p:slideViewPr>
    <p:cSldViewPr>
      <p:cViewPr varScale="1">
        <p:scale>
          <a:sx n="54" d="100"/>
          <a:sy n="54" d="100"/>
        </p:scale>
        <p:origin x="18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0A215F14-2D3D-4C20-AB93-254E3F657FF3}" type="datetimeFigureOut">
              <a:rPr lang="it-IT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871C5B5E-FF0A-4AAE-BDA6-76DA35F54FD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2969EA2-F123-42E1-AFD3-D7559BBA9F9A}" type="datetimeFigureOut">
              <a:rPr lang="it-IT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DBB34560-B40A-4C82-9DE1-5F90E852783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D+L  matrice </a:t>
            </a:r>
            <a:r>
              <a:rPr lang="it-IT" dirty="0" err="1"/>
              <a:t>triang</a:t>
            </a:r>
            <a:r>
              <a:rPr lang="it-IT" dirty="0"/>
              <a:t> con </a:t>
            </a:r>
            <a:r>
              <a:rPr lang="it-IT" dirty="0" err="1"/>
              <a:t>el</a:t>
            </a:r>
            <a:r>
              <a:rPr lang="it-IT" dirty="0"/>
              <a:t> </a:t>
            </a:r>
            <a:r>
              <a:rPr lang="it-IT" dirty="0" err="1"/>
              <a:t>diag</a:t>
            </a:r>
            <a:r>
              <a:rPr lang="it-IT" dirty="0"/>
              <a:t> =a(</a:t>
            </a:r>
            <a:r>
              <a:rPr lang="it-IT" dirty="0" err="1"/>
              <a:t>i,i</a:t>
            </a:r>
            <a:r>
              <a:rPr lang="it-IT" dirty="0"/>
              <a:t>) non </a:t>
            </a:r>
            <a:r>
              <a:rPr lang="it-IT" dirty="0" err="1"/>
              <a:t>sing</a:t>
            </a:r>
            <a:r>
              <a:rPr lang="it-IT" dirty="0"/>
              <a:t> se a(</a:t>
            </a:r>
            <a:r>
              <a:rPr lang="it-IT" dirty="0" err="1"/>
              <a:t>i,i</a:t>
            </a:r>
            <a:r>
              <a:rPr lang="it-IT" dirty="0"/>
              <a:t>)#0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B34560-B40A-4C82-9DE1-5F90E852783B}" type="slidenum">
              <a:rPr lang="it-IT" smtClean="0"/>
              <a:pPr>
                <a:defRPr/>
              </a:pPr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540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Usare espansione implicita op algebra di </a:t>
            </a:r>
            <a:r>
              <a:rPr lang="it-IT" dirty="0" err="1"/>
              <a:t>matlab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B34560-B40A-4C82-9DE1-5F90E852783B}" type="slidenum">
              <a:rPr lang="it-IT" smtClean="0"/>
              <a:pPr>
                <a:defRPr/>
              </a:pPr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415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c’è il legame come </a:t>
            </a:r>
            <a:r>
              <a:rPr lang="it-IT" dirty="0" err="1"/>
              <a:t>wilkinson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B34560-B40A-4C82-9DE1-5F90E852783B}" type="slidenum">
              <a:rPr lang="it-IT" smtClean="0"/>
              <a:pPr>
                <a:defRPr/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0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c’è il legame come </a:t>
            </a:r>
            <a:r>
              <a:rPr lang="it-IT" dirty="0" err="1"/>
              <a:t>wilkinson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B34560-B40A-4C82-9DE1-5F90E852783B}" type="slidenum">
              <a:rPr lang="it-IT" smtClean="0"/>
              <a:pPr>
                <a:defRPr/>
              </a:pPr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01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020B9D-8112-4776-9C25-59CCCEFF3666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4C151-5278-49D6-A9CD-70F7E5B11FDD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27CB4-9B16-46A9-B5A9-CD9DB4E37B0F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4C4AF-C8CF-4702-9331-27C5C9F0EB4A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285DB-7866-4EAF-93FE-3739D8AA7E83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7B661-CA39-4C9F-89AE-C6FC1EF80059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873727-E393-415A-819C-1C487DFCE4B9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BFACF-F7EF-4E92-B631-FCFB58C2AED8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C834E8-D735-45FC-BB9A-DBDD6801397D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A645D-F564-49A2-8E06-0C3A4A229146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17864A-EB3A-4EC4-815F-4F83B39E9252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5CFAE-1537-49DF-A247-44DF2C96FA5D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97200-72A7-4674-A09D-F8C9202962BA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BB045B-76B7-44CD-AD98-CCCF644A562A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11BFB-7619-4299-A216-23799C4E9C6D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A2037-DF91-4352-8EA7-F57272F5D5D0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BC68C-9474-42B0-8D7C-04587C502B33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D1AA82-A5BB-4605-A7A3-F78452A320FC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4A0C0-312A-48EB-8BF8-0188E4D0ACF8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5E284-3396-48FC-95AF-2D39E966704A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5189F-2558-4049-95DB-986E7660C862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2222D26-AA27-45E7-AFA1-02AF451F1F9F}" type="datetime1">
              <a:rPr lang="it-IT" smtClean="0"/>
              <a:pPr>
                <a:defRPr/>
              </a:pPr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1E4751-6FF9-4722-8E56-DFC9B4EEACC7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2639814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  <a:latin typeface="+mj-lt"/>
              </a:rPr>
              <a:t>Metodi Iterativi per la risoluzione di sistemi sparsi di grandi dimensioni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907704" y="3985900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+mn-lt"/>
              </a:rPr>
              <a:t>Prof. Alessandra d’Alessio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45E621E7-E67A-41FB-9AD9-CC2E27D8598E}"/>
              </a:ext>
            </a:extLst>
          </p:cNvPr>
          <p:cNvSpPr txBox="1"/>
          <p:nvPr/>
        </p:nvSpPr>
        <p:spPr>
          <a:xfrm>
            <a:off x="647564" y="500911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 b="1" dirty="0"/>
              <a:t>Dipartimento  di Ingegneria Elettrica e Tecnologie dell’Informazione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53D710B2-5AE6-47B9-B90E-2EFD67B0A2DD}"/>
              </a:ext>
            </a:extLst>
          </p:cNvPr>
          <p:cNvGrpSpPr/>
          <p:nvPr/>
        </p:nvGrpSpPr>
        <p:grpSpPr>
          <a:xfrm>
            <a:off x="1151620" y="764704"/>
            <a:ext cx="6840760" cy="1080120"/>
            <a:chOff x="1187624" y="1052736"/>
            <a:chExt cx="6840760" cy="108012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47097879-2861-4EFA-9359-246BE26D1666}"/>
                </a:ext>
              </a:extLst>
            </p:cNvPr>
            <p:cNvSpPr/>
            <p:nvPr/>
          </p:nvSpPr>
          <p:spPr>
            <a:xfrm>
              <a:off x="1187624" y="1052736"/>
              <a:ext cx="6840760" cy="1080120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10" name="CasellaDiTesto 5">
              <a:extLst>
                <a:ext uri="{FF2B5EF4-FFF2-40B4-BE49-F238E27FC236}">
                  <a16:creationId xmlns:a16="http://schemas.microsoft.com/office/drawing/2014/main" id="{FEE01EDA-084F-430D-BC44-4CA8A205ECB8}"/>
                </a:ext>
              </a:extLst>
            </p:cNvPr>
            <p:cNvSpPr txBox="1"/>
            <p:nvPr/>
          </p:nvSpPr>
          <p:spPr>
            <a:xfrm>
              <a:off x="2771800" y="1393612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2800" b="1" dirty="0">
                  <a:solidFill>
                    <a:schemeClr val="bg1"/>
                  </a:solidFill>
                </a:rPr>
                <a:t>CALCOLO NUMERICO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fld id="{E0A50974-7E5F-498E-94A3-9275A952A999}" type="slidenum">
              <a:rPr lang="it-IT" b="1" smtClean="0"/>
              <a:pPr>
                <a:defRPr/>
              </a:pPr>
              <a:t>10</a:t>
            </a:fld>
            <a:endParaRPr lang="it-IT" b="1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520" y="764704"/>
            <a:ext cx="8603555" cy="156966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  <a:latin typeface="+mj-lt"/>
              </a:rPr>
              <a:t>I risultati precedenti dimostrano che la fattorizzazione LU di una matrice sparsa genera un gran numero di elementi diversi da zero.</a:t>
            </a:r>
          </a:p>
          <a:p>
            <a:r>
              <a:rPr lang="it-IT" sz="2400" b="1" dirty="0">
                <a:solidFill>
                  <a:schemeClr val="tx1"/>
                </a:solidFill>
                <a:latin typeface="+mj-lt"/>
              </a:rPr>
              <a:t>Il numero degli elementi diversi da zero inoltre cresce velocemente all’aumentare delle dimensioni della matrice.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23528" y="2708920"/>
            <a:ext cx="8496944" cy="206210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it-IT" sz="2400" b="1" dirty="0">
                <a:solidFill>
                  <a:srgbClr val="002060"/>
                </a:solidFill>
                <a:latin typeface="+mj-lt"/>
              </a:rPr>
              <a:t>Quindi, se risolvo un sistema lineare 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sparso di grandi dimensioni </a:t>
            </a:r>
            <a:r>
              <a:rPr lang="it-IT" sz="2400" b="1" dirty="0">
                <a:solidFill>
                  <a:srgbClr val="002060"/>
                </a:solidFill>
                <a:latin typeface="+mj-lt"/>
              </a:rPr>
              <a:t>usando la fattorizzazione LU devo:</a:t>
            </a:r>
          </a:p>
          <a:p>
            <a:pPr algn="just"/>
            <a:r>
              <a:rPr lang="it-IT" sz="2400" b="1" dirty="0">
                <a:solidFill>
                  <a:srgbClr val="002060"/>
                </a:solidFill>
                <a:latin typeface="+mj-lt"/>
              </a:rPr>
              <a:t>- calcolare un elevato numero di elementi;</a:t>
            </a:r>
          </a:p>
          <a:p>
            <a:pPr algn="just"/>
            <a:r>
              <a:rPr lang="it-IT" sz="2400" b="1" dirty="0">
                <a:solidFill>
                  <a:srgbClr val="002060"/>
                </a:solidFill>
                <a:latin typeface="+mj-lt"/>
              </a:rPr>
              <a:t>- memorizzare tutti gli elementi calcolati.</a:t>
            </a:r>
          </a:p>
          <a:p>
            <a:pPr algn="just"/>
            <a:r>
              <a:rPr lang="it-IT" sz="2400" b="1" dirty="0">
                <a:solidFill>
                  <a:srgbClr val="002060"/>
                </a:solidFill>
                <a:latin typeface="+mj-lt"/>
              </a:rPr>
              <a:t>Per questo tipo di sistemi, è conveniente usare i metodi iterativi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fld id="{61124F4F-B632-46C8-9AC8-94FE9AD6512C}" type="slidenum">
              <a:rPr lang="it-IT"/>
              <a:pPr>
                <a:defRPr/>
              </a:pPr>
              <a:t>11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1672353"/>
            <a:ext cx="7818636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chemeClr val="tx1"/>
                </a:solidFill>
                <a:ea typeface="Times New Roman"/>
                <a:cs typeface="Arial"/>
              </a:rPr>
              <a:t> metodi che  non alterano</a:t>
            </a:r>
            <a:r>
              <a:rPr lang="it-IT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it-IT" sz="2600" b="1" dirty="0">
                <a:solidFill>
                  <a:schemeClr val="tx1"/>
                </a:solidFill>
                <a:ea typeface="Times New Roman"/>
                <a:cs typeface="Arial"/>
              </a:rPr>
              <a:t>la struttura della matrice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chemeClr val="tx1"/>
                </a:solidFill>
                <a:ea typeface="Times New Roman"/>
                <a:cs typeface="Arial"/>
              </a:rPr>
              <a:t> e non effettuano operazioni su elementi nulli</a:t>
            </a:r>
            <a:endParaRPr lang="it-IT" sz="26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00063" y="2976756"/>
            <a:ext cx="7858125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indispensabili per matrici  sparse di grandi dimensioni    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95536" y="3976608"/>
            <a:ext cx="813690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/>
              <a:t>  più facilmente implementabili su  </a:t>
            </a:r>
            <a:r>
              <a:rPr lang="it-IT" sz="2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paralleli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627240" y="416858"/>
            <a:ext cx="2814553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  <a:latin typeface="+mj-lt"/>
              </a:rPr>
              <a:t>metodi iterativi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fld id="{E0A50974-7E5F-498E-94A3-9275A952A999}" type="slidenum">
              <a:rPr lang="it-IT" b="1" smtClean="0"/>
              <a:pPr>
                <a:defRPr/>
              </a:pPr>
              <a:t>12</a:t>
            </a:fld>
            <a:endParaRPr lang="it-IT" b="1"/>
          </a:p>
        </p:txBody>
      </p:sp>
      <p:sp>
        <p:nvSpPr>
          <p:cNvPr id="5" name="CasellaDiTesto 4"/>
          <p:cNvSpPr txBox="1"/>
          <p:nvPr/>
        </p:nvSpPr>
        <p:spPr>
          <a:xfrm>
            <a:off x="1009650" y="3843045"/>
            <a:ext cx="685800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/>
              <a:t>La soluzione calcolata è affetta da errore di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/>
              <a:t>        </a:t>
            </a:r>
            <a:r>
              <a:rPr lang="it-IT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troncamento + errore di round-off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14374" y="476672"/>
            <a:ext cx="825011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chemeClr val="tx1"/>
                </a:solidFill>
              </a:rPr>
              <a:t>Generano una successione di soluzioni approssimate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938510" y="1052736"/>
            <a:ext cx="4937746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latin typeface="+mn-lt"/>
                <a:ea typeface="Times New Roman"/>
                <a:cs typeface="Arial"/>
              </a:rPr>
              <a:t>    Problemi fondamentali</a:t>
            </a:r>
            <a:r>
              <a:rPr lang="it-IT" sz="2800" b="1" dirty="0">
                <a:latin typeface="Times New Roman"/>
                <a:ea typeface="Times New Roman"/>
              </a:rPr>
              <a:t>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it-IT" sz="2800" b="1" dirty="0">
                <a:solidFill>
                  <a:srgbClr val="FF0000"/>
                </a:solidFill>
                <a:latin typeface="+mn-lt"/>
                <a:ea typeface="Times New Roman"/>
                <a:cs typeface="Arial"/>
              </a:rPr>
              <a:t>convergenza 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it-IT" sz="2800" b="1" dirty="0">
                <a:solidFill>
                  <a:srgbClr val="FF0000"/>
                </a:solidFill>
                <a:latin typeface="+mn-lt"/>
                <a:ea typeface="Times New Roman"/>
                <a:cs typeface="Arial"/>
              </a:rPr>
              <a:t>velocità</a:t>
            </a:r>
            <a:endParaRPr lang="it-IT" sz="2800" b="1" dirty="0">
              <a:latin typeface="Times New Roman"/>
              <a:ea typeface="Times New Roman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059832" y="2967038"/>
            <a:ext cx="2143125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chemeClr val="tx1"/>
                </a:solidFill>
                <a:ea typeface="Times New Roman"/>
                <a:cs typeface="Arial"/>
              </a:rPr>
              <a:t>x = </a:t>
            </a:r>
            <a:r>
              <a:rPr lang="it-IT" sz="2800" b="1" dirty="0" err="1">
                <a:solidFill>
                  <a:schemeClr val="tx1"/>
                </a:solidFill>
                <a:ea typeface="Times New Roman"/>
                <a:cs typeface="Arial"/>
              </a:rPr>
              <a:t>lim</a:t>
            </a:r>
            <a:r>
              <a:rPr lang="it-IT" sz="2800" b="1" baseline="-25000" dirty="0" err="1">
                <a:solidFill>
                  <a:schemeClr val="tx1"/>
                </a:solidFill>
                <a:ea typeface="Times New Roman"/>
                <a:cs typeface="Arial"/>
              </a:rPr>
              <a:t>k</a:t>
            </a:r>
            <a:r>
              <a:rPr lang="it-IT" sz="2800" b="1" baseline="-25000" dirty="0">
                <a:solidFill>
                  <a:schemeClr val="tx1"/>
                </a:solidFill>
                <a:ea typeface="Times New Roman"/>
                <a:cs typeface="Arial"/>
                <a:sym typeface="Symbol"/>
              </a:rPr>
              <a:t></a:t>
            </a:r>
            <a:r>
              <a:rPr lang="it-IT" sz="2800" b="1" dirty="0">
                <a:solidFill>
                  <a:schemeClr val="tx1"/>
                </a:solidFill>
                <a:ea typeface="Times New Roman"/>
                <a:cs typeface="Arial"/>
              </a:rPr>
              <a:t> </a:t>
            </a:r>
            <a:r>
              <a:rPr lang="it-IT" sz="2800" b="1" dirty="0" err="1">
                <a:solidFill>
                  <a:schemeClr val="tx1"/>
                </a:solidFill>
                <a:ea typeface="Times New Roman"/>
                <a:cs typeface="Arial"/>
              </a:rPr>
              <a:t>x</a:t>
            </a:r>
            <a:r>
              <a:rPr lang="it-IT" sz="2800" b="1" baseline="30000" dirty="0" err="1">
                <a:solidFill>
                  <a:schemeClr val="tx1"/>
                </a:solidFill>
                <a:ea typeface="Times New Roman"/>
                <a:cs typeface="Arial"/>
              </a:rPr>
              <a:t>k</a:t>
            </a:r>
            <a:endParaRPr lang="it-IT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925CB-6E84-4F61-B699-6C8E5E1F42F1}" type="slidenum">
              <a:rPr lang="it-IT"/>
              <a:pPr>
                <a:defRPr/>
              </a:pPr>
              <a:t>13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298106" y="357188"/>
            <a:ext cx="146883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rgbClr val="0033CC"/>
                </a:solidFill>
              </a:rPr>
              <a:t> </a:t>
            </a:r>
            <a:r>
              <a:rPr lang="it-IT" sz="2800" b="1" dirty="0" err="1">
                <a:solidFill>
                  <a:schemeClr val="tx1"/>
                </a:solidFill>
              </a:rPr>
              <a:t>Ax=b</a:t>
            </a:r>
            <a:endParaRPr lang="it-IT" sz="2800" b="1" dirty="0">
              <a:solidFill>
                <a:schemeClr val="tx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57250" y="1285875"/>
            <a:ext cx="688310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 </a:t>
            </a:r>
            <a:r>
              <a:rPr lang="it-IT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splitting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 di A :    </a:t>
            </a:r>
            <a:r>
              <a:rPr lang="it-IT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it-IT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P-N    </a:t>
            </a:r>
            <a:r>
              <a:rPr lang="it-IT" sz="2800" b="1" dirty="0">
                <a:solidFill>
                  <a:schemeClr val="tx1"/>
                </a:solidFill>
              </a:rPr>
              <a:t> </a:t>
            </a:r>
            <a:r>
              <a:rPr lang="it-IT" sz="2800" b="1" dirty="0"/>
              <a:t>(P non singolare)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214563" y="2060848"/>
            <a:ext cx="42879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solidFill>
                  <a:schemeClr val="tx1"/>
                </a:solidFill>
                <a:ea typeface="Times New Roman"/>
                <a:cs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ea typeface="Times New Roman"/>
                <a:cs typeface="Arial"/>
              </a:rPr>
              <a:t>Ax</a:t>
            </a:r>
            <a:r>
              <a:rPr lang="fr-FR" sz="2800" b="1" dirty="0">
                <a:solidFill>
                  <a:schemeClr val="tx1"/>
                </a:solidFill>
                <a:ea typeface="Times New Roman"/>
                <a:cs typeface="Arial"/>
              </a:rPr>
              <a:t>=b                 Px=</a:t>
            </a:r>
            <a:r>
              <a:rPr lang="fr-FR" sz="2800" b="1" dirty="0" err="1">
                <a:solidFill>
                  <a:schemeClr val="tx1"/>
                </a:solidFill>
                <a:ea typeface="Times New Roman"/>
                <a:cs typeface="Arial"/>
              </a:rPr>
              <a:t>Nx</a:t>
            </a:r>
            <a:r>
              <a:rPr lang="fr-FR" sz="2800" b="1" dirty="0">
                <a:solidFill>
                  <a:schemeClr val="tx1"/>
                </a:solidFill>
                <a:ea typeface="Times New Roman"/>
                <a:cs typeface="Arial"/>
              </a:rPr>
              <a:t>+b</a:t>
            </a:r>
            <a:endParaRPr lang="it-IT" sz="28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cxnSp>
        <p:nvCxnSpPr>
          <p:cNvPr id="14" name="Connettore 2 13"/>
          <p:cNvCxnSpPr/>
          <p:nvPr/>
        </p:nvCxnSpPr>
        <p:spPr>
          <a:xfrm>
            <a:off x="3426147" y="2348880"/>
            <a:ext cx="785813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411760" y="2924944"/>
            <a:ext cx="4248472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chemeClr val="tx1"/>
                </a:solidFill>
              </a:rPr>
              <a:t>  x</a:t>
            </a:r>
            <a:r>
              <a:rPr lang="it-IT" sz="2800" b="1" baseline="30000" dirty="0">
                <a:solidFill>
                  <a:schemeClr val="tx1"/>
                </a:solidFill>
              </a:rPr>
              <a:t>0</a:t>
            </a:r>
            <a:r>
              <a:rPr lang="it-IT" sz="2800" b="1" dirty="0">
                <a:solidFill>
                  <a:schemeClr val="tx1"/>
                </a:solidFill>
              </a:rPr>
              <a:t> = vettore iniziale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chemeClr val="tx1"/>
                </a:solidFill>
              </a:rPr>
              <a:t>  Px</a:t>
            </a:r>
            <a:r>
              <a:rPr lang="it-IT" sz="2800" b="1" baseline="30000" dirty="0">
                <a:solidFill>
                  <a:schemeClr val="tx1"/>
                </a:solidFill>
              </a:rPr>
              <a:t>k+1</a:t>
            </a:r>
            <a:r>
              <a:rPr lang="it-IT" sz="2800" b="1" dirty="0">
                <a:solidFill>
                  <a:schemeClr val="tx1"/>
                </a:solidFill>
              </a:rPr>
              <a:t>=Nx</a:t>
            </a:r>
            <a:r>
              <a:rPr lang="it-IT" sz="2800" b="1" baseline="30000" dirty="0">
                <a:solidFill>
                  <a:schemeClr val="tx1"/>
                </a:solidFill>
              </a:rPr>
              <a:t>k </a:t>
            </a:r>
            <a:r>
              <a:rPr lang="it-IT" sz="2800" b="1" dirty="0" err="1">
                <a:solidFill>
                  <a:schemeClr val="tx1"/>
                </a:solidFill>
              </a:rPr>
              <a:t>+b</a:t>
            </a:r>
            <a:r>
              <a:rPr lang="it-IT" sz="2800" b="1" dirty="0">
                <a:solidFill>
                  <a:schemeClr val="tx1"/>
                </a:solidFill>
              </a:rPr>
              <a:t>      k</a:t>
            </a:r>
            <a:r>
              <a:rPr lang="it-IT" sz="2800" b="1" u="sng" dirty="0">
                <a:solidFill>
                  <a:schemeClr val="tx1"/>
                </a:solidFill>
              </a:rPr>
              <a:t>&gt;</a:t>
            </a:r>
            <a:r>
              <a:rPr lang="it-IT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2555776" y="4005064"/>
            <a:ext cx="296257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 iterativo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fld id="{8556F0ED-74C1-4848-A555-6ABC4B7E2572}" type="slidenum">
              <a:rPr lang="it-IT" b="1"/>
              <a:pPr>
                <a:defRPr/>
              </a:pPr>
              <a:t>14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1928813" y="823913"/>
            <a:ext cx="514350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it-IT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k+1 </a:t>
            </a:r>
            <a:r>
              <a:rPr lang="it-IT" sz="26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 P</a:t>
            </a:r>
            <a:r>
              <a:rPr lang="it-IT" sz="2600" b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Nx</a:t>
            </a:r>
            <a:r>
              <a:rPr lang="it-IT" sz="2600" b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+P</a:t>
            </a:r>
            <a:r>
              <a:rPr lang="it-IT" sz="2600" b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it-IT" sz="2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it-IT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it-IT" sz="2600" b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it-IT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+c</a:t>
            </a:r>
            <a:r>
              <a:rPr lang="it-IT" sz="2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it-IT" sz="2600" b="1" dirty="0">
                <a:solidFill>
                  <a:schemeClr val="tx1"/>
                </a:solidFill>
              </a:rPr>
              <a:t>k</a:t>
            </a:r>
            <a:r>
              <a:rPr lang="it-IT" sz="2600" b="1" u="sng" dirty="0">
                <a:solidFill>
                  <a:schemeClr val="tx1"/>
                </a:solidFill>
              </a:rPr>
              <a:t>&gt;</a:t>
            </a:r>
            <a:r>
              <a:rPr lang="it-IT" sz="2600" b="1" dirty="0">
                <a:solidFill>
                  <a:schemeClr val="tx1"/>
                </a:solidFill>
              </a:rPr>
              <a:t>0</a:t>
            </a:r>
            <a:r>
              <a:rPr lang="it-IT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714625" y="1681163"/>
            <a:ext cx="285750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 iterativa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714500" y="2357438"/>
            <a:ext cx="5214938" cy="83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B=P</a:t>
            </a:r>
            <a:r>
              <a:rPr lang="it-IT" sz="24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i="1" dirty="0"/>
              <a:t>   </a:t>
            </a:r>
            <a:r>
              <a:rPr lang="it-IT" sz="2400" b="1" dirty="0"/>
              <a:t>  </a:t>
            </a:r>
            <a:r>
              <a:rPr lang="it-IT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 di iterazione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/>
              <a:t>  individua un particolare metodo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000125" y="3286125"/>
            <a:ext cx="6786563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chemeClr val="tx1"/>
                </a:solidFill>
              </a:rPr>
              <a:t>  Se   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  <a:cs typeface="Arial"/>
              </a:rPr>
              <a:t>lim</a:t>
            </a:r>
            <a:r>
              <a:rPr lang="it-IT" sz="2400" b="1" baseline="-25000" dirty="0" err="1">
                <a:solidFill>
                  <a:schemeClr val="tx1"/>
                </a:solidFill>
                <a:ea typeface="Times New Roman"/>
                <a:cs typeface="Arial"/>
              </a:rPr>
              <a:t>k</a:t>
            </a:r>
            <a:r>
              <a:rPr lang="it-IT" sz="2400" b="1" baseline="-25000" dirty="0">
                <a:solidFill>
                  <a:schemeClr val="tx1"/>
                </a:solidFill>
                <a:ea typeface="Times New Roman"/>
                <a:cs typeface="Arial"/>
                <a:sym typeface="Symbol"/>
              </a:rPr>
              <a:t></a:t>
            </a:r>
            <a:r>
              <a:rPr lang="it-IT" sz="2400" b="1" dirty="0">
                <a:solidFill>
                  <a:schemeClr val="tx1"/>
                </a:solidFill>
                <a:ea typeface="Times New Roman"/>
                <a:cs typeface="Arial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  <a:cs typeface="Arial"/>
              </a:rPr>
              <a:t>x</a:t>
            </a:r>
            <a:r>
              <a:rPr lang="it-IT" sz="2400" b="1" baseline="30000" dirty="0" err="1">
                <a:solidFill>
                  <a:schemeClr val="tx1"/>
                </a:solidFill>
                <a:ea typeface="Times New Roman"/>
                <a:cs typeface="Arial"/>
              </a:rPr>
              <a:t>k</a:t>
            </a:r>
            <a:r>
              <a:rPr lang="it-IT" sz="2400" b="1" baseline="30000" dirty="0">
                <a:solidFill>
                  <a:schemeClr val="tx1"/>
                </a:solidFill>
                <a:ea typeface="Times New Roman"/>
                <a:cs typeface="Arial"/>
              </a:rPr>
              <a:t>   </a:t>
            </a:r>
            <a:r>
              <a:rPr lang="it-IT" sz="2400" b="1" dirty="0">
                <a:solidFill>
                  <a:schemeClr val="tx1"/>
                </a:solidFill>
                <a:ea typeface="Times New Roman"/>
                <a:cs typeface="Arial"/>
              </a:rPr>
              <a:t> esiste  allora è uguale a x</a:t>
            </a:r>
            <a:endParaRPr lang="it-IT" sz="2400" b="1" dirty="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357438" y="4181475"/>
            <a:ext cx="3714750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chemeClr val="tx1"/>
                </a:solidFill>
                <a:ea typeface="Times New Roman"/>
                <a:cs typeface="Arial"/>
              </a:rPr>
              <a:t>Consistenza</a:t>
            </a:r>
            <a:r>
              <a:rPr lang="it-IT" sz="2400" b="1" dirty="0">
                <a:solidFill>
                  <a:schemeClr val="tx1"/>
                </a:solidFill>
              </a:rPr>
              <a:t>  del metodo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1FC0E-0218-42B7-BE99-389734D6BDF7}" type="slidenum">
              <a:rPr lang="it-IT"/>
              <a:pPr>
                <a:defRPr/>
              </a:pPr>
              <a:t>15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357438" y="214313"/>
            <a:ext cx="3857625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Teorema  di 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convergenza</a:t>
            </a:r>
            <a:endParaRPr lang="it-IT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85750" y="880264"/>
            <a:ext cx="8572500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/>
              <a:t>un metodo iterativo  è convergente   per ogni x</a:t>
            </a:r>
            <a:r>
              <a:rPr lang="it-IT" sz="2600" b="1" baseline="30000" dirty="0"/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ym typeface="Symbol"/>
              </a:rPr>
              <a:t>                            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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= max</a:t>
            </a:r>
            <a:r>
              <a:rPr lang="it-IT" sz="26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ath1"/>
              </a:rPr>
              <a:t> 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Math1"/>
              </a:rPr>
              <a:t>│</a:t>
            </a:r>
            <a:r>
              <a:rPr lang="el-G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Math1"/>
              </a:rPr>
              <a:t>λ</a:t>
            </a:r>
            <a:r>
              <a:rPr lang="it-IT" sz="26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  <a:sym typeface="Math1"/>
              </a:rPr>
              <a:t>i</a:t>
            </a:r>
            <a:r>
              <a:rPr lang="it-IT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Math1"/>
              </a:rPr>
              <a:t>│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Math1"/>
              </a:rPr>
              <a:t> 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AD2461D-2B89-4B55-9D88-D77FBC44A5DB}"/>
              </a:ext>
            </a:extLst>
          </p:cNvPr>
          <p:cNvSpPr txBox="1"/>
          <p:nvPr/>
        </p:nvSpPr>
        <p:spPr>
          <a:xfrm>
            <a:off x="1979712" y="3068960"/>
            <a:ext cx="4448536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it-IT" sz="2600" b="1" dirty="0">
                <a:solidFill>
                  <a:schemeClr val="tx1"/>
                </a:solidFill>
                <a:latin typeface="+mj-lt"/>
              </a:rPr>
              <a:t>velocità di </a:t>
            </a:r>
            <a:r>
              <a:rPr lang="it-IT" sz="2600" b="1" dirty="0">
                <a:solidFill>
                  <a:srgbClr val="FF0000"/>
                </a:solidFill>
                <a:latin typeface="+mj-lt"/>
              </a:rPr>
              <a:t>convergenza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0128682-E134-4832-897F-08DE39A0E130}"/>
              </a:ext>
            </a:extLst>
          </p:cNvPr>
          <p:cNvSpPr txBox="1"/>
          <p:nvPr/>
        </p:nvSpPr>
        <p:spPr>
          <a:xfrm>
            <a:off x="1043608" y="3603794"/>
            <a:ext cx="62646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ea typeface="Times New Roman"/>
                <a:cs typeface="Arial"/>
              </a:rPr>
              <a:t>più </a:t>
            </a:r>
            <a:r>
              <a:rPr lang="en-US" sz="2400" b="1" dirty="0">
                <a:solidFill>
                  <a:srgbClr val="FF0000"/>
                </a:solidFill>
                <a:ea typeface="Times New Roman"/>
                <a:cs typeface="Arial"/>
                <a:sym typeface="Symbol"/>
              </a:rPr>
              <a:t></a:t>
            </a:r>
            <a:r>
              <a:rPr lang="it-IT" sz="2400" b="1" dirty="0">
                <a:solidFill>
                  <a:srgbClr val="FF0000"/>
                </a:solidFill>
                <a:ea typeface="Times New Roman"/>
                <a:cs typeface="Arial"/>
              </a:rPr>
              <a:t>(B) è piccolo </a:t>
            </a:r>
            <a:r>
              <a:rPr lang="it-IT" sz="2400" b="1" dirty="0">
                <a:latin typeface="Times New Roman"/>
                <a:ea typeface="Times New Roman"/>
              </a:rPr>
              <a:t>  </a:t>
            </a:r>
            <a:r>
              <a:rPr lang="it-IT" sz="2400" b="1" dirty="0">
                <a:ea typeface="Times New Roman"/>
                <a:cs typeface="Arial"/>
              </a:rPr>
              <a:t>più </a:t>
            </a:r>
            <a:r>
              <a:rPr lang="it-IT" sz="2400" b="1" dirty="0">
                <a:solidFill>
                  <a:srgbClr val="FF0000"/>
                </a:solidFill>
                <a:ea typeface="Times New Roman"/>
                <a:cs typeface="Arial"/>
              </a:rPr>
              <a:t>rapida</a:t>
            </a:r>
            <a:r>
              <a:rPr lang="it-IT" sz="2400" b="1" dirty="0">
                <a:ea typeface="Times New Roman"/>
                <a:cs typeface="Arial"/>
              </a:rPr>
              <a:t> è la convergenza   </a:t>
            </a:r>
            <a:endParaRPr lang="it-IT" sz="2400" b="1" dirty="0">
              <a:latin typeface="Times New Roman"/>
              <a:ea typeface="Times New Roman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9C83FA8-1685-4C91-8B32-A8A0F0E106A1}"/>
              </a:ext>
            </a:extLst>
          </p:cNvPr>
          <p:cNvSpPr txBox="1"/>
          <p:nvPr/>
        </p:nvSpPr>
        <p:spPr>
          <a:xfrm>
            <a:off x="928688" y="2060848"/>
            <a:ext cx="7000875" cy="83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/>
              <a:t> la convergenza è legata al raggio spettrale di B</a:t>
            </a:r>
            <a:br>
              <a:rPr lang="it-IT" sz="2400" b="1" dirty="0"/>
            </a:br>
            <a:r>
              <a:rPr lang="it-IT" sz="2400" b="1" dirty="0"/>
              <a:t> </a:t>
            </a:r>
            <a:r>
              <a:rPr lang="it-IT" sz="2400" b="1" dirty="0">
                <a:solidFill>
                  <a:srgbClr val="FF0000"/>
                </a:solidFill>
              </a:rPr>
              <a:t>(verifica impraticabile nel software, solo teorica)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04E62B-6A45-4B2E-9F9B-E7DDC4AA9B50}"/>
              </a:ext>
            </a:extLst>
          </p:cNvPr>
          <p:cNvSpPr txBox="1"/>
          <p:nvPr/>
        </p:nvSpPr>
        <p:spPr>
          <a:xfrm>
            <a:off x="1928813" y="4090736"/>
            <a:ext cx="4643437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it-IT" sz="2400" b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poiché vale che  </a:t>
            </a:r>
            <a:r>
              <a:rPr lang="it-IT" sz="2400" b="1" dirty="0">
                <a:solidFill>
                  <a:schemeClr val="tx1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</a:t>
            </a:r>
            <a:r>
              <a:rPr lang="it-IT" sz="2400" b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(A)</a:t>
            </a:r>
            <a:r>
              <a:rPr lang="it-IT" sz="2400" b="1" u="sng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&lt;</a:t>
            </a:r>
            <a:r>
              <a:rPr lang="it-IT" sz="2400" b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  <a:sym typeface="Math1"/>
              </a:rPr>
              <a:t>||</a:t>
            </a:r>
            <a:r>
              <a:rPr lang="it-IT" sz="2400" b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it-IT" sz="2400" b="1" dirty="0">
                <a:solidFill>
                  <a:schemeClr val="tx1"/>
                </a:solidFill>
                <a:latin typeface="Arial" charset="0"/>
                <a:cs typeface="Arial" charset="0"/>
                <a:sym typeface="Math1"/>
              </a:rPr>
              <a:t>||</a:t>
            </a:r>
            <a:r>
              <a:rPr lang="it-IT" sz="2400" b="1" dirty="0">
                <a:solidFill>
                  <a:schemeClr val="tx1"/>
                </a:solidFill>
                <a:latin typeface="Math1"/>
                <a:cs typeface="Times New Roman" pitchFamily="18" charset="0"/>
                <a:sym typeface="Math1"/>
              </a:rPr>
              <a:t> </a:t>
            </a:r>
            <a:r>
              <a:rPr lang="it-IT" sz="24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it-IT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EF2C775-C59A-4984-9CE7-FCD48FC0B9B5}"/>
              </a:ext>
            </a:extLst>
          </p:cNvPr>
          <p:cNvSpPr txBox="1"/>
          <p:nvPr/>
        </p:nvSpPr>
        <p:spPr>
          <a:xfrm>
            <a:off x="3286124" y="4733674"/>
            <a:ext cx="2365995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Math1"/>
              </a:rPr>
              <a:t>||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  <a:sym typeface="Math1"/>
              </a:rPr>
              <a:t>B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Math1"/>
              </a:rPr>
              <a:t>|| 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F2A289E-2036-4CA7-A56D-1867040633C9}"/>
              </a:ext>
            </a:extLst>
          </p:cNvPr>
          <p:cNvSpPr txBox="1"/>
          <p:nvPr/>
        </p:nvSpPr>
        <p:spPr>
          <a:xfrm>
            <a:off x="1357290" y="5486455"/>
            <a:ext cx="5786478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rgbClr val="0066CC"/>
                </a:solidFill>
                <a:latin typeface="+mj-lt"/>
              </a:rPr>
              <a:t> </a:t>
            </a:r>
            <a:r>
              <a:rPr lang="it-IT" sz="2600" b="1" dirty="0">
                <a:solidFill>
                  <a:schemeClr val="tx1"/>
                </a:solidFill>
                <a:latin typeface="+mj-lt"/>
              </a:rPr>
              <a:t>condizione</a:t>
            </a:r>
            <a:r>
              <a:rPr lang="it-IT" sz="2600" b="1" dirty="0">
                <a:solidFill>
                  <a:srgbClr val="FF0000"/>
                </a:solidFill>
                <a:latin typeface="+mj-lt"/>
              </a:rPr>
              <a:t> sufficiente di convergenza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 b="1" dirty="0"/>
              <a:t>CALCOLO </a:t>
            </a:r>
            <a:r>
              <a:rPr lang="it-IT" b="1" dirty="0" err="1"/>
              <a:t>NUMERICO-A.d'Alessio</a:t>
            </a:r>
            <a:endParaRPr lang="it-IT" b="1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  <a:noFill/>
          <a:ln>
            <a:noFill/>
          </a:ln>
        </p:spPr>
        <p:txBody>
          <a:bodyPr/>
          <a:lstStyle/>
          <a:p>
            <a:pPr>
              <a:defRPr/>
            </a:pPr>
            <a:fld id="{E0A50974-7E5F-498E-94A3-9275A952A999}" type="slidenum">
              <a:rPr lang="it-IT" b="1" smtClean="0"/>
              <a:pPr>
                <a:defRPr/>
              </a:pPr>
              <a:t>16</a:t>
            </a:fld>
            <a:endParaRPr lang="it-IT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649463" y="2392580"/>
            <a:ext cx="3514328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chemeClr val="tx1"/>
                </a:solidFill>
                <a:latin typeface="Arial"/>
                <a:cs typeface="Arial"/>
                <a:sym typeface="Math1"/>
              </a:rPr>
              <a:t>║</a:t>
            </a:r>
            <a:r>
              <a:rPr lang="de-DE" sz="2600" b="1" dirty="0" err="1">
                <a:solidFill>
                  <a:schemeClr val="tx1"/>
                </a:solidFill>
                <a:latin typeface="+mj-lt"/>
                <a:ea typeface="Times New Roman"/>
                <a:cs typeface="Arial"/>
              </a:rPr>
              <a:t>e</a:t>
            </a:r>
            <a:r>
              <a:rPr lang="de-DE" sz="2600" b="1" baseline="30000" dirty="0" err="1">
                <a:solidFill>
                  <a:schemeClr val="tx1"/>
                </a:solidFill>
                <a:latin typeface="+mj-lt"/>
                <a:ea typeface="Times New Roman"/>
                <a:cs typeface="Arial"/>
              </a:rPr>
              <a:t>k</a:t>
            </a:r>
            <a:r>
              <a:rPr lang="it-IT" sz="2600" b="1" dirty="0">
                <a:solidFill>
                  <a:schemeClr val="tx1"/>
                </a:solidFill>
                <a:latin typeface="+mj-lt"/>
                <a:sym typeface="Symbol"/>
              </a:rPr>
              <a:t> </a:t>
            </a:r>
            <a:r>
              <a:rPr lang="it-IT" sz="2600" b="1" dirty="0">
                <a:solidFill>
                  <a:schemeClr val="tx1"/>
                </a:solidFill>
                <a:latin typeface="Arial"/>
                <a:cs typeface="Arial"/>
                <a:sym typeface="Math1"/>
              </a:rPr>
              <a:t>║</a:t>
            </a:r>
            <a:r>
              <a:rPr lang="it-IT" sz="2600" b="1" u="sng" dirty="0">
                <a:solidFill>
                  <a:schemeClr val="tx1"/>
                </a:solidFill>
                <a:latin typeface="+mj-lt"/>
              </a:rPr>
              <a:t> &lt; </a:t>
            </a:r>
            <a:r>
              <a:rPr lang="it-IT" sz="2600" b="1" dirty="0" err="1">
                <a:solidFill>
                  <a:schemeClr val="tx1"/>
                </a:solidFill>
                <a:latin typeface="Arial"/>
                <a:cs typeface="Arial"/>
                <a:sym typeface="Math1"/>
              </a:rPr>
              <a:t>║</a:t>
            </a:r>
            <a:r>
              <a:rPr lang="de-DE" sz="2600" b="1" dirty="0">
                <a:solidFill>
                  <a:schemeClr val="tx1"/>
                </a:solidFill>
                <a:latin typeface="+mj-lt"/>
                <a:ea typeface="Times New Roman"/>
                <a:cs typeface="Arial"/>
              </a:rPr>
              <a:t>B</a:t>
            </a:r>
            <a:r>
              <a:rPr lang="it-IT" sz="2600" b="1" dirty="0">
                <a:solidFill>
                  <a:schemeClr val="tx1"/>
                </a:solidFill>
                <a:latin typeface="Arial"/>
                <a:cs typeface="Arial"/>
                <a:sym typeface="Math1"/>
              </a:rPr>
              <a:t>║</a:t>
            </a:r>
            <a:r>
              <a:rPr lang="de-DE" sz="2600" b="1" baseline="30000" dirty="0">
                <a:solidFill>
                  <a:schemeClr val="tx1"/>
                </a:solidFill>
                <a:latin typeface="+mj-lt"/>
                <a:ea typeface="Times New Roman"/>
                <a:cs typeface="Arial"/>
              </a:rPr>
              <a:t>k</a:t>
            </a:r>
            <a:r>
              <a:rPr lang="it-IT" sz="2600" b="1" dirty="0">
                <a:solidFill>
                  <a:schemeClr val="tx1"/>
                </a:solidFill>
                <a:latin typeface="+mj-lt"/>
                <a:sym typeface="Symbol"/>
              </a:rPr>
              <a:t> </a:t>
            </a:r>
            <a:r>
              <a:rPr lang="it-IT" sz="2600" b="1" dirty="0">
                <a:solidFill>
                  <a:schemeClr val="tx1"/>
                </a:solidFill>
                <a:latin typeface="Arial"/>
                <a:cs typeface="Arial"/>
                <a:sym typeface="Math1"/>
              </a:rPr>
              <a:t>║</a:t>
            </a:r>
            <a:r>
              <a:rPr lang="de-DE" sz="2600" b="1" dirty="0">
                <a:solidFill>
                  <a:schemeClr val="tx1"/>
                </a:solidFill>
                <a:latin typeface="+mj-lt"/>
                <a:ea typeface="Times New Roman"/>
                <a:cs typeface="Arial"/>
              </a:rPr>
              <a:t>e</a:t>
            </a:r>
            <a:r>
              <a:rPr lang="de-DE" sz="2600" b="1" baseline="30000" dirty="0">
                <a:solidFill>
                  <a:schemeClr val="tx1"/>
                </a:solidFill>
                <a:latin typeface="+mj-lt"/>
                <a:ea typeface="Times New Roman"/>
                <a:cs typeface="Arial"/>
              </a:rPr>
              <a:t>0</a:t>
            </a:r>
            <a:r>
              <a:rPr lang="it-IT" sz="2600" b="1" dirty="0">
                <a:solidFill>
                  <a:schemeClr val="tx1"/>
                </a:solidFill>
                <a:latin typeface="Arial"/>
                <a:cs typeface="Arial"/>
                <a:sym typeface="Math1"/>
              </a:rPr>
              <a:t>║</a:t>
            </a:r>
            <a:r>
              <a:rPr lang="de-DE" sz="2600" b="1" dirty="0">
                <a:solidFill>
                  <a:schemeClr val="tx1"/>
                </a:solidFill>
                <a:latin typeface="+mj-lt"/>
                <a:ea typeface="Times New Roman"/>
                <a:cs typeface="Arial"/>
              </a:rPr>
              <a:t>  </a:t>
            </a:r>
            <a:endParaRPr lang="it-IT" sz="2600" b="1" dirty="0">
              <a:solidFill>
                <a:schemeClr val="tx1"/>
              </a:solidFill>
              <a:latin typeface="+mj-lt"/>
              <a:ea typeface="Times New Roman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83568" y="3040652"/>
            <a:ext cx="8208912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FF0000"/>
                </a:solidFill>
                <a:latin typeface="+mj-lt"/>
                <a:sym typeface="Symbol"/>
              </a:rPr>
              <a:t></a:t>
            </a:r>
            <a:r>
              <a:rPr lang="it-IT" sz="2600" b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it-IT" sz="2600" b="1" dirty="0">
                <a:solidFill>
                  <a:srgbClr val="FF0000"/>
                </a:solidFill>
                <a:latin typeface="+mj-lt"/>
                <a:sym typeface="Symbol"/>
              </a:rPr>
              <a:t></a:t>
            </a:r>
            <a:r>
              <a:rPr lang="it-IT" sz="2600" b="1" baseline="30000" dirty="0">
                <a:solidFill>
                  <a:srgbClr val="FF0000"/>
                </a:solidFill>
                <a:latin typeface="+mj-lt"/>
              </a:rPr>
              <a:t>k</a:t>
            </a:r>
            <a:r>
              <a:rPr lang="it-IT" sz="2600" b="1" dirty="0">
                <a:solidFill>
                  <a:srgbClr val="FF0000"/>
                </a:solidFill>
                <a:latin typeface="+mj-lt"/>
              </a:rPr>
              <a:t>  misura di quanto è ridotto l’errore dopo k iterazioni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259631" y="3616716"/>
            <a:ext cx="6305943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0000FF"/>
                </a:solidFill>
                <a:latin typeface="+mj-lt"/>
              </a:rPr>
              <a:t>                    se </a:t>
            </a:r>
            <a:r>
              <a:rPr lang="it-IT" sz="2600" b="1" dirty="0" err="1">
                <a:solidFill>
                  <a:srgbClr val="0000FF"/>
                </a:solidFill>
                <a:latin typeface="Arial"/>
                <a:cs typeface="Arial"/>
                <a:sym typeface="Math1"/>
              </a:rPr>
              <a:t>║</a:t>
            </a:r>
            <a:r>
              <a:rPr lang="it-IT" sz="2600" b="1" dirty="0" err="1">
                <a:solidFill>
                  <a:srgbClr val="0000FF"/>
                </a:solidFill>
                <a:latin typeface="+mj-lt"/>
              </a:rPr>
              <a:t>B</a:t>
            </a:r>
            <a:r>
              <a:rPr lang="it-IT" sz="2600" b="1" dirty="0" err="1">
                <a:solidFill>
                  <a:srgbClr val="0000FF"/>
                </a:solidFill>
                <a:latin typeface="Arial"/>
                <a:cs typeface="Arial"/>
                <a:sym typeface="Math1"/>
              </a:rPr>
              <a:t>║</a:t>
            </a:r>
            <a:r>
              <a:rPr lang="it-IT" sz="2600" b="1" dirty="0">
                <a:solidFill>
                  <a:srgbClr val="0000FF"/>
                </a:solidFill>
                <a:latin typeface="+mj-lt"/>
              </a:rPr>
              <a:t> &lt;1</a:t>
            </a:r>
          </a:p>
          <a:p>
            <a:r>
              <a:rPr lang="it-IT" sz="2600" b="1" dirty="0">
                <a:solidFill>
                  <a:srgbClr val="0000FF"/>
                </a:solidFill>
                <a:latin typeface="+mj-lt"/>
              </a:rPr>
              <a:t> minore è </a:t>
            </a:r>
            <a:r>
              <a:rPr lang="it-IT" sz="2600" b="1" dirty="0" err="1">
                <a:solidFill>
                  <a:srgbClr val="0000FF"/>
                </a:solidFill>
                <a:latin typeface="Arial"/>
                <a:cs typeface="Arial"/>
                <a:sym typeface="Math1"/>
              </a:rPr>
              <a:t>║</a:t>
            </a:r>
            <a:r>
              <a:rPr lang="it-IT" sz="2600" b="1" dirty="0" err="1">
                <a:solidFill>
                  <a:srgbClr val="0000FF"/>
                </a:solidFill>
                <a:latin typeface="+mj-lt"/>
              </a:rPr>
              <a:t>B</a:t>
            </a:r>
            <a:r>
              <a:rPr lang="it-IT" sz="2600" b="1" dirty="0" err="1">
                <a:solidFill>
                  <a:srgbClr val="0000FF"/>
                </a:solidFill>
                <a:latin typeface="Arial"/>
                <a:cs typeface="Arial"/>
                <a:sym typeface="Math1"/>
              </a:rPr>
              <a:t>║</a:t>
            </a:r>
            <a:r>
              <a:rPr lang="it-IT" sz="2600" b="1" dirty="0">
                <a:solidFill>
                  <a:srgbClr val="0000FF"/>
                </a:solidFill>
                <a:latin typeface="+mj-lt"/>
              </a:rPr>
              <a:t> più rapidamente  </a:t>
            </a:r>
            <a:r>
              <a:rPr lang="it-IT" sz="2600" b="1" dirty="0" err="1">
                <a:solidFill>
                  <a:srgbClr val="0000FF"/>
                </a:solidFill>
                <a:latin typeface="+mj-lt"/>
              </a:rPr>
              <a:t>e</a:t>
            </a:r>
            <a:r>
              <a:rPr lang="it-IT" sz="2600" b="1" baseline="30000" dirty="0" err="1">
                <a:solidFill>
                  <a:srgbClr val="0000FF"/>
                </a:solidFill>
                <a:latin typeface="+mj-lt"/>
              </a:rPr>
              <a:t>k</a:t>
            </a:r>
            <a:r>
              <a:rPr lang="it-IT" sz="2600" b="1" dirty="0">
                <a:solidFill>
                  <a:srgbClr val="0000FF"/>
                </a:solidFill>
                <a:latin typeface="+mj-lt"/>
                <a:cs typeface="Arial"/>
                <a:sym typeface="Math1"/>
              </a:rPr>
              <a:t>→</a:t>
            </a:r>
            <a:r>
              <a:rPr lang="it-IT" sz="2600" b="1" dirty="0">
                <a:solidFill>
                  <a:srgbClr val="0000FF"/>
                </a:solidFill>
                <a:latin typeface="+mj-lt"/>
              </a:rPr>
              <a:t> 0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7504" y="4768844"/>
            <a:ext cx="8784977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latin typeface="+mj-lt"/>
                <a:sym typeface="Symbol"/>
              </a:rPr>
              <a:t></a:t>
            </a:r>
            <a:r>
              <a:rPr lang="it-IT" sz="2400" b="1" dirty="0">
                <a:latin typeface="+mj-lt"/>
              </a:rPr>
              <a:t>B</a:t>
            </a:r>
            <a:r>
              <a:rPr lang="it-IT" sz="2400" b="1" dirty="0">
                <a:latin typeface="+mj-lt"/>
                <a:sym typeface="Symbol"/>
              </a:rPr>
              <a:t></a:t>
            </a:r>
            <a:r>
              <a:rPr lang="it-IT" sz="2400" b="1" dirty="0">
                <a:latin typeface="+mj-lt"/>
              </a:rPr>
              <a:t>=1/2, </a:t>
            </a:r>
            <a:r>
              <a:rPr lang="it-IT" sz="2400" b="1" dirty="0">
                <a:latin typeface="+mj-lt"/>
                <a:sym typeface="Symbol"/>
              </a:rPr>
              <a:t></a:t>
            </a:r>
            <a:r>
              <a:rPr lang="it-IT" sz="2400" b="1" dirty="0">
                <a:latin typeface="+mj-lt"/>
              </a:rPr>
              <a:t>e</a:t>
            </a:r>
            <a:r>
              <a:rPr lang="it-IT" sz="2400" b="1" baseline="30000" dirty="0">
                <a:latin typeface="+mj-lt"/>
              </a:rPr>
              <a:t>0</a:t>
            </a:r>
            <a:r>
              <a:rPr lang="it-IT" sz="2400" b="1" dirty="0">
                <a:latin typeface="+mj-lt"/>
                <a:sym typeface="Symbol"/>
              </a:rPr>
              <a:t></a:t>
            </a:r>
            <a:r>
              <a:rPr lang="it-IT" sz="2400" b="1" dirty="0">
                <a:latin typeface="+mj-lt"/>
              </a:rPr>
              <a:t>=1  </a:t>
            </a:r>
            <a:r>
              <a:rPr lang="it-IT" sz="2400" b="1" dirty="0">
                <a:latin typeface="+mj-lt"/>
                <a:sym typeface="Symbol"/>
              </a:rPr>
              <a:t></a:t>
            </a:r>
            <a:r>
              <a:rPr lang="it-IT" sz="2400" b="1" dirty="0" err="1">
                <a:latin typeface="+mj-lt"/>
              </a:rPr>
              <a:t>e</a:t>
            </a:r>
            <a:r>
              <a:rPr lang="it-IT" sz="2400" b="1" baseline="30000" dirty="0" err="1">
                <a:latin typeface="+mj-lt"/>
              </a:rPr>
              <a:t>k</a:t>
            </a:r>
            <a:r>
              <a:rPr lang="it-IT" sz="2400" b="1" dirty="0">
                <a:latin typeface="+mj-lt"/>
                <a:sym typeface="Symbol"/>
              </a:rPr>
              <a:t></a:t>
            </a:r>
            <a:r>
              <a:rPr lang="it-IT" sz="2400" b="1" dirty="0">
                <a:latin typeface="+mj-lt"/>
              </a:rPr>
              <a:t>(1/2)</a:t>
            </a:r>
            <a:r>
              <a:rPr lang="it-IT" sz="2400" b="1" baseline="30000" dirty="0">
                <a:latin typeface="+mj-lt"/>
              </a:rPr>
              <a:t>k</a:t>
            </a:r>
            <a:endParaRPr lang="it-IT" sz="2400" b="1" dirty="0">
              <a:latin typeface="+mj-lt"/>
            </a:endParaRPr>
          </a:p>
          <a:p>
            <a:r>
              <a:rPr lang="it-IT" sz="2400" b="1" dirty="0">
                <a:latin typeface="+mj-lt"/>
              </a:rPr>
              <a:t>dopo  </a:t>
            </a:r>
            <a:r>
              <a:rPr lang="it-IT" sz="2400" b="1" dirty="0">
                <a:solidFill>
                  <a:srgbClr val="FF0000"/>
                </a:solidFill>
                <a:latin typeface="+mj-lt"/>
              </a:rPr>
              <a:t>25 </a:t>
            </a:r>
            <a:r>
              <a:rPr lang="it-IT" sz="2400" b="1" dirty="0">
                <a:latin typeface="+mj-lt"/>
              </a:rPr>
              <a:t>iterazioni l’errore è ridotto di un fattore pari a (1/2)</a:t>
            </a:r>
            <a:r>
              <a:rPr lang="it-IT" sz="2400" b="1" baseline="30000" dirty="0">
                <a:latin typeface="+mj-lt"/>
              </a:rPr>
              <a:t>25</a:t>
            </a:r>
            <a:r>
              <a:rPr lang="it-IT" sz="2400" b="1" dirty="0">
                <a:latin typeface="+mj-lt"/>
                <a:sym typeface="Symbol"/>
              </a:rPr>
              <a:t></a:t>
            </a:r>
            <a:r>
              <a:rPr lang="it-IT" sz="2400" b="1" dirty="0">
                <a:latin typeface="+mj-lt"/>
              </a:rPr>
              <a:t>10</a:t>
            </a:r>
            <a:r>
              <a:rPr lang="it-IT" sz="2400" b="1" baseline="30000" dirty="0">
                <a:latin typeface="+mj-lt"/>
              </a:rPr>
              <a:t>-7</a:t>
            </a:r>
            <a:endParaRPr lang="it-IT" sz="2400" b="1" dirty="0">
              <a:latin typeface="+mj-lt"/>
            </a:endParaRPr>
          </a:p>
          <a:p>
            <a:r>
              <a:rPr lang="it-IT" sz="2400" b="1" dirty="0">
                <a:latin typeface="+mj-lt"/>
                <a:sym typeface="Symbol"/>
              </a:rPr>
              <a:t></a:t>
            </a:r>
            <a:r>
              <a:rPr lang="it-IT" sz="2400" b="1" dirty="0">
                <a:latin typeface="+mj-lt"/>
              </a:rPr>
              <a:t>B</a:t>
            </a:r>
            <a:r>
              <a:rPr lang="it-IT" sz="2400" b="1" dirty="0">
                <a:latin typeface="+mj-lt"/>
                <a:sym typeface="Symbol"/>
              </a:rPr>
              <a:t></a:t>
            </a:r>
            <a:r>
              <a:rPr lang="it-IT" sz="2400" b="1" dirty="0">
                <a:latin typeface="+mj-lt"/>
              </a:rPr>
              <a:t>=0.8  </a:t>
            </a:r>
            <a:r>
              <a:rPr lang="it-IT" sz="2400" b="1" dirty="0">
                <a:solidFill>
                  <a:srgbClr val="FF0000"/>
                </a:solidFill>
                <a:latin typeface="+mj-lt"/>
              </a:rPr>
              <a:t>70</a:t>
            </a:r>
            <a:r>
              <a:rPr lang="it-IT" sz="2400" b="1" dirty="0">
                <a:latin typeface="+mj-lt"/>
              </a:rPr>
              <a:t> iterazioni per ottenere lo stesso risultato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C8D2888-B56D-457C-B29F-12A42C6E2C7B}"/>
              </a:ext>
            </a:extLst>
          </p:cNvPr>
          <p:cNvSpPr txBox="1"/>
          <p:nvPr/>
        </p:nvSpPr>
        <p:spPr>
          <a:xfrm>
            <a:off x="500063" y="1144637"/>
            <a:ext cx="342900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chemeClr val="tx1"/>
                </a:solidFill>
              </a:rPr>
              <a:t> x=Bx+c   e  x</a:t>
            </a:r>
            <a:r>
              <a:rPr lang="it-IT" sz="2600" b="1" baseline="30000" dirty="0">
                <a:solidFill>
                  <a:schemeClr val="tx1"/>
                </a:solidFill>
              </a:rPr>
              <a:t>k</a:t>
            </a:r>
            <a:r>
              <a:rPr lang="it-IT" sz="2600" b="1" dirty="0">
                <a:solidFill>
                  <a:schemeClr val="tx1"/>
                </a:solidFill>
              </a:rPr>
              <a:t>=Bx</a:t>
            </a:r>
            <a:r>
              <a:rPr lang="it-IT" sz="2600" b="1" baseline="30000" dirty="0">
                <a:solidFill>
                  <a:schemeClr val="tx1"/>
                </a:solidFill>
              </a:rPr>
              <a:t>k-1 </a:t>
            </a:r>
            <a:r>
              <a:rPr lang="it-IT" sz="2600" b="1" dirty="0" err="1">
                <a:solidFill>
                  <a:schemeClr val="tx1"/>
                </a:solidFill>
              </a:rPr>
              <a:t>+c</a:t>
            </a:r>
            <a:endParaRPr lang="it-IT" sz="26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EF258D-65B2-441B-968D-D13BDE0F79E0}"/>
              </a:ext>
            </a:extLst>
          </p:cNvPr>
          <p:cNvCxnSpPr/>
          <p:nvPr/>
        </p:nvCxnSpPr>
        <p:spPr>
          <a:xfrm>
            <a:off x="3995936" y="1349048"/>
            <a:ext cx="64293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4A0CF6-8613-49AE-B500-604AD5CFA74B}"/>
              </a:ext>
            </a:extLst>
          </p:cNvPr>
          <p:cNvSpPr txBox="1"/>
          <p:nvPr/>
        </p:nvSpPr>
        <p:spPr>
          <a:xfrm>
            <a:off x="4929188" y="1144637"/>
            <a:ext cx="2214562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chemeClr val="tx1"/>
                </a:solidFill>
              </a:rPr>
              <a:t> x-x</a:t>
            </a:r>
            <a:r>
              <a:rPr lang="it-IT" sz="2600" b="1" baseline="30000" dirty="0">
                <a:solidFill>
                  <a:schemeClr val="tx1"/>
                </a:solidFill>
              </a:rPr>
              <a:t>k</a:t>
            </a:r>
            <a:r>
              <a:rPr lang="it-IT" sz="2600" b="1" dirty="0">
                <a:solidFill>
                  <a:schemeClr val="tx1"/>
                </a:solidFill>
              </a:rPr>
              <a:t>=B(x-x</a:t>
            </a:r>
            <a:r>
              <a:rPr lang="it-IT" sz="2600" b="1" baseline="30000" dirty="0">
                <a:solidFill>
                  <a:schemeClr val="tx1"/>
                </a:solidFill>
              </a:rPr>
              <a:t>k-1</a:t>
            </a:r>
            <a:r>
              <a:rPr lang="it-IT" sz="2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62A4E6A-69DC-4D03-9606-4AAABD601321}"/>
              </a:ext>
            </a:extLst>
          </p:cNvPr>
          <p:cNvSpPr txBox="1"/>
          <p:nvPr/>
        </p:nvSpPr>
        <p:spPr>
          <a:xfrm>
            <a:off x="1857375" y="1792709"/>
            <a:ext cx="4929188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600" b="1" dirty="0" err="1">
                <a:solidFill>
                  <a:srgbClr val="FF0000"/>
                </a:solidFill>
                <a:ea typeface="Times New Roman"/>
                <a:cs typeface="Arial"/>
              </a:rPr>
              <a:t>e</a:t>
            </a:r>
            <a:r>
              <a:rPr lang="de-DE" sz="2600" b="1" baseline="30000" dirty="0" err="1">
                <a:solidFill>
                  <a:srgbClr val="FF0000"/>
                </a:solidFill>
                <a:ea typeface="Times New Roman"/>
                <a:cs typeface="Arial"/>
              </a:rPr>
              <a:t>k</a:t>
            </a:r>
            <a:r>
              <a:rPr lang="de-DE" sz="2600" b="1" dirty="0">
                <a:ea typeface="Times New Roman"/>
                <a:cs typeface="Arial"/>
              </a:rPr>
              <a:t>=Be</a:t>
            </a:r>
            <a:r>
              <a:rPr lang="de-DE" sz="2600" b="1" baseline="30000" dirty="0">
                <a:ea typeface="Times New Roman"/>
                <a:cs typeface="Arial"/>
              </a:rPr>
              <a:t>k-1</a:t>
            </a:r>
            <a:r>
              <a:rPr lang="de-DE" sz="2600" b="1" dirty="0">
                <a:ea typeface="Times New Roman"/>
                <a:cs typeface="Arial"/>
              </a:rPr>
              <a:t>=B(Be</a:t>
            </a:r>
            <a:r>
              <a:rPr lang="de-DE" sz="2600" b="1" baseline="30000" dirty="0">
                <a:ea typeface="Times New Roman"/>
                <a:cs typeface="Arial"/>
              </a:rPr>
              <a:t>k-2</a:t>
            </a:r>
            <a:r>
              <a:rPr lang="de-DE" sz="2600" b="1" dirty="0">
                <a:ea typeface="Times New Roman"/>
                <a:cs typeface="Arial"/>
              </a:rPr>
              <a:t>)=B</a:t>
            </a:r>
            <a:r>
              <a:rPr lang="de-DE" sz="2600" b="1" baseline="30000" dirty="0">
                <a:ea typeface="Times New Roman"/>
                <a:cs typeface="Arial"/>
              </a:rPr>
              <a:t>2</a:t>
            </a:r>
            <a:r>
              <a:rPr lang="de-DE" sz="2600" b="1" dirty="0">
                <a:ea typeface="Times New Roman"/>
                <a:cs typeface="Arial"/>
              </a:rPr>
              <a:t>e</a:t>
            </a:r>
            <a:r>
              <a:rPr lang="de-DE" sz="2600" b="1" baseline="30000" dirty="0">
                <a:ea typeface="Times New Roman"/>
                <a:cs typeface="Arial"/>
              </a:rPr>
              <a:t>k-2</a:t>
            </a:r>
            <a:r>
              <a:rPr lang="de-DE" sz="2600" b="1" dirty="0">
                <a:ea typeface="Times New Roman"/>
                <a:cs typeface="Arial"/>
              </a:rPr>
              <a:t>=...</a:t>
            </a:r>
            <a:r>
              <a:rPr lang="de-DE" sz="2600" b="1" dirty="0">
                <a:solidFill>
                  <a:srgbClr val="FF0000"/>
                </a:solidFill>
                <a:ea typeface="Times New Roman"/>
                <a:cs typeface="Arial"/>
              </a:rPr>
              <a:t>=B</a:t>
            </a:r>
            <a:r>
              <a:rPr lang="de-DE" sz="2600" b="1" baseline="30000" dirty="0">
                <a:solidFill>
                  <a:srgbClr val="FF0000"/>
                </a:solidFill>
                <a:ea typeface="Times New Roman"/>
                <a:cs typeface="Arial"/>
              </a:rPr>
              <a:t>k</a:t>
            </a:r>
            <a:r>
              <a:rPr lang="de-DE" sz="2600" b="1" dirty="0">
                <a:solidFill>
                  <a:srgbClr val="FF0000"/>
                </a:solidFill>
                <a:ea typeface="Times New Roman"/>
                <a:cs typeface="Arial"/>
              </a:rPr>
              <a:t>e</a:t>
            </a:r>
            <a:r>
              <a:rPr lang="de-DE" sz="2600" b="1" baseline="30000" dirty="0">
                <a:solidFill>
                  <a:srgbClr val="FF0000"/>
                </a:solidFill>
                <a:ea typeface="Times New Roman"/>
                <a:cs typeface="Arial"/>
              </a:rPr>
              <a:t>0</a:t>
            </a:r>
            <a:r>
              <a:rPr lang="de-DE" sz="2600" b="1" dirty="0">
                <a:ea typeface="Times New Roman"/>
                <a:cs typeface="Arial"/>
              </a:rPr>
              <a:t>  </a:t>
            </a:r>
            <a:endParaRPr lang="it-IT" sz="2600" b="1" dirty="0">
              <a:latin typeface="Times New Roman"/>
              <a:ea typeface="Times New Roman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35D47D8-DECF-4A62-9F95-D192B66F5275}"/>
              </a:ext>
            </a:extLst>
          </p:cNvPr>
          <p:cNvSpPr txBox="1"/>
          <p:nvPr/>
        </p:nvSpPr>
        <p:spPr>
          <a:xfrm>
            <a:off x="933822" y="404664"/>
            <a:ext cx="5510386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chemeClr val="tx1"/>
                </a:solidFill>
              </a:rPr>
              <a:t> Posto   e</a:t>
            </a:r>
            <a:r>
              <a:rPr lang="it-IT" sz="2600" b="1" baseline="30000" dirty="0">
                <a:solidFill>
                  <a:schemeClr val="tx1"/>
                </a:solidFill>
              </a:rPr>
              <a:t>k</a:t>
            </a:r>
            <a:r>
              <a:rPr lang="it-IT" sz="2600" b="1" dirty="0">
                <a:solidFill>
                  <a:schemeClr val="tx1"/>
                </a:solidFill>
              </a:rPr>
              <a:t>=x</a:t>
            </a:r>
            <a:r>
              <a:rPr lang="it-IT" sz="2600" b="1" baseline="30000" dirty="0">
                <a:solidFill>
                  <a:schemeClr val="tx1"/>
                </a:solidFill>
              </a:rPr>
              <a:t>k</a:t>
            </a:r>
            <a:r>
              <a:rPr lang="it-IT" sz="2600" b="1" dirty="0">
                <a:solidFill>
                  <a:schemeClr val="tx1"/>
                </a:solidFill>
              </a:rPr>
              <a:t>-x   :     errore al passo 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fld id="{0E6B3AA5-A592-4E27-815B-9F44B57B4493}" type="slidenum">
              <a:rPr lang="it-IT" b="1"/>
              <a:pPr>
                <a:defRPr/>
              </a:pPr>
              <a:t>17</a:t>
            </a:fld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643188" y="142875"/>
            <a:ext cx="3214687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rgbClr val="FF0000"/>
                </a:solidFill>
                <a:sym typeface="Math1"/>
              </a:rPr>
              <a:t>  Criterio di arresto</a:t>
            </a:r>
            <a:endParaRPr lang="it-IT" sz="28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143000" y="785813"/>
            <a:ext cx="5929313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chemeClr val="tx1"/>
                </a:solidFill>
                <a:ea typeface="Times New Roman"/>
                <a:cs typeface="Arial"/>
              </a:rPr>
              <a:t>Come verificare la convergenza?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chemeClr val="tx1"/>
                </a:solidFill>
                <a:ea typeface="Times New Roman"/>
                <a:cs typeface="Arial"/>
              </a:rPr>
              <a:t>Quando arrestare il processo</a:t>
            </a:r>
            <a:r>
              <a:rPr lang="it-IT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it-IT" sz="2600" b="1" dirty="0">
                <a:solidFill>
                  <a:schemeClr val="tx1"/>
                </a:solidFill>
                <a:ea typeface="Times New Roman"/>
                <a:cs typeface="Arial"/>
              </a:rPr>
              <a:t>iterativo?</a:t>
            </a:r>
            <a:endParaRPr lang="it-IT" sz="26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8625" y="2624132"/>
            <a:ext cx="8358188" cy="2893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ea typeface="Times New Roman"/>
                <a:cs typeface="Arial"/>
              </a:rPr>
              <a:t>Convergenza numerica:</a:t>
            </a:r>
            <a:endParaRPr lang="it-IT" sz="2600" b="1" dirty="0">
              <a:latin typeface="Times New Roman"/>
              <a:ea typeface="Times New Roman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rgbClr val="FF3300"/>
                </a:solidFill>
                <a:ea typeface="Times New Roman"/>
                <a:cs typeface="Arial"/>
              </a:rPr>
              <a:t>                   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||x</a:t>
            </a:r>
            <a:r>
              <a:rPr lang="it-IT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k+1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-x</a:t>
            </a:r>
            <a:r>
              <a:rPr lang="it-IT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k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||</a:t>
            </a:r>
            <a:r>
              <a:rPr lang="it-IT" sz="2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&lt;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 TOL||x</a:t>
            </a:r>
            <a:r>
              <a:rPr lang="it-IT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k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|| </a:t>
            </a:r>
            <a:endParaRPr lang="it-IT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rgbClr val="0000FF"/>
                </a:solidFill>
                <a:ea typeface="Times New Roman"/>
                <a:cs typeface="Arial"/>
              </a:rPr>
              <a:t>TOL =10</a:t>
            </a:r>
            <a:r>
              <a:rPr lang="it-IT" sz="2600" b="1" baseline="30000" dirty="0">
                <a:solidFill>
                  <a:srgbClr val="0000FF"/>
                </a:solidFill>
                <a:ea typeface="Times New Roman"/>
                <a:cs typeface="Arial"/>
              </a:rPr>
              <a:t>-m</a:t>
            </a:r>
            <a:r>
              <a:rPr lang="it-IT" sz="2600" b="1" dirty="0">
                <a:solidFill>
                  <a:srgbClr val="0000FF"/>
                </a:solidFill>
                <a:ea typeface="Times New Roman"/>
                <a:cs typeface="Arial"/>
              </a:rPr>
              <a:t> ,</a:t>
            </a:r>
            <a:r>
              <a:rPr lang="it-IT" sz="2600" b="1" dirty="0">
                <a:latin typeface="Times New Roman"/>
                <a:ea typeface="Times New Roman"/>
              </a:rPr>
              <a:t>       </a:t>
            </a:r>
            <a:r>
              <a:rPr lang="it-IT" sz="2600" b="1" dirty="0" err="1">
                <a:solidFill>
                  <a:srgbClr val="0000FF"/>
                </a:solidFill>
                <a:ea typeface="Times New Roman"/>
                <a:cs typeface="Arial"/>
              </a:rPr>
              <a:t>m=</a:t>
            </a:r>
            <a:r>
              <a:rPr lang="it-IT" sz="2600" b="1" dirty="0">
                <a:solidFill>
                  <a:srgbClr val="0000FF"/>
                </a:solidFill>
                <a:ea typeface="Times New Roman"/>
                <a:cs typeface="Arial"/>
              </a:rPr>
              <a:t> numero di cifre significative correte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2600" b="1" dirty="0">
              <a:solidFill>
                <a:srgbClr val="0000FF"/>
              </a:solidFill>
              <a:ea typeface="Times New Roman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/>
              <a:t>I risultati non sembrano ragionevoli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rgbClr val="FF3300"/>
                </a:solidFill>
              </a:rPr>
              <a:t>                      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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NMAX </a:t>
            </a:r>
            <a:r>
              <a:rPr lang="it-IT" sz="2600" b="1" dirty="0">
                <a:solidFill>
                  <a:srgbClr val="FF0000"/>
                </a:solidFill>
              </a:rPr>
              <a:t>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/>
              <a:t>massimo numero di iterazioni </a:t>
            </a:r>
            <a:r>
              <a:rPr lang="it-IT" sz="2600" b="1" dirty="0">
                <a:solidFill>
                  <a:srgbClr val="FF0000"/>
                </a:solidFill>
              </a:rPr>
              <a:t>(</a:t>
            </a:r>
            <a:r>
              <a:rPr lang="it-IT" sz="2600" b="1" dirty="0">
                <a:solidFill>
                  <a:srgbClr val="FF0000"/>
                </a:solidFill>
                <a:ea typeface="Times New Roman"/>
              </a:rPr>
              <a:t>probabile non convergenza)</a:t>
            </a:r>
            <a:endParaRPr lang="it-IT" sz="2600" b="1" dirty="0">
              <a:solidFill>
                <a:srgbClr val="FF0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9AD0E13-43F4-47FE-91D4-B009B327D733}"/>
              </a:ext>
            </a:extLst>
          </p:cNvPr>
          <p:cNvSpPr txBox="1"/>
          <p:nvPr/>
        </p:nvSpPr>
        <p:spPr>
          <a:xfrm>
            <a:off x="827583" y="1916832"/>
            <a:ext cx="795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latin typeface="+mn-lt"/>
              </a:rPr>
              <a:t>I risultati teorici sono di verifica impraticabile nel software!</a:t>
            </a:r>
            <a:endParaRPr lang="it-IT" sz="2400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E0D5E-9D72-40A0-B0A8-436A44D9DBD7}" type="slidenum">
              <a:rPr lang="it-IT"/>
              <a:pPr>
                <a:defRPr/>
              </a:pPr>
              <a:t>18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937917" y="0"/>
            <a:ext cx="3104504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dirty="0">
                <a:latin typeface="+mn-lt"/>
              </a:rPr>
              <a:t>Metodo di </a:t>
            </a:r>
            <a:r>
              <a:rPr lang="it-IT" sz="3200" b="1" dirty="0" err="1">
                <a:latin typeface="+mn-lt"/>
              </a:rPr>
              <a:t>Jacobi</a:t>
            </a:r>
            <a:endParaRPr lang="it-IT" sz="3200" b="1" dirty="0">
              <a:latin typeface="+mn-lt"/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1643063" y="511771"/>
            <a:ext cx="357187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uppo 18"/>
          <p:cNvGrpSpPr/>
          <p:nvPr/>
        </p:nvGrpSpPr>
        <p:grpSpPr>
          <a:xfrm>
            <a:off x="917278" y="260648"/>
            <a:ext cx="2214562" cy="1384995"/>
            <a:chOff x="917278" y="260648"/>
            <a:chExt cx="2214562" cy="1384995"/>
          </a:xfrm>
        </p:grpSpPr>
        <p:sp>
          <p:nvSpPr>
            <p:cNvPr id="6" name="Triangolo rettangolo 5"/>
            <p:cNvSpPr/>
            <p:nvPr/>
          </p:nvSpPr>
          <p:spPr>
            <a:xfrm>
              <a:off x="1643063" y="511771"/>
              <a:ext cx="857250" cy="1000125"/>
            </a:xfrm>
            <a:prstGeom prst="rtTriangl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/>
            </a:p>
          </p:txBody>
        </p:sp>
        <p:grpSp>
          <p:nvGrpSpPr>
            <p:cNvPr id="18" name="Gruppo 17"/>
            <p:cNvGrpSpPr/>
            <p:nvPr/>
          </p:nvGrpSpPr>
          <p:grpSpPr>
            <a:xfrm>
              <a:off x="917278" y="260648"/>
              <a:ext cx="2214562" cy="1384995"/>
              <a:chOff x="928688" y="260648"/>
              <a:chExt cx="2214562" cy="1384995"/>
            </a:xfrm>
          </p:grpSpPr>
          <p:sp>
            <p:nvSpPr>
              <p:cNvPr id="7" name="Triangolo rettangolo 6"/>
              <p:cNvSpPr/>
              <p:nvPr/>
            </p:nvSpPr>
            <p:spPr>
              <a:xfrm rot="10800000">
                <a:off x="2000250" y="511771"/>
                <a:ext cx="857250" cy="1000125"/>
              </a:xfrm>
              <a:prstGeom prst="rtTriangle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asellaDiTesto 7"/>
              <p:cNvSpPr txBox="1"/>
              <p:nvPr/>
            </p:nvSpPr>
            <p:spPr>
              <a:xfrm>
                <a:off x="928688" y="260648"/>
                <a:ext cx="2214562" cy="13849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 b="1" dirty="0">
                  <a:latin typeface="+mn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b="1" dirty="0">
                    <a:latin typeface="+mn-lt"/>
                  </a:rPr>
                  <a:t>                           </a:t>
                </a:r>
                <a:r>
                  <a:rPr lang="it-IT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U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sz="2400" b="1" dirty="0">
                    <a:latin typeface="+mn-lt"/>
                  </a:rPr>
                  <a:t> </a:t>
                </a:r>
                <a:r>
                  <a:rPr lang="it-IT" sz="2400" b="1" dirty="0" err="1">
                    <a:latin typeface="+mn-lt"/>
                  </a:rPr>
                  <a:t>A=</a:t>
                </a:r>
                <a:r>
                  <a:rPr lang="it-IT" sz="2400" b="1" dirty="0">
                    <a:latin typeface="+mn-lt"/>
                  </a:rPr>
                  <a:t>    </a:t>
                </a:r>
                <a:r>
                  <a:rPr lang="it-IT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L</a:t>
                </a:r>
                <a:r>
                  <a:rPr lang="it-IT" sz="2400" b="1" dirty="0">
                    <a:latin typeface="+mn-lt"/>
                  </a:rPr>
                  <a:t>       </a:t>
                </a:r>
                <a:r>
                  <a:rPr lang="it-IT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 b="1" dirty="0">
                  <a:latin typeface="+mn-lt"/>
                </a:endParaRPr>
              </a:p>
            </p:txBody>
          </p:sp>
          <p:cxnSp>
            <p:nvCxnSpPr>
              <p:cNvPr id="11" name="Connettore 1 10"/>
              <p:cNvCxnSpPr/>
              <p:nvPr/>
            </p:nvCxnSpPr>
            <p:spPr>
              <a:xfrm>
                <a:off x="2500313" y="1483197"/>
                <a:ext cx="357187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CasellaDiTesto 12"/>
          <p:cNvSpPr txBox="1"/>
          <p:nvPr/>
        </p:nvSpPr>
        <p:spPr>
          <a:xfrm>
            <a:off x="2915816" y="3440613"/>
            <a:ext cx="342900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chemeClr val="tx1"/>
                </a:solidFill>
              </a:rPr>
              <a:t> 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</a:t>
            </a:r>
            <a:r>
              <a:rPr lang="it-IT" sz="2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=D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N=-(</a:t>
            </a:r>
            <a:r>
              <a:rPr lang="it-IT" sz="2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L+U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)=D-A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339752" y="4160693"/>
            <a:ext cx="4714875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 B</a:t>
            </a:r>
            <a:r>
              <a:rPr lang="it-IT" sz="26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j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=-D</a:t>
            </a:r>
            <a:r>
              <a:rPr lang="it-IT" sz="2600" b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-1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(</a:t>
            </a:r>
            <a:r>
              <a:rPr lang="it-IT" sz="2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L+U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) =</a:t>
            </a:r>
            <a:r>
              <a:rPr lang="it-IT" sz="2600" b="1" dirty="0">
                <a:solidFill>
                  <a:schemeClr val="tx1"/>
                </a:solidFill>
              </a:rPr>
              <a:t>D</a:t>
            </a:r>
            <a:r>
              <a:rPr lang="it-IT" sz="2600" b="1" baseline="30000" dirty="0">
                <a:solidFill>
                  <a:schemeClr val="tx1"/>
                </a:solidFill>
              </a:rPr>
              <a:t>-1</a:t>
            </a:r>
            <a:r>
              <a:rPr lang="it-IT" sz="2600" b="1" dirty="0">
                <a:solidFill>
                  <a:schemeClr val="tx1"/>
                </a:solidFill>
              </a:rPr>
              <a:t>(D-A)=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I-D</a:t>
            </a:r>
            <a:r>
              <a:rPr lang="it-IT" sz="2600" b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it-IT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450554" y="5024789"/>
            <a:ext cx="485775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/>
              <a:t>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k+1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=B</a:t>
            </a:r>
            <a:r>
              <a:rPr lang="en-US" sz="26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</a:t>
            </a:r>
            <a:r>
              <a:rPr lang="en-US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+D</a:t>
            </a:r>
            <a:r>
              <a:rPr lang="en-US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       </a:t>
            </a:r>
            <a:r>
              <a:rPr lang="en-US" sz="2600" b="1" dirty="0"/>
              <a:t>k</a:t>
            </a:r>
            <a:r>
              <a:rPr lang="en-US" sz="2600" b="1" u="sng" dirty="0"/>
              <a:t>&gt;</a:t>
            </a:r>
            <a:r>
              <a:rPr lang="en-US" sz="2600" b="1" dirty="0"/>
              <a:t>0</a:t>
            </a:r>
            <a:endParaRPr lang="it-IT" sz="2600" b="1" dirty="0"/>
          </a:p>
        </p:txBody>
      </p:sp>
      <p:sp>
        <p:nvSpPr>
          <p:cNvPr id="665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>
              <a:latin typeface="Comic Sans MS" pitchFamily="66" charset="0"/>
            </a:endParaRPr>
          </a:p>
        </p:txBody>
      </p:sp>
      <p:graphicFrame>
        <p:nvGraphicFramePr>
          <p:cNvPr id="15" name="Object 1024"/>
          <p:cNvGraphicFramePr>
            <a:graphicFrameLocks noChangeAspect="1"/>
          </p:cNvGraphicFramePr>
          <p:nvPr/>
        </p:nvGraphicFramePr>
        <p:xfrm>
          <a:off x="750984" y="1795294"/>
          <a:ext cx="6917360" cy="1273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0" name="Equation" r:id="rId3" imgW="4076640" imgH="711000" progId="Equation.3">
                  <p:embed/>
                </p:oleObj>
              </mc:Choice>
              <mc:Fallback>
                <p:oleObj name="Equation" r:id="rId3" imgW="40766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84" y="1795294"/>
                        <a:ext cx="6917360" cy="1273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910285" y="836712"/>
            <a:ext cx="22458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b="1" dirty="0"/>
              <a:t>A</a:t>
            </a:r>
            <a:r>
              <a:rPr lang="it-IT" sz="2400" b="1" dirty="0"/>
              <a:t>=</a:t>
            </a:r>
            <a:r>
              <a:rPr lang="tr-TR" sz="2400" b="1" dirty="0">
                <a:sym typeface="Symbol" pitchFamily="18" charset="2"/>
              </a:rPr>
              <a:t>L+D+U</a:t>
            </a:r>
            <a:endParaRPr lang="en-US" sz="2400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928688" y="799107"/>
            <a:ext cx="2428875" cy="1500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E0D5E-9D72-40A0-B0A8-436A44D9DBD7}" type="slidenum">
              <a:rPr lang="it-IT"/>
              <a:pPr>
                <a:defRPr/>
              </a:pPr>
              <a:t>19</a:t>
            </a:fld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2195736" y="764704"/>
            <a:ext cx="4714875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 B</a:t>
            </a:r>
            <a:r>
              <a:rPr lang="it-IT" sz="26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j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=-D</a:t>
            </a:r>
            <a:r>
              <a:rPr lang="it-IT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-1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(</a:t>
            </a:r>
            <a:r>
              <a:rPr lang="it-IT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L+U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Arial"/>
              </a:rPr>
              <a:t>) =</a:t>
            </a:r>
            <a:r>
              <a:rPr lang="it-IT" sz="2600" b="1" dirty="0"/>
              <a:t>D</a:t>
            </a:r>
            <a:r>
              <a:rPr lang="it-IT" sz="2600" b="1" baseline="30000" dirty="0"/>
              <a:t>-1</a:t>
            </a:r>
            <a:r>
              <a:rPr lang="it-IT" sz="2600" b="1" dirty="0"/>
              <a:t>(D-A)=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I-D</a:t>
            </a:r>
            <a:r>
              <a:rPr lang="it-IT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665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>
              <a:latin typeface="Comic Sans MS" pitchFamily="66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1691680" y="5445224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</a:t>
            </a:r>
            <a:r>
              <a:rPr lang="it-IT" sz="2000" b="1" baseline="30000" dirty="0"/>
              <a:t>-1 </a:t>
            </a:r>
            <a:r>
              <a:rPr lang="it-IT" sz="2000" b="1" dirty="0"/>
              <a:t>  </a:t>
            </a:r>
            <a:r>
              <a:rPr lang="it-IT" sz="2000" b="1" dirty="0" err="1"/>
              <a:t>=matrice</a:t>
            </a:r>
            <a:r>
              <a:rPr lang="it-IT" sz="2000" b="1" dirty="0"/>
              <a:t> diagonale con elementi=1/</a:t>
            </a:r>
            <a:r>
              <a:rPr lang="it-IT" sz="2000" b="1" dirty="0" err="1"/>
              <a:t>a</a:t>
            </a:r>
            <a:r>
              <a:rPr lang="it-IT" sz="2000" b="1" baseline="-25000" dirty="0" err="1"/>
              <a:t>ii</a:t>
            </a:r>
            <a:r>
              <a:rPr lang="it-IT" sz="2000" b="1" dirty="0"/>
              <a:t>  </a:t>
            </a:r>
            <a:endParaRPr lang="it-IT" sz="2000" dirty="0"/>
          </a:p>
        </p:txBody>
      </p:sp>
      <p:graphicFrame>
        <p:nvGraphicFramePr>
          <p:cNvPr id="18" name="Object 1"/>
          <p:cNvGraphicFramePr>
            <a:graphicFrameLocks noChangeAspect="1"/>
          </p:cNvGraphicFramePr>
          <p:nvPr/>
        </p:nvGraphicFramePr>
        <p:xfrm>
          <a:off x="2089150" y="1773238"/>
          <a:ext cx="4570413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7" name="Equation" r:id="rId3" imgW="2908080" imgH="1777680" progId="Equation.3">
                  <p:embed/>
                </p:oleObj>
              </mc:Choice>
              <mc:Fallback>
                <p:oleObj name="Equation" r:id="rId3" imgW="2908080" imgH="1777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1773238"/>
                        <a:ext cx="4570413" cy="303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30BEF5-7206-4251-A99F-ACA7114E7692}"/>
              </a:ext>
            </a:extLst>
          </p:cNvPr>
          <p:cNvSpPr txBox="1"/>
          <p:nvPr/>
        </p:nvSpPr>
        <p:spPr>
          <a:xfrm>
            <a:off x="4211960" y="1916832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0D5EBA7-B793-4E3B-ADDA-6516122A4E10}"/>
              </a:ext>
            </a:extLst>
          </p:cNvPr>
          <p:cNvSpPr txBox="1"/>
          <p:nvPr/>
        </p:nvSpPr>
        <p:spPr>
          <a:xfrm>
            <a:off x="4860032" y="1916832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AEF00E-5C9F-4C22-B8B4-8EAD4D8A57E0}"/>
              </a:ext>
            </a:extLst>
          </p:cNvPr>
          <p:cNvSpPr txBox="1"/>
          <p:nvPr/>
        </p:nvSpPr>
        <p:spPr>
          <a:xfrm>
            <a:off x="5004048" y="256490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A70F9D6-D94D-4DAB-9C84-7CEDDA11B738}"/>
              </a:ext>
            </a:extLst>
          </p:cNvPr>
          <p:cNvSpPr txBox="1"/>
          <p:nvPr/>
        </p:nvSpPr>
        <p:spPr>
          <a:xfrm>
            <a:off x="2771800" y="320368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B8781-87AE-4DCC-B88D-EB454C04707B}"/>
              </a:ext>
            </a:extLst>
          </p:cNvPr>
          <p:cNvSpPr txBox="1"/>
          <p:nvPr/>
        </p:nvSpPr>
        <p:spPr>
          <a:xfrm>
            <a:off x="3419872" y="3212976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826C404-D16D-463D-A155-A5B1714FA124}"/>
              </a:ext>
            </a:extLst>
          </p:cNvPr>
          <p:cNvSpPr txBox="1"/>
          <p:nvPr/>
        </p:nvSpPr>
        <p:spPr>
          <a:xfrm>
            <a:off x="4211960" y="3212976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8EFA7B0-B891-4C6B-8FF6-26E3A34E137F}"/>
              </a:ext>
            </a:extLst>
          </p:cNvPr>
          <p:cNvSpPr txBox="1"/>
          <p:nvPr/>
        </p:nvSpPr>
        <p:spPr>
          <a:xfrm>
            <a:off x="5004048" y="320368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2C3EE6D-7512-4D4F-90ED-B6960F1C799A}"/>
              </a:ext>
            </a:extLst>
          </p:cNvPr>
          <p:cNvSpPr txBox="1"/>
          <p:nvPr/>
        </p:nvSpPr>
        <p:spPr>
          <a:xfrm>
            <a:off x="4211960" y="356372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EE88AFB-2C78-4689-9947-602B8073740B}"/>
              </a:ext>
            </a:extLst>
          </p:cNvPr>
          <p:cNvSpPr txBox="1"/>
          <p:nvPr/>
        </p:nvSpPr>
        <p:spPr>
          <a:xfrm>
            <a:off x="4932040" y="356372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04C163E-9BE2-43D6-9901-D1880B7FD16F}"/>
              </a:ext>
            </a:extLst>
          </p:cNvPr>
          <p:cNvSpPr txBox="1"/>
          <p:nvPr/>
        </p:nvSpPr>
        <p:spPr>
          <a:xfrm>
            <a:off x="4211960" y="4211796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A3B1E34-E38E-43A2-9614-3F897E05E173}"/>
              </a:ext>
            </a:extLst>
          </p:cNvPr>
          <p:cNvSpPr txBox="1"/>
          <p:nvPr/>
        </p:nvSpPr>
        <p:spPr>
          <a:xfrm>
            <a:off x="3491880" y="4211796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1052736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it-IT" sz="2400" b="1" dirty="0">
                <a:latin typeface="+mj-lt"/>
              </a:rPr>
              <a:t>Risoluzione di sistemi sparsi di grandi dimensioni.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it-IT" sz="2400" b="1" dirty="0">
                <a:latin typeface="+mj-lt"/>
              </a:rPr>
              <a:t> Teorema di Convergenza 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it-IT" sz="2400" b="1" dirty="0">
                <a:latin typeface="+mj-lt"/>
              </a:rPr>
              <a:t>Criterio di arresto.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it-IT" sz="2400" b="1" dirty="0">
                <a:latin typeface="+mj-lt"/>
              </a:rPr>
              <a:t>Metodo di </a:t>
            </a:r>
            <a:r>
              <a:rPr lang="it-IT" sz="2400" b="1" dirty="0" err="1">
                <a:latin typeface="+mj-lt"/>
              </a:rPr>
              <a:t>Jacobi</a:t>
            </a:r>
            <a:r>
              <a:rPr lang="it-IT" sz="2400" b="1" dirty="0">
                <a:latin typeface="+mj-lt"/>
              </a:rPr>
              <a:t> 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it-IT" sz="2400" b="1" dirty="0">
                <a:latin typeface="+mj-lt"/>
              </a:rPr>
              <a:t>Metodo  di Gauss </a:t>
            </a:r>
            <a:r>
              <a:rPr lang="it-IT" sz="2400" b="1" dirty="0" err="1">
                <a:latin typeface="+mj-lt"/>
              </a:rPr>
              <a:t>Seidel</a:t>
            </a:r>
            <a:endParaRPr lang="it-IT" sz="2400" b="1" dirty="0">
              <a:latin typeface="+mj-lt"/>
            </a:endParaRPr>
          </a:p>
          <a:p>
            <a:pPr>
              <a:buClr>
                <a:srgbClr val="FF0000"/>
              </a:buClr>
            </a:pPr>
            <a:r>
              <a:rPr lang="it-IT" sz="2400" b="1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015DB-73F8-40B6-9B59-34E0E90B896D}" type="slidenum">
              <a:rPr lang="it-IT"/>
              <a:pPr>
                <a:defRPr/>
              </a:pPr>
              <a:t>20</a:t>
            </a:fld>
            <a:endParaRPr lang="it-IT"/>
          </a:p>
        </p:txBody>
      </p:sp>
      <p:sp>
        <p:nvSpPr>
          <p:cNvPr id="63496" name="CasellaDiTesto 5"/>
          <p:cNvSpPr txBox="1">
            <a:spLocks noChangeArrowheads="1"/>
          </p:cNvSpPr>
          <p:nvPr/>
        </p:nvSpPr>
        <p:spPr bwMode="auto">
          <a:xfrm>
            <a:off x="637849" y="1712421"/>
            <a:ext cx="26431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600" b="1" dirty="0">
                <a:latin typeface="+mj-lt"/>
              </a:rPr>
              <a:t>In forma scalare</a:t>
            </a:r>
          </a:p>
        </p:txBody>
      </p:sp>
      <p:sp>
        <p:nvSpPr>
          <p:cNvPr id="63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>
              <a:latin typeface="Comic Sans MS" pitchFamily="66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815712"/>
              </p:ext>
            </p:extLst>
          </p:nvPr>
        </p:nvGraphicFramePr>
        <p:xfrm>
          <a:off x="2355850" y="2720975"/>
          <a:ext cx="39243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zione" r:id="rId3" imgW="1447560" imgH="685800" progId="Equation.3">
                  <p:embed/>
                </p:oleObj>
              </mc:Choice>
              <mc:Fallback>
                <p:oleObj name="Equazione" r:id="rId3" imgW="1447560" imgH="685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720975"/>
                        <a:ext cx="39243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2882602" y="704309"/>
            <a:ext cx="485775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/>
              <a:t>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k+1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=B</a:t>
            </a:r>
            <a:r>
              <a:rPr lang="en-US" sz="26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</a:t>
            </a:r>
            <a:r>
              <a:rPr lang="en-US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+D</a:t>
            </a:r>
            <a:r>
              <a:rPr lang="en-US" sz="26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       </a:t>
            </a:r>
            <a:r>
              <a:rPr lang="en-US" sz="2600" b="1" dirty="0"/>
              <a:t>k</a:t>
            </a:r>
            <a:r>
              <a:rPr lang="en-US" sz="2600" b="1" u="sng" dirty="0"/>
              <a:t>&gt;</a:t>
            </a:r>
            <a:r>
              <a:rPr lang="en-US" sz="2600" b="1" dirty="0"/>
              <a:t>0</a:t>
            </a:r>
            <a:endParaRPr lang="it-IT" sz="26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21</a:t>
            </a:fld>
            <a:endParaRPr lang="it-IT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2473325" y="260648"/>
          <a:ext cx="2789238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4" name="Equation" r:id="rId3" imgW="1231560" imgH="787320" progId="Equation.3">
                  <p:embed/>
                </p:oleObj>
              </mc:Choice>
              <mc:Fallback>
                <p:oleObj name="Equation" r:id="rId3" imgW="1231560" imgH="787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60648"/>
                        <a:ext cx="2789238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039193" y="1988840"/>
          <a:ext cx="12366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5" name="Equation" r:id="rId5" imgW="545760" imgH="253800" progId="Equation.3">
                  <p:embed/>
                </p:oleObj>
              </mc:Choice>
              <mc:Fallback>
                <p:oleObj name="Equation" r:id="rId5" imgW="54576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193" y="1988840"/>
                        <a:ext cx="1236663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4067944" y="1773238"/>
          <a:ext cx="2674937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6" name="Equation" r:id="rId7" imgW="1180800" imgH="545760" progId="Equation.3">
                  <p:embed/>
                </p:oleObj>
              </mc:Choice>
              <mc:Fallback>
                <p:oleObj name="Equation" r:id="rId7" imgW="1180800" imgH="5457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773238"/>
                        <a:ext cx="2674937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3419872" y="206084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se</a:t>
            </a:r>
          </a:p>
        </p:txBody>
      </p:sp>
      <p:sp>
        <p:nvSpPr>
          <p:cNvPr id="9" name="CasellaDiTesto 10"/>
          <p:cNvSpPr txBox="1">
            <a:spLocks noChangeArrowheads="1"/>
          </p:cNvSpPr>
          <p:nvPr/>
        </p:nvSpPr>
        <p:spPr bwMode="auto">
          <a:xfrm>
            <a:off x="683568" y="3356992"/>
            <a:ext cx="717455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600" b="1" dirty="0">
                <a:latin typeface="+mj-lt"/>
              </a:rPr>
              <a:t>Ossia se A è a  diagonale strettamente dominante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763688" y="4293096"/>
            <a:ext cx="475704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rgbClr val="FF0000"/>
                </a:solidFill>
                <a:latin typeface="+mj-lt"/>
              </a:rPr>
              <a:t>il metodo di </a:t>
            </a:r>
            <a:r>
              <a:rPr lang="it-IT" sz="2600" b="1" dirty="0" err="1">
                <a:solidFill>
                  <a:srgbClr val="FF0000"/>
                </a:solidFill>
                <a:latin typeface="+mj-lt"/>
              </a:rPr>
              <a:t>Jacobi</a:t>
            </a:r>
            <a:r>
              <a:rPr lang="it-IT" sz="2600" b="1" dirty="0">
                <a:solidFill>
                  <a:srgbClr val="FF0000"/>
                </a:solidFill>
                <a:latin typeface="+mj-lt"/>
              </a:rPr>
              <a:t> converge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940152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C575D-05E4-4A15-90C6-0C5CF76C364F}" type="slidenum">
              <a:rPr lang="it-IT"/>
              <a:pPr>
                <a:defRPr/>
              </a:pPr>
              <a:t>22</a:t>
            </a:fld>
            <a:endParaRPr lang="it-IT"/>
          </a:p>
        </p:txBody>
      </p:sp>
      <p:sp>
        <p:nvSpPr>
          <p:cNvPr id="69635" name="CasellaDiTesto 3"/>
          <p:cNvSpPr txBox="1">
            <a:spLocks noChangeArrowheads="1"/>
          </p:cNvSpPr>
          <p:nvPr/>
        </p:nvSpPr>
        <p:spPr bwMode="auto">
          <a:xfrm>
            <a:off x="395536" y="598488"/>
            <a:ext cx="82501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it-IT" sz="2800" b="1" dirty="0">
                <a:latin typeface="+mj-lt"/>
                <a:ea typeface="Times New Roman" pitchFamily="18" charset="0"/>
                <a:cs typeface="Arial" charset="0"/>
              </a:rPr>
              <a:t>nel metodo di </a:t>
            </a:r>
            <a:r>
              <a:rPr lang="it-IT" sz="2800" b="1" dirty="0" err="1">
                <a:latin typeface="+mj-lt"/>
                <a:ea typeface="Times New Roman" pitchFamily="18" charset="0"/>
                <a:cs typeface="Arial" charset="0"/>
              </a:rPr>
              <a:t>Jacobi</a:t>
            </a:r>
            <a:r>
              <a:rPr lang="it-IT" sz="2800" b="1" dirty="0">
                <a:latin typeface="+mj-lt"/>
                <a:ea typeface="Times New Roman" pitchFamily="18" charset="0"/>
                <a:cs typeface="Arial" charset="0"/>
              </a:rPr>
              <a:t> i valori calcolati al passo k si   </a:t>
            </a:r>
          </a:p>
          <a:p>
            <a:pPr algn="just"/>
            <a:r>
              <a:rPr lang="it-IT" sz="2800" b="1" dirty="0">
                <a:latin typeface="+mj-lt"/>
                <a:ea typeface="Times New Roman" pitchFamily="18" charset="0"/>
                <a:cs typeface="Arial" charset="0"/>
              </a:rPr>
              <a:t>utilizzano solo </a:t>
            </a:r>
            <a:r>
              <a:rPr lang="it-IT" sz="2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Arial" charset="0"/>
              </a:rPr>
              <a:t>dopo</a:t>
            </a:r>
            <a:r>
              <a:rPr lang="it-IT" sz="2800" b="1" dirty="0">
                <a:latin typeface="+mj-lt"/>
                <a:ea typeface="Times New Roman" pitchFamily="18" charset="0"/>
                <a:cs typeface="Arial" charset="0"/>
              </a:rPr>
              <a:t> l’esecuzione dell’intero passo</a:t>
            </a:r>
          </a:p>
        </p:txBody>
      </p:sp>
      <p:sp>
        <p:nvSpPr>
          <p:cNvPr id="69636" name="CasellaDiTesto 4"/>
          <p:cNvSpPr txBox="1">
            <a:spLocks noChangeArrowheads="1"/>
          </p:cNvSpPr>
          <p:nvPr/>
        </p:nvSpPr>
        <p:spPr bwMode="auto">
          <a:xfrm>
            <a:off x="538411" y="2143125"/>
            <a:ext cx="832650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800" b="1" dirty="0">
                <a:latin typeface="+mj-lt"/>
              </a:rPr>
              <a:t>Si può avere una convergenza più rapida se nel calcolo</a:t>
            </a:r>
          </a:p>
          <a:p>
            <a:r>
              <a:rPr lang="it-IT" sz="2800" b="1" dirty="0">
                <a:latin typeface="+mj-lt"/>
              </a:rPr>
              <a:t> di </a:t>
            </a:r>
            <a:r>
              <a:rPr lang="it-IT" sz="2800" b="1" dirty="0">
                <a:solidFill>
                  <a:srgbClr val="FF0000"/>
                </a:solidFill>
                <a:latin typeface="+mj-lt"/>
              </a:rPr>
              <a:t>x</a:t>
            </a:r>
            <a:r>
              <a:rPr lang="it-IT" sz="2800" b="1" baseline="-25000" dirty="0">
                <a:solidFill>
                  <a:srgbClr val="FF0000"/>
                </a:solidFill>
                <a:latin typeface="+mj-lt"/>
              </a:rPr>
              <a:t>i</a:t>
            </a:r>
            <a:r>
              <a:rPr lang="it-IT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it-IT" sz="2800" b="1" baseline="30000" dirty="0">
                <a:solidFill>
                  <a:srgbClr val="FF0000"/>
                </a:solidFill>
                <a:latin typeface="+mj-lt"/>
              </a:rPr>
              <a:t>k+1</a:t>
            </a:r>
            <a:r>
              <a:rPr lang="it-IT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it-IT" sz="2800" b="1" dirty="0">
                <a:latin typeface="+mj-lt"/>
              </a:rPr>
              <a:t>si usano le componenti già calcolate</a:t>
            </a:r>
          </a:p>
          <a:p>
            <a:r>
              <a:rPr lang="it-IT" sz="2800" b="1" dirty="0">
                <a:latin typeface="+mj-lt"/>
              </a:rPr>
              <a:t>                              </a:t>
            </a:r>
            <a:r>
              <a:rPr lang="it-IT" sz="2800" b="1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it-IT" sz="2800" b="1" baseline="-25000" dirty="0" err="1">
                <a:solidFill>
                  <a:srgbClr val="FF0000"/>
                </a:solidFill>
                <a:latin typeface="+mj-lt"/>
              </a:rPr>
              <a:t>j</a:t>
            </a:r>
            <a:r>
              <a:rPr lang="it-IT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it-IT" sz="2800" b="1" baseline="30000" dirty="0">
                <a:solidFill>
                  <a:srgbClr val="FF0000"/>
                </a:solidFill>
                <a:latin typeface="+mj-lt"/>
              </a:rPr>
              <a:t>k+1  </a:t>
            </a:r>
            <a:r>
              <a:rPr lang="it-IT" sz="2800" b="1" dirty="0">
                <a:solidFill>
                  <a:srgbClr val="FF0000"/>
                </a:solidFill>
                <a:latin typeface="+mj-lt"/>
              </a:rPr>
              <a:t> ,j=1,..,i-1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450702" y="3717032"/>
          <a:ext cx="35829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quation" r:id="rId3" imgW="1904760" imgH="431640" progId="Equation.3">
                  <p:embed/>
                </p:oleObj>
              </mc:Choice>
              <mc:Fallback>
                <p:oleObj name="Equation" r:id="rId3" imgW="1904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702" y="3717032"/>
                        <a:ext cx="3582988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426890" y="4452044"/>
          <a:ext cx="45132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5" imgW="2400120" imgH="431640" progId="Equation.3">
                  <p:embed/>
                </p:oleObj>
              </mc:Choice>
              <mc:Fallback>
                <p:oleObj name="Equation" r:id="rId5" imgW="24001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890" y="4452044"/>
                        <a:ext cx="4513262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1403648" y="5847655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…………</a:t>
            </a:r>
            <a:endParaRPr lang="it-IT" sz="2400" b="1" dirty="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475656" y="5282084"/>
          <a:ext cx="44656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7" imgW="2374560" imgH="431640" progId="Equation.3">
                  <p:embed/>
                </p:oleObj>
              </mc:Choice>
              <mc:Fallback>
                <p:oleObj name="Equation" r:id="rId7" imgW="23745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282084"/>
                        <a:ext cx="4465638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e 9"/>
          <p:cNvSpPr/>
          <p:nvPr/>
        </p:nvSpPr>
        <p:spPr>
          <a:xfrm>
            <a:off x="3347864" y="4509120"/>
            <a:ext cx="288032" cy="5760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3347864" y="5373216"/>
            <a:ext cx="288032" cy="5760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4139952" y="5373216"/>
            <a:ext cx="288032" cy="5760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12FA4-A924-4D61-89F4-579D80885211}" type="slidenum">
              <a:rPr lang="it-IT"/>
              <a:pPr>
                <a:defRPr/>
              </a:pPr>
              <a:t>23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262460" y="272457"/>
            <a:ext cx="6357982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dirty="0">
                <a:solidFill>
                  <a:srgbClr val="FF0000"/>
                </a:solidFill>
                <a:latin typeface="+mj-lt"/>
              </a:rPr>
              <a:t>Metodo di Gauss </a:t>
            </a:r>
            <a:r>
              <a:rPr lang="it-IT" sz="3200" b="1" dirty="0" err="1">
                <a:solidFill>
                  <a:srgbClr val="FF0000"/>
                </a:solidFill>
                <a:latin typeface="+mj-lt"/>
              </a:rPr>
              <a:t>Seidel</a:t>
            </a:r>
            <a:endParaRPr lang="it-IT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4518" name="CasellaDiTesto 4"/>
          <p:cNvSpPr txBox="1">
            <a:spLocks noChangeArrowheads="1"/>
          </p:cNvSpPr>
          <p:nvPr/>
        </p:nvSpPr>
        <p:spPr bwMode="auto">
          <a:xfrm>
            <a:off x="1403648" y="988158"/>
            <a:ext cx="63378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800" b="1" dirty="0">
                <a:latin typeface="+mj-lt"/>
              </a:rPr>
              <a:t>i valori sono utilizzati appena calcolati</a:t>
            </a:r>
          </a:p>
        </p:txBody>
      </p:sp>
      <p:sp>
        <p:nvSpPr>
          <p:cNvPr id="645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>
              <a:latin typeface="Comic Sans MS" pitchFamily="66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571643" y="4143380"/>
            <a:ext cx="561775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</a:t>
            </a:r>
            <a:r>
              <a:rPr lang="en-US" sz="2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k+1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=-D</a:t>
            </a:r>
            <a:r>
              <a:rPr lang="en-US" sz="2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-1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Lx</a:t>
            </a:r>
            <a:r>
              <a:rPr lang="en-US" sz="2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k+1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-D</a:t>
            </a:r>
            <a:r>
              <a:rPr lang="en-US" sz="2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-1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Ux</a:t>
            </a:r>
            <a:r>
              <a:rPr lang="en-US" sz="2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+ D</a:t>
            </a:r>
            <a:r>
              <a:rPr lang="en-US" sz="2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-1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         </a:t>
            </a:r>
            <a:r>
              <a:rPr lang="en-US" sz="2800" b="1" dirty="0">
                <a:latin typeface="+mj-lt"/>
              </a:rPr>
              <a:t>k</a:t>
            </a:r>
            <a:r>
              <a:rPr lang="en-US" sz="2800" b="1" u="sng" dirty="0">
                <a:latin typeface="+mj-lt"/>
              </a:rPr>
              <a:t>&gt;</a:t>
            </a:r>
            <a:r>
              <a:rPr lang="en-US" sz="2800" b="1" dirty="0">
                <a:latin typeface="+mj-lt"/>
              </a:rPr>
              <a:t>0</a:t>
            </a:r>
            <a:endParaRPr lang="it-IT" sz="2800" b="1" dirty="0">
              <a:latin typeface="+mj-l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619672" y="3481844"/>
            <a:ext cx="244876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 =D+L    N=-U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334297" y="3429000"/>
            <a:ext cx="23767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/>
                <a:cs typeface="Arial"/>
              </a:rPr>
              <a:t>  B</a:t>
            </a:r>
            <a:r>
              <a:rPr lang="it-IT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/>
                <a:cs typeface="Arial"/>
              </a:rPr>
              <a:t>GS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/>
                <a:cs typeface="Arial"/>
              </a:rPr>
              <a:t>=-(</a:t>
            </a:r>
            <a:r>
              <a:rPr lang="it-IT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/>
                <a:cs typeface="Arial"/>
              </a:rPr>
              <a:t>D+L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/>
                <a:cs typeface="Arial"/>
              </a:rPr>
              <a:t>)</a:t>
            </a:r>
            <a:r>
              <a:rPr lang="it-IT" sz="2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/>
                <a:cs typeface="Arial"/>
              </a:rPr>
              <a:t>-1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/>
                <a:cs typeface="Arial"/>
              </a:rPr>
              <a:t>U</a:t>
            </a:r>
            <a:endParaRPr lang="it-I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99592" y="1772813"/>
          <a:ext cx="5928386" cy="131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4" imgW="2184120" imgH="482400" progId="Equation.3">
                  <p:embed/>
                </p:oleObj>
              </mc:Choice>
              <mc:Fallback>
                <p:oleObj name="Equation" r:id="rId4" imgW="21841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72813"/>
                        <a:ext cx="5928386" cy="131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7FCC3-43EB-4D75-BB11-46F91FB72E02}" type="slidenum">
              <a:rPr lang="it-IT"/>
              <a:pPr>
                <a:defRPr/>
              </a:pPr>
              <a:t>24</a:t>
            </a:fld>
            <a:endParaRPr lang="it-IT"/>
          </a:p>
        </p:txBody>
      </p:sp>
      <p:sp>
        <p:nvSpPr>
          <p:cNvPr id="72707" name="CasellaDiTesto 3"/>
          <p:cNvSpPr txBox="1">
            <a:spLocks noChangeArrowheads="1"/>
          </p:cNvSpPr>
          <p:nvPr/>
        </p:nvSpPr>
        <p:spPr bwMode="auto">
          <a:xfrm>
            <a:off x="928688" y="3429000"/>
            <a:ext cx="72866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it-IT" sz="2400" b="1" dirty="0" err="1">
                <a:latin typeface="+mj-lt"/>
                <a:ea typeface="Times New Roman" pitchFamily="18" charset="0"/>
                <a:cs typeface="Arial" charset="0"/>
              </a:rPr>
              <a:t>Jacobi</a:t>
            </a:r>
            <a:r>
              <a:rPr lang="it-IT" sz="2400" b="1" dirty="0">
                <a:latin typeface="+mj-lt"/>
                <a:ea typeface="Times New Roman" pitchFamily="18" charset="0"/>
                <a:cs typeface="Arial" charset="0"/>
              </a:rPr>
              <a:t> e G-S sono definiti solo se</a:t>
            </a:r>
          </a:p>
          <a:p>
            <a:pPr algn="just"/>
            <a:r>
              <a:rPr lang="it-IT" sz="2400" b="1" dirty="0">
                <a:latin typeface="+mj-lt"/>
                <a:ea typeface="Times New Roman" pitchFamily="18" charset="0"/>
                <a:cs typeface="Arial" charset="0"/>
              </a:rPr>
              <a:t>              </a:t>
            </a:r>
            <a:r>
              <a:rPr lang="it-IT" sz="24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Arial" charset="0"/>
              </a:rPr>
              <a:t>      </a:t>
            </a:r>
            <a:r>
              <a:rPr lang="it-IT" sz="2400" b="1" dirty="0" err="1">
                <a:solidFill>
                  <a:srgbClr val="FF0000"/>
                </a:solidFill>
                <a:latin typeface="+mj-lt"/>
                <a:ea typeface="Times New Roman" pitchFamily="18" charset="0"/>
                <a:cs typeface="Arial" charset="0"/>
              </a:rPr>
              <a:t>a</a:t>
            </a:r>
            <a:r>
              <a:rPr lang="it-IT" sz="2400" b="1" baseline="-25000" dirty="0" err="1">
                <a:solidFill>
                  <a:srgbClr val="FF0000"/>
                </a:solidFill>
                <a:latin typeface="+mj-lt"/>
                <a:ea typeface="Times New Roman" pitchFamily="18" charset="0"/>
                <a:cs typeface="Arial" charset="0"/>
              </a:rPr>
              <a:t>ii</a:t>
            </a:r>
            <a:r>
              <a:rPr lang="it-IT" sz="24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Arial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Arial" charset="0"/>
                <a:sym typeface="Math1"/>
              </a:rPr>
              <a:t>#</a:t>
            </a:r>
            <a:r>
              <a:rPr lang="it-IT" sz="24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Arial" charset="0"/>
              </a:rPr>
              <a:t>0    </a:t>
            </a:r>
            <a:r>
              <a:rPr lang="it-IT" sz="24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Arial" charset="0"/>
                <a:sym typeface="Math1"/>
              </a:rPr>
              <a:t>per ogni i</a:t>
            </a:r>
            <a:endParaRPr lang="it-IT" sz="2400" b="1" dirty="0">
              <a:latin typeface="+mj-lt"/>
              <a:cs typeface="Times New Roman" pitchFamily="18" charset="0"/>
            </a:endParaRPr>
          </a:p>
          <a:p>
            <a:pPr algn="just"/>
            <a:r>
              <a:rPr lang="it-IT" sz="2400" b="1" dirty="0">
                <a:latin typeface="+mj-lt"/>
                <a:cs typeface="Times New Roman" pitchFamily="18" charset="0"/>
              </a:rPr>
              <a:t>se A è non singolare e a</a:t>
            </a:r>
            <a:r>
              <a:rPr lang="it-IT" sz="2400" b="1" baseline="-25000" dirty="0">
                <a:latin typeface="+mj-lt"/>
                <a:cs typeface="Times New Roman" pitchFamily="18" charset="0"/>
              </a:rPr>
              <a:t>ii</a:t>
            </a:r>
            <a:r>
              <a:rPr lang="it-IT" sz="2400" b="1" dirty="0">
                <a:latin typeface="+mj-lt"/>
                <a:cs typeface="Times New Roman" pitchFamily="18" charset="0"/>
              </a:rPr>
              <a:t>=0 si può riordinare A</a:t>
            </a:r>
          </a:p>
          <a:p>
            <a:pPr algn="just"/>
            <a:r>
              <a:rPr lang="it-IT" sz="2400" b="1" dirty="0">
                <a:latin typeface="+mj-lt"/>
                <a:cs typeface="Times New Roman" pitchFamily="18" charset="0"/>
              </a:rPr>
              <a:t>ma cambia B e quindi le proprietà di convergenza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57250" y="214313"/>
            <a:ext cx="7358063" cy="120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+mj-lt"/>
              </a:rPr>
              <a:t>Condizione sufficiente per la convergenza di G-S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+mj-lt"/>
              </a:rPr>
              <a:t>      </a:t>
            </a:r>
            <a:r>
              <a:rPr lang="it-IT" sz="2400" b="1" dirty="0">
                <a:solidFill>
                  <a:srgbClr val="0033CC"/>
                </a:solidFill>
                <a:latin typeface="+mj-lt"/>
              </a:rPr>
              <a:t>A  a diagonale strettamente dominante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0033CC"/>
                </a:solidFill>
                <a:latin typeface="+mj-lt"/>
              </a:rPr>
              <a:t>      A è simmetrica e definita positiva </a:t>
            </a:r>
          </a:p>
        </p:txBody>
      </p:sp>
      <p:sp>
        <p:nvSpPr>
          <p:cNvPr id="72709" name="CasellaDiTesto 6"/>
          <p:cNvSpPr txBox="1">
            <a:spLocks noChangeArrowheads="1"/>
          </p:cNvSpPr>
          <p:nvPr/>
        </p:nvSpPr>
        <p:spPr bwMode="auto">
          <a:xfrm>
            <a:off x="285750" y="1857375"/>
            <a:ext cx="86439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 dirty="0">
                <a:latin typeface="+mj-lt"/>
              </a:rPr>
              <a:t>il metodo di G- S </a:t>
            </a:r>
          </a:p>
          <a:p>
            <a:pPr>
              <a:buFont typeface="Wingdings" pitchFamily="2" charset="2"/>
              <a:buChar char="ü"/>
            </a:pPr>
            <a:r>
              <a:rPr lang="it-IT" sz="2400" b="1" dirty="0">
                <a:latin typeface="+mj-lt"/>
              </a:rPr>
              <a:t>    può convergere quando </a:t>
            </a:r>
            <a:r>
              <a:rPr lang="it-IT" sz="2400" b="1" dirty="0" err="1">
                <a:latin typeface="+mj-lt"/>
              </a:rPr>
              <a:t>Jacobi</a:t>
            </a:r>
            <a:r>
              <a:rPr lang="it-IT" sz="2400" b="1" dirty="0">
                <a:latin typeface="+mj-lt"/>
              </a:rPr>
              <a:t> non converge</a:t>
            </a:r>
          </a:p>
          <a:p>
            <a:pPr>
              <a:buFont typeface="Wingdings" pitchFamily="2" charset="2"/>
              <a:buChar char="ü"/>
            </a:pPr>
            <a:r>
              <a:rPr lang="it-IT" sz="2400" b="1" dirty="0">
                <a:latin typeface="+mj-lt"/>
              </a:rPr>
              <a:t>    in genere converge più velocemente del metodo di </a:t>
            </a:r>
            <a:r>
              <a:rPr lang="it-IT" sz="2400" b="1" dirty="0" err="1">
                <a:latin typeface="+mj-lt"/>
              </a:rPr>
              <a:t>Jacobi</a:t>
            </a:r>
            <a:endParaRPr lang="it-IT" sz="2400" b="1" dirty="0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25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428604"/>
            <a:ext cx="8677628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chemeClr val="tx1"/>
                </a:solidFill>
                <a:latin typeface="+mj-lt"/>
              </a:rPr>
              <a:t>Un metodo iterativo è meno sensibile alla propagazione degli  </a:t>
            </a:r>
          </a:p>
          <a:p>
            <a:r>
              <a:rPr lang="it-IT" sz="2600" b="1" dirty="0">
                <a:solidFill>
                  <a:schemeClr val="tx1"/>
                </a:solidFill>
                <a:latin typeface="+mj-lt"/>
              </a:rPr>
              <a:t>errori di round-off di un metodo diretto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071934" y="1428736"/>
            <a:ext cx="7858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928662" y="2078172"/>
            <a:ext cx="7786742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600" b="1" dirty="0">
                <a:solidFill>
                  <a:srgbClr val="FF3300"/>
                </a:solidFill>
                <a:latin typeface="+mj-lt"/>
              </a:rPr>
              <a:t>Se  A  è </a:t>
            </a:r>
            <a:r>
              <a:rPr lang="it-IT" sz="2600" b="1" dirty="0" err="1">
                <a:solidFill>
                  <a:srgbClr val="FF3300"/>
                </a:solidFill>
                <a:latin typeface="+mj-lt"/>
              </a:rPr>
              <a:t>malcondizionata</a:t>
            </a:r>
            <a:r>
              <a:rPr lang="it-IT" sz="2600" b="1" dirty="0">
                <a:solidFill>
                  <a:srgbClr val="FF3300"/>
                </a:solidFill>
                <a:latin typeface="+mj-lt"/>
              </a:rPr>
              <a:t> vi è ugualmente una perdita </a:t>
            </a:r>
          </a:p>
          <a:p>
            <a:pPr algn="just"/>
            <a:r>
              <a:rPr lang="it-IT" sz="2600" b="1" dirty="0">
                <a:solidFill>
                  <a:srgbClr val="FF3300"/>
                </a:solidFill>
                <a:latin typeface="+mj-lt"/>
              </a:rPr>
              <a:t>di cifre significative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27584" y="3228803"/>
            <a:ext cx="7344816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chemeClr val="tx1"/>
                </a:solidFill>
                <a:latin typeface="+mj-lt"/>
                <a:sym typeface="Symbol"/>
              </a:rPr>
              <a:t> anche se  </a:t>
            </a:r>
            <a:r>
              <a:rPr lang="it-IT" sz="2600" b="1" dirty="0">
                <a:solidFill>
                  <a:schemeClr val="tx1"/>
                </a:solidFill>
                <a:latin typeface="+mj-lt"/>
              </a:rPr>
              <a:t>(B)&lt;1  può non convergere nella pratica    se  </a:t>
            </a:r>
            <a:r>
              <a:rPr lang="it-IT" sz="2600" b="1" dirty="0">
                <a:solidFill>
                  <a:schemeClr val="tx1"/>
                </a:solidFill>
                <a:latin typeface="+mj-lt"/>
                <a:sym typeface="Symbol"/>
              </a:rPr>
              <a:t></a:t>
            </a:r>
            <a:r>
              <a:rPr lang="it-IT" sz="2600" b="1" dirty="0">
                <a:solidFill>
                  <a:schemeClr val="tx1"/>
                </a:solidFill>
                <a:latin typeface="+mj-lt"/>
              </a:rPr>
              <a:t>(B) molto vicino ad 1 e A </a:t>
            </a:r>
            <a:r>
              <a:rPr lang="it-IT" sz="2600" b="1" dirty="0" err="1">
                <a:solidFill>
                  <a:schemeClr val="tx1"/>
                </a:solidFill>
                <a:latin typeface="+mj-lt"/>
              </a:rPr>
              <a:t>malcondizionata</a:t>
            </a:r>
            <a:r>
              <a:rPr lang="it-IT" sz="2600" b="1" dirty="0">
                <a:solidFill>
                  <a:schemeClr val="tx1"/>
                </a:solidFill>
                <a:latin typeface="+mj-lt"/>
              </a:rPr>
              <a:t>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fld id="{34B14104-E9D2-4773-B652-D44B36BF4A1E}" type="slidenum">
              <a:rPr lang="it-IT" b="1"/>
              <a:pPr>
                <a:defRPr/>
              </a:pPr>
              <a:t>26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714375" y="840194"/>
            <a:ext cx="8001000" cy="129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/>
              <a:t>In Gauss </a:t>
            </a:r>
            <a:r>
              <a:rPr lang="it-IT" sz="2600" b="1" dirty="0" err="1"/>
              <a:t>–Seidel</a:t>
            </a:r>
            <a:r>
              <a:rPr lang="it-IT" sz="2600" b="1" dirty="0"/>
              <a:t> l’aggiornamento del vettore va fatto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>
                <a:solidFill>
                  <a:srgbClr val="FF0000"/>
                </a:solidFill>
              </a:rPr>
              <a:t>in modo sequenziale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/>
              <a:t>In </a:t>
            </a:r>
            <a:r>
              <a:rPr lang="it-IT" sz="2600" b="1" dirty="0" err="1"/>
              <a:t>Jacobi</a:t>
            </a:r>
            <a:r>
              <a:rPr lang="it-IT" sz="2600" b="1" dirty="0"/>
              <a:t> può essere fatto </a:t>
            </a:r>
            <a:r>
              <a:rPr lang="it-IT" sz="2600" b="1" dirty="0">
                <a:solidFill>
                  <a:srgbClr val="FF0000"/>
                </a:solidFill>
              </a:rPr>
              <a:t>simultaneamente</a:t>
            </a:r>
          </a:p>
        </p:txBody>
      </p:sp>
      <p:sp>
        <p:nvSpPr>
          <p:cNvPr id="5" name="Freccia in giù 4"/>
          <p:cNvSpPr/>
          <p:nvPr/>
        </p:nvSpPr>
        <p:spPr>
          <a:xfrm>
            <a:off x="4357686" y="1785926"/>
            <a:ext cx="500066" cy="642942"/>
          </a:xfrm>
          <a:prstGeom prst="downArrow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/>
          </a:p>
        </p:txBody>
      </p:sp>
      <p:sp>
        <p:nvSpPr>
          <p:cNvPr id="6" name="CasellaDiTesto 5"/>
          <p:cNvSpPr txBox="1"/>
          <p:nvPr/>
        </p:nvSpPr>
        <p:spPr>
          <a:xfrm>
            <a:off x="1214438" y="2455863"/>
            <a:ext cx="6500812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 err="1"/>
              <a:t>Jacobi</a:t>
            </a:r>
            <a:r>
              <a:rPr lang="it-IT" sz="2600" b="1" dirty="0"/>
              <a:t> è più efficiente se implementato su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/>
              <a:t>architetture </a:t>
            </a:r>
            <a:r>
              <a:rPr lang="it-IT" sz="2600" b="1" dirty="0">
                <a:solidFill>
                  <a:srgbClr val="FF0000"/>
                </a:solidFill>
              </a:rPr>
              <a:t>vettoriali o parallele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14375" y="3714750"/>
            <a:ext cx="7786688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/>
              <a:t>In </a:t>
            </a:r>
            <a:r>
              <a:rPr lang="it-IT" sz="2600" b="1" dirty="0" err="1"/>
              <a:t>Matlab</a:t>
            </a:r>
            <a:r>
              <a:rPr lang="it-IT" sz="2600" b="1" dirty="0"/>
              <a:t> sono implementati algoritmi più efficienti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600" b="1" dirty="0"/>
              <a:t>che accelerano la convergenza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27</a:t>
            </a:fld>
            <a:endParaRPr lang="it-IT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17525" y="1196752"/>
            <a:ext cx="8321675" cy="329320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t-IT" sz="2600" b="1" dirty="0">
                <a:solidFill>
                  <a:schemeClr val="tx1"/>
                </a:solidFill>
                <a:latin typeface="+mj-lt"/>
              </a:rPr>
              <a:t>                        Osserviamo che</a:t>
            </a:r>
          </a:p>
          <a:p>
            <a:endParaRPr lang="it-IT" sz="2600" b="1" dirty="0">
              <a:solidFill>
                <a:srgbClr val="0033CC"/>
              </a:solidFill>
              <a:latin typeface="+mj-lt"/>
            </a:endParaRPr>
          </a:p>
          <a:p>
            <a:r>
              <a:rPr lang="it-IT" sz="2600" b="1" dirty="0">
                <a:solidFill>
                  <a:schemeClr val="tx1"/>
                </a:solidFill>
                <a:latin typeface="+mj-lt"/>
              </a:rPr>
              <a:t>un metodo iterativo va applicato ad una matrice </a:t>
            </a:r>
            <a:r>
              <a:rPr lang="it-IT" sz="2600" b="1" dirty="0">
                <a:solidFill>
                  <a:srgbClr val="FF0000"/>
                </a:solidFill>
                <a:latin typeface="+mj-lt"/>
              </a:rPr>
              <a:t>sparsa di grandi dimensioni</a:t>
            </a:r>
            <a:r>
              <a:rPr lang="it-IT" sz="2600" b="1" dirty="0">
                <a:solidFill>
                  <a:schemeClr val="tx1"/>
                </a:solidFill>
                <a:latin typeface="+mj-lt"/>
              </a:rPr>
              <a:t>,  altrimenti ne perdo tutti i possibili vantaggi</a:t>
            </a:r>
          </a:p>
          <a:p>
            <a:r>
              <a:rPr lang="it-IT" sz="2600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it-IT" sz="2600" b="1" dirty="0">
                <a:solidFill>
                  <a:srgbClr val="FF0000"/>
                </a:solidFill>
              </a:rPr>
              <a:t>ogni iterazione richiede il prodotto </a:t>
            </a:r>
            <a:r>
              <a:rPr lang="it-IT" sz="2600" b="1" dirty="0" err="1">
                <a:solidFill>
                  <a:srgbClr val="FF0000"/>
                </a:solidFill>
              </a:rPr>
              <a:t>A*x</a:t>
            </a:r>
            <a:r>
              <a:rPr lang="it-IT" sz="2600" b="1" dirty="0">
                <a:solidFill>
                  <a:srgbClr val="FF0000"/>
                </a:solidFill>
              </a:rPr>
              <a:t>, e diventa quindi molto costosa se non sfrutto la </a:t>
            </a:r>
            <a:r>
              <a:rPr lang="it-IT" sz="2600" b="1" dirty="0" err="1">
                <a:solidFill>
                  <a:srgbClr val="FF0000"/>
                </a:solidFill>
              </a:rPr>
              <a:t>sparsità</a:t>
            </a:r>
            <a:r>
              <a:rPr lang="it-IT" sz="2600" b="1" dirty="0">
                <a:solidFill>
                  <a:srgbClr val="FF0000"/>
                </a:solidFill>
              </a:rPr>
              <a:t> di 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28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691680" y="879103"/>
            <a:ext cx="5760640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+mj-lt"/>
              </a:rPr>
              <a:t>complessità computazionale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99592" y="1805915"/>
            <a:ext cx="6912768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600" b="1" dirty="0">
                <a:latin typeface="+mj-lt"/>
              </a:rPr>
              <a:t>                    ad ogni iterazione  :</a:t>
            </a:r>
          </a:p>
          <a:p>
            <a:pPr algn="just"/>
            <a:r>
              <a:rPr lang="it-IT" sz="2600" b="1" dirty="0">
                <a:solidFill>
                  <a:srgbClr val="FF0000"/>
                </a:solidFill>
                <a:latin typeface="+mj-lt"/>
              </a:rPr>
              <a:t>prodotto di una matrice sparsa per un vettore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195736" y="2996952"/>
            <a:ext cx="3816424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26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T=</a:t>
            </a:r>
            <a:r>
              <a:rPr lang="it-IT" sz="2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O(</a:t>
            </a:r>
            <a:r>
              <a:rPr lang="it-IT" sz="26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nxnzxk</a:t>
            </a:r>
            <a:r>
              <a:rPr lang="it-IT" sz="2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</a:p>
          <a:p>
            <a:r>
              <a:rPr lang="it-IT" sz="26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k=numero</a:t>
            </a:r>
            <a:r>
              <a:rPr lang="it-IT" sz="2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iterazioni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CEF94-9D58-40E1-BE9E-50B649B3775C}" type="slidenum">
              <a:rPr lang="it-IT"/>
              <a:pPr>
                <a:defRPr/>
              </a:pPr>
              <a:t>29</a:t>
            </a:fld>
            <a:endParaRPr lang="it-IT"/>
          </a:p>
        </p:txBody>
      </p:sp>
      <p:sp>
        <p:nvSpPr>
          <p:cNvPr id="74755" name="CasellaDiTesto 3"/>
          <p:cNvSpPr txBox="1">
            <a:spLocks noChangeArrowheads="1"/>
          </p:cNvSpPr>
          <p:nvPr/>
        </p:nvSpPr>
        <p:spPr bwMode="auto">
          <a:xfrm>
            <a:off x="179512" y="188640"/>
            <a:ext cx="7776864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b="1" dirty="0">
                <a:latin typeface="+mj-lt"/>
              </a:rPr>
              <a:t>n=5000; e = </a:t>
            </a:r>
            <a:r>
              <a:rPr lang="it-IT" sz="2000" b="1" dirty="0" err="1">
                <a:latin typeface="+mj-lt"/>
              </a:rPr>
              <a:t>ones</a:t>
            </a:r>
            <a:r>
              <a:rPr lang="it-IT" sz="2000" b="1" dirty="0">
                <a:latin typeface="+mj-lt"/>
              </a:rPr>
              <a:t>(n,1);</a:t>
            </a:r>
          </a:p>
          <a:p>
            <a:r>
              <a:rPr lang="it-IT" sz="2000" b="1" dirty="0">
                <a:solidFill>
                  <a:srgbClr val="009900"/>
                </a:solidFill>
                <a:latin typeface="+mj-lt"/>
              </a:rPr>
              <a:t>%matrice a diagonale strettamente dominante</a:t>
            </a:r>
          </a:p>
          <a:p>
            <a:r>
              <a:rPr lang="pt-BR" sz="2000" b="1" dirty="0">
                <a:latin typeface="+mj-lt"/>
              </a:rPr>
              <a:t>A = spdiags([e 2*e  10*e  -e  e], [-1500 -500 0 400 2000], n, n);</a:t>
            </a:r>
          </a:p>
          <a:p>
            <a:r>
              <a:rPr lang="it-IT" sz="2000" b="1" dirty="0">
                <a:latin typeface="+mj-lt"/>
              </a:rPr>
              <a:t>spy(A)</a:t>
            </a:r>
            <a:endParaRPr lang="pt-BR" sz="2000" b="1" dirty="0">
              <a:latin typeface="+mj-lt"/>
            </a:endParaRPr>
          </a:p>
          <a:p>
            <a:r>
              <a:rPr lang="it-IT" sz="2000" b="1" dirty="0" err="1">
                <a:latin typeface="+mj-lt"/>
              </a:rPr>
              <a:t>nnz</a:t>
            </a:r>
            <a:r>
              <a:rPr lang="it-IT" sz="2000" b="1" dirty="0">
                <a:latin typeface="+mj-lt"/>
              </a:rPr>
              <a:t>(A)</a:t>
            </a:r>
          </a:p>
          <a:p>
            <a:r>
              <a:rPr lang="it-IT" sz="2000" b="1" dirty="0" err="1">
                <a:latin typeface="+mj-lt"/>
              </a:rPr>
              <a:t>ans</a:t>
            </a:r>
            <a:r>
              <a:rPr lang="it-IT" sz="2000" b="1" dirty="0">
                <a:latin typeface="+mj-lt"/>
              </a:rPr>
              <a:t> =</a:t>
            </a:r>
          </a:p>
          <a:p>
            <a:r>
              <a:rPr lang="it-IT" sz="2000" b="1" dirty="0">
                <a:latin typeface="+mj-lt"/>
              </a:rPr>
              <a:t>       20600</a:t>
            </a:r>
          </a:p>
          <a:p>
            <a:r>
              <a:rPr lang="it-IT" sz="2000" b="1" dirty="0">
                <a:latin typeface="+mj-lt"/>
              </a:rPr>
              <a:t>b=A*e;</a:t>
            </a:r>
          </a:p>
          <a:p>
            <a:r>
              <a:rPr lang="it-IT" sz="2000" b="1" dirty="0">
                <a:latin typeface="+mj-lt"/>
              </a:rPr>
              <a:t>c=</a:t>
            </a:r>
            <a:r>
              <a:rPr lang="it-IT" sz="2000" b="1" dirty="0" err="1">
                <a:latin typeface="+mj-lt"/>
              </a:rPr>
              <a:t>condest</a:t>
            </a:r>
            <a:r>
              <a:rPr lang="it-IT" sz="2000" b="1" dirty="0">
                <a:latin typeface="+mj-lt"/>
              </a:rPr>
              <a:t>(A)</a:t>
            </a:r>
          </a:p>
          <a:p>
            <a:r>
              <a:rPr lang="it-IT" sz="2000" b="1" dirty="0">
                <a:latin typeface="+mj-lt"/>
              </a:rPr>
              <a:t>c =</a:t>
            </a:r>
          </a:p>
          <a:p>
            <a:r>
              <a:rPr lang="it-IT" sz="2000" b="1" dirty="0">
                <a:latin typeface="+mj-lt"/>
              </a:rPr>
              <a:t>    2.6755</a:t>
            </a:r>
          </a:p>
          <a:p>
            <a:r>
              <a:rPr lang="en-US" sz="2000" b="1" dirty="0">
                <a:latin typeface="+mj-lt"/>
              </a:rPr>
              <a:t>[</a:t>
            </a:r>
            <a:r>
              <a:rPr lang="en-US" sz="2000" b="1" dirty="0" err="1">
                <a:latin typeface="+mj-lt"/>
              </a:rPr>
              <a:t>xc,iter</a:t>
            </a:r>
            <a:r>
              <a:rPr lang="en-US" sz="2000" b="1" dirty="0">
                <a:latin typeface="+mj-lt"/>
              </a:rPr>
              <a:t>]=</a:t>
            </a:r>
            <a:r>
              <a:rPr lang="en-US" sz="2000" b="1" dirty="0" err="1">
                <a:latin typeface="+mj-lt"/>
              </a:rPr>
              <a:t>jacsolvenew</a:t>
            </a:r>
            <a:r>
              <a:rPr lang="en-US" sz="2000" b="1" dirty="0">
                <a:latin typeface="+mj-lt"/>
              </a:rPr>
              <a:t>(A,b,10^-6);</a:t>
            </a:r>
          </a:p>
          <a:p>
            <a:r>
              <a:rPr lang="it-IT" sz="2000" b="1" dirty="0">
                <a:latin typeface="+mj-lt"/>
              </a:rPr>
              <a:t>iter</a:t>
            </a:r>
          </a:p>
          <a:p>
            <a:r>
              <a:rPr lang="it-IT" sz="2000" b="1" dirty="0">
                <a:latin typeface="+mj-lt"/>
              </a:rPr>
              <a:t>iter =</a:t>
            </a:r>
          </a:p>
          <a:p>
            <a:r>
              <a:rPr lang="it-IT" sz="2000" b="1" dirty="0">
                <a:latin typeface="+mj-lt"/>
              </a:rPr>
              <a:t>    </a:t>
            </a:r>
            <a:r>
              <a:rPr lang="it-IT" sz="2000" b="1" dirty="0">
                <a:solidFill>
                  <a:srgbClr val="FF0000"/>
                </a:solidFill>
                <a:latin typeface="+mj-lt"/>
              </a:rPr>
              <a:t>12</a:t>
            </a:r>
          </a:p>
          <a:p>
            <a:r>
              <a:rPr lang="nl-NL" sz="2000" b="1" dirty="0">
                <a:latin typeface="+mj-lt"/>
              </a:rPr>
              <a:t>err=norm(e-xc)/norm(xc)</a:t>
            </a:r>
          </a:p>
          <a:p>
            <a:r>
              <a:rPr lang="it-IT" sz="2000" b="1" dirty="0" err="1">
                <a:latin typeface="+mj-lt"/>
              </a:rPr>
              <a:t>err</a:t>
            </a:r>
            <a:r>
              <a:rPr lang="it-IT" sz="2000" b="1" dirty="0">
                <a:latin typeface="+mj-lt"/>
              </a:rPr>
              <a:t> =</a:t>
            </a:r>
          </a:p>
          <a:p>
            <a:r>
              <a:rPr lang="it-IT" sz="2000" b="1" dirty="0">
                <a:latin typeface="+mj-lt"/>
              </a:rPr>
              <a:t>   1.6957e</a:t>
            </a:r>
            <a:r>
              <a:rPr lang="it-IT" sz="2000" b="1" dirty="0">
                <a:solidFill>
                  <a:srgbClr val="FF0000"/>
                </a:solidFill>
                <a:latin typeface="+mj-lt"/>
              </a:rPr>
              <a:t>-07</a:t>
            </a:r>
          </a:p>
          <a:p>
            <a:r>
              <a:rPr lang="nl-NL" sz="2000" b="1" dirty="0">
                <a:latin typeface="+mj-lt"/>
              </a:rPr>
              <a:t>res=norm(b-A*xc)/norm(b)</a:t>
            </a:r>
          </a:p>
          <a:p>
            <a:r>
              <a:rPr lang="it-IT" sz="2000" b="1" dirty="0">
                <a:latin typeface="+mj-lt"/>
              </a:rPr>
              <a:t>res =</a:t>
            </a:r>
          </a:p>
          <a:p>
            <a:r>
              <a:rPr lang="it-IT" sz="2000" b="1" dirty="0">
                <a:latin typeface="+mj-lt"/>
              </a:rPr>
              <a:t>   1.3101e-</a:t>
            </a:r>
            <a:r>
              <a:rPr lang="it-IT" sz="2000" b="1" dirty="0">
                <a:solidFill>
                  <a:srgbClr val="FF0000"/>
                </a:solidFill>
                <a:latin typeface="+mj-lt"/>
              </a:rPr>
              <a:t>07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5224777-9DE8-42C4-9589-0F19F3B8E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4" r="12547"/>
          <a:stretch/>
        </p:blipFill>
        <p:spPr>
          <a:xfrm>
            <a:off x="3886585" y="1144871"/>
            <a:ext cx="4266429" cy="42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8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 b="1" dirty="0"/>
              <a:t>CALCOLO </a:t>
            </a:r>
            <a:r>
              <a:rPr lang="it-IT" b="1" dirty="0" err="1"/>
              <a:t>NUMERICO-A.d</a:t>
            </a:r>
            <a:r>
              <a:rPr lang="it-IT" b="1"/>
              <a:t>'Alessio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  <a:noFill/>
          <a:ln>
            <a:noFill/>
          </a:ln>
        </p:spPr>
        <p:txBody>
          <a:bodyPr/>
          <a:lstStyle/>
          <a:p>
            <a:pPr>
              <a:defRPr/>
            </a:pPr>
            <a:fld id="{7F61929E-7B5D-4580-824D-A6B9CEF11766}" type="slidenum">
              <a:rPr lang="it-IT" b="1"/>
              <a:pPr>
                <a:defRPr/>
              </a:pPr>
              <a:t>3</a:t>
            </a:fld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47551" y="1258962"/>
            <a:ext cx="682079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Efficienza  di algoritmo e software </a:t>
            </a:r>
            <a:r>
              <a:rPr lang="it-IT" sz="2400" b="1" dirty="0">
                <a:solidFill>
                  <a:schemeClr val="tx1"/>
                </a:solidFill>
              </a:rPr>
              <a:t>dipende da</a:t>
            </a:r>
            <a:endParaRPr lang="it-IT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785938" y="1898477"/>
            <a:ext cx="4857750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it-IT" sz="2400" b="1" dirty="0">
                <a:latin typeface="+mn-lt"/>
              </a:rPr>
              <a:t>complessità di tempo e spazio,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+mn-lt"/>
              </a:rPr>
              <a:t> numero di accessi alla memoria,..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086224" y="3433564"/>
            <a:ext cx="342900" cy="571500"/>
          </a:xfrm>
          <a:prstGeom prst="downArrow">
            <a:avLst>
              <a:gd name="adj1" fmla="val 50000"/>
              <a:gd name="adj2" fmla="val 41667"/>
            </a:avLst>
          </a:prstGeom>
          <a:noFill/>
          <a:ln>
            <a:noFill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/>
          </a:p>
        </p:txBody>
      </p:sp>
      <p:sp>
        <p:nvSpPr>
          <p:cNvPr id="13" name="CasellaDiTesto 12"/>
          <p:cNvSpPr txBox="1"/>
          <p:nvPr/>
        </p:nvSpPr>
        <p:spPr>
          <a:xfrm>
            <a:off x="467544" y="3520827"/>
            <a:ext cx="3929062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+mn-lt"/>
                <a:ea typeface="Times New Roman"/>
                <a:cs typeface="Arial"/>
              </a:rPr>
              <a:t>esaminare la struttura dei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+mn-lt"/>
                <a:ea typeface="Times New Roman"/>
                <a:cs typeface="Arial"/>
              </a:rPr>
              <a:t> dati  (ossia della </a:t>
            </a:r>
            <a:r>
              <a:rPr lang="it-IT" sz="2400" b="1" dirty="0">
                <a:solidFill>
                  <a:srgbClr val="FF0000"/>
                </a:solidFill>
                <a:latin typeface="+mn-lt"/>
                <a:ea typeface="Times New Roman"/>
                <a:cs typeface="Arial"/>
              </a:rPr>
              <a:t>matrice</a:t>
            </a:r>
            <a:r>
              <a:rPr lang="it-IT" sz="2400" b="1" dirty="0">
                <a:latin typeface="+mn-lt"/>
                <a:ea typeface="Times New Roman"/>
                <a:cs typeface="Arial"/>
              </a:rPr>
              <a:t>)</a:t>
            </a:r>
            <a:endParaRPr lang="it-IT" sz="2400" b="1" dirty="0">
              <a:latin typeface="Times New Roman"/>
              <a:ea typeface="Times New Roman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4572000" y="3811139"/>
            <a:ext cx="571504" cy="2857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/>
          </a:p>
        </p:txBody>
      </p:sp>
      <p:sp>
        <p:nvSpPr>
          <p:cNvPr id="16" name="CasellaDiTesto 15"/>
          <p:cNvSpPr txBox="1"/>
          <p:nvPr/>
        </p:nvSpPr>
        <p:spPr>
          <a:xfrm>
            <a:off x="5364088" y="3448819"/>
            <a:ext cx="3071813" cy="83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FF0000"/>
                </a:solidFill>
              </a:rPr>
              <a:t>scegliere l’algoritmo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FF0000"/>
                </a:solidFill>
              </a:rPr>
              <a:t>     più efficiente 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857224" y="405450"/>
            <a:ext cx="7358114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it-IT" sz="2800" b="1" dirty="0">
                <a:solidFill>
                  <a:srgbClr val="FF0000"/>
                </a:solidFill>
                <a:latin typeface="+mj-lt"/>
              </a:rPr>
              <a:t>Metodi iterativi  per la risoluzione di un sistema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CEF94-9D58-40E1-BE9E-50B649B3775C}" type="slidenum">
              <a:rPr lang="it-IT"/>
              <a:pPr>
                <a:defRPr/>
              </a:pPr>
              <a:t>30</a:t>
            </a:fld>
            <a:endParaRPr lang="it-IT"/>
          </a:p>
        </p:txBody>
      </p:sp>
      <p:sp>
        <p:nvSpPr>
          <p:cNvPr id="74755" name="CasellaDiTesto 3"/>
          <p:cNvSpPr txBox="1">
            <a:spLocks noChangeArrowheads="1"/>
          </p:cNvSpPr>
          <p:nvPr/>
        </p:nvSpPr>
        <p:spPr bwMode="auto">
          <a:xfrm>
            <a:off x="1403648" y="1103253"/>
            <a:ext cx="5976664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b="1" dirty="0">
                <a:solidFill>
                  <a:srgbClr val="009900"/>
                </a:solidFill>
                <a:latin typeface="+mj-lt"/>
              </a:rPr>
              <a:t>%aumentiamo la richiesta di cifre corrette</a:t>
            </a:r>
          </a:p>
          <a:p>
            <a:r>
              <a:rPr lang="en-US" sz="2200" b="1" dirty="0">
                <a:latin typeface="+mj-lt"/>
              </a:rPr>
              <a:t>[</a:t>
            </a:r>
            <a:r>
              <a:rPr lang="en-US" sz="2200" b="1" dirty="0" err="1">
                <a:latin typeface="+mj-lt"/>
              </a:rPr>
              <a:t>xc,iter</a:t>
            </a:r>
            <a:r>
              <a:rPr lang="en-US" sz="2200" b="1" dirty="0">
                <a:latin typeface="+mj-lt"/>
              </a:rPr>
              <a:t>]=</a:t>
            </a:r>
            <a:r>
              <a:rPr lang="en-US" sz="2200" b="1" dirty="0" err="1">
                <a:latin typeface="+mj-lt"/>
              </a:rPr>
              <a:t>jacsolvenew</a:t>
            </a:r>
            <a:r>
              <a:rPr lang="en-US" sz="2200" b="1" dirty="0">
                <a:latin typeface="+mj-lt"/>
              </a:rPr>
              <a:t>(A,b,10^-12);</a:t>
            </a:r>
          </a:p>
          <a:p>
            <a:r>
              <a:rPr lang="it-IT" sz="2200" b="1" dirty="0">
                <a:latin typeface="+mj-lt"/>
              </a:rPr>
              <a:t>iter</a:t>
            </a:r>
          </a:p>
          <a:p>
            <a:r>
              <a:rPr lang="it-IT" sz="2200" b="1" dirty="0">
                <a:latin typeface="+mj-lt"/>
              </a:rPr>
              <a:t>iter =</a:t>
            </a:r>
          </a:p>
          <a:p>
            <a:r>
              <a:rPr lang="it-IT" sz="2200" b="1" dirty="0">
                <a:latin typeface="+mj-lt"/>
              </a:rPr>
              <a:t>    26</a:t>
            </a:r>
          </a:p>
          <a:p>
            <a:r>
              <a:rPr lang="nl-NL" sz="2200" b="1" dirty="0">
                <a:latin typeface="+mj-lt"/>
              </a:rPr>
              <a:t>err=norm(e-xc)/norm(xc)</a:t>
            </a:r>
          </a:p>
          <a:p>
            <a:r>
              <a:rPr lang="it-IT" sz="2200" b="1" dirty="0" err="1">
                <a:latin typeface="+mj-lt"/>
              </a:rPr>
              <a:t>err</a:t>
            </a:r>
            <a:r>
              <a:rPr lang="it-IT" sz="2200" b="1" dirty="0">
                <a:latin typeface="+mj-lt"/>
              </a:rPr>
              <a:t> =</a:t>
            </a:r>
          </a:p>
          <a:p>
            <a:r>
              <a:rPr lang="it-IT" sz="2200" b="1" dirty="0">
                <a:latin typeface="+mj-lt"/>
              </a:rPr>
              <a:t>   2.6804e</a:t>
            </a:r>
            <a:r>
              <a:rPr lang="it-IT" sz="2200" b="1" dirty="0">
                <a:solidFill>
                  <a:srgbClr val="FF0000"/>
                </a:solidFill>
                <a:latin typeface="+mj-lt"/>
              </a:rPr>
              <a:t>-13</a:t>
            </a:r>
          </a:p>
          <a:p>
            <a:r>
              <a:rPr lang="nl-NL" sz="2200" b="1" dirty="0">
                <a:latin typeface="+mj-lt"/>
              </a:rPr>
              <a:t>res=norm(b-A*xc)/norm(b)</a:t>
            </a:r>
          </a:p>
          <a:p>
            <a:r>
              <a:rPr lang="it-IT" sz="2200" b="1" dirty="0">
                <a:latin typeface="+mj-lt"/>
              </a:rPr>
              <a:t>res =</a:t>
            </a:r>
          </a:p>
          <a:p>
            <a:r>
              <a:rPr lang="it-IT" sz="2200" b="1" dirty="0">
                <a:latin typeface="+mj-lt"/>
              </a:rPr>
              <a:t>   2.3866e-</a:t>
            </a:r>
            <a:r>
              <a:rPr lang="it-IT" sz="2200" b="1" dirty="0">
                <a:solidFill>
                  <a:srgbClr val="FF0000"/>
                </a:solidFill>
                <a:latin typeface="+mj-lt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28062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CEF94-9D58-40E1-BE9E-50B649B3775C}" type="slidenum">
              <a:rPr lang="it-IT"/>
              <a:pPr>
                <a:defRPr/>
              </a:pPr>
              <a:t>31</a:t>
            </a:fld>
            <a:endParaRPr lang="it-IT"/>
          </a:p>
        </p:txBody>
      </p:sp>
      <p:sp>
        <p:nvSpPr>
          <p:cNvPr id="74755" name="CasellaDiTesto 3"/>
          <p:cNvSpPr txBox="1">
            <a:spLocks noChangeArrowheads="1"/>
          </p:cNvSpPr>
          <p:nvPr/>
        </p:nvSpPr>
        <p:spPr bwMode="auto">
          <a:xfrm>
            <a:off x="251520" y="2334359"/>
            <a:ext cx="421103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400" b="1" dirty="0">
                <a:latin typeface="+mj-lt"/>
              </a:rPr>
              <a:t>&gt;&gt; a=</a:t>
            </a:r>
            <a:r>
              <a:rPr lang="fr-FR" sz="2400" b="1" dirty="0" err="1">
                <a:latin typeface="+mj-lt"/>
              </a:rPr>
              <a:t>gallery</a:t>
            </a:r>
            <a:r>
              <a:rPr lang="fr-FR" sz="2400" b="1" dirty="0">
                <a:latin typeface="+mj-lt"/>
              </a:rPr>
              <a:t>('poisson’,5);</a:t>
            </a:r>
          </a:p>
          <a:p>
            <a:r>
              <a:rPr lang="fr-FR" sz="2400" b="1" dirty="0">
                <a:solidFill>
                  <a:srgbClr val="009900"/>
                </a:solidFill>
                <a:latin typeface="+mj-lt"/>
              </a:rPr>
              <a:t>%</a:t>
            </a:r>
            <a:r>
              <a:rPr lang="fr-FR" sz="2400" b="1" dirty="0" err="1">
                <a:solidFill>
                  <a:srgbClr val="009900"/>
                </a:solidFill>
                <a:latin typeface="+mj-lt"/>
              </a:rPr>
              <a:t>visualizziamo</a:t>
            </a:r>
            <a:r>
              <a:rPr lang="fr-FR" sz="2400" b="1" dirty="0">
                <a:solidFill>
                  <a:srgbClr val="009900"/>
                </a:solidFill>
                <a:latin typeface="+mj-lt"/>
              </a:rPr>
              <a:t> la </a:t>
            </a:r>
            <a:r>
              <a:rPr lang="fr-FR" sz="2400" b="1" dirty="0" err="1">
                <a:solidFill>
                  <a:srgbClr val="009900"/>
                </a:solidFill>
                <a:latin typeface="+mj-lt"/>
              </a:rPr>
              <a:t>struttura</a:t>
            </a:r>
            <a:r>
              <a:rPr lang="fr-FR" sz="2400" b="1" dirty="0">
                <a:solidFill>
                  <a:srgbClr val="009900"/>
                </a:solidFill>
                <a:latin typeface="+mj-lt"/>
              </a:rPr>
              <a:t> di a</a:t>
            </a:r>
            <a:endParaRPr lang="it-IT" sz="2400" b="1" dirty="0">
              <a:solidFill>
                <a:srgbClr val="009900"/>
              </a:solidFill>
              <a:latin typeface="+mj-lt"/>
            </a:endParaRPr>
          </a:p>
          <a:p>
            <a:r>
              <a:rPr lang="en-GB" sz="2400" b="1" dirty="0">
                <a:latin typeface="+mj-lt"/>
              </a:rPr>
              <a:t>&gt;&gt; spy(a)</a:t>
            </a:r>
          </a:p>
          <a:p>
            <a:r>
              <a:rPr lang="fr-FR" sz="2400" b="1" dirty="0">
                <a:latin typeface="+mj-lt"/>
              </a:rPr>
              <a:t>ans =</a:t>
            </a:r>
            <a:endParaRPr lang="it-IT" sz="2400" b="1" dirty="0">
              <a:latin typeface="+mj-lt"/>
            </a:endParaRPr>
          </a:p>
          <a:p>
            <a:r>
              <a:rPr lang="fr-FR" sz="2400" b="1" dirty="0">
                <a:latin typeface="+mj-lt"/>
              </a:rPr>
              <a:t>   105</a:t>
            </a:r>
            <a:endParaRPr lang="it-IT" sz="2400" b="1" dirty="0">
              <a:latin typeface="+mj-lt"/>
            </a:endParaRPr>
          </a:p>
          <a:p>
            <a:r>
              <a:rPr lang="fr-FR" sz="2400" b="1" dirty="0">
                <a:latin typeface="+mj-lt"/>
              </a:rPr>
              <a:t>&gt;&gt; size(a)</a:t>
            </a:r>
            <a:endParaRPr lang="it-IT" sz="2400" b="1" dirty="0">
              <a:latin typeface="+mj-lt"/>
            </a:endParaRPr>
          </a:p>
          <a:p>
            <a:r>
              <a:rPr lang="fr-FR" sz="2400" b="1" dirty="0">
                <a:latin typeface="+mj-lt"/>
              </a:rPr>
              <a:t>ans =</a:t>
            </a:r>
            <a:endParaRPr lang="it-IT" sz="2400" b="1" dirty="0">
              <a:latin typeface="+mj-lt"/>
            </a:endParaRPr>
          </a:p>
          <a:p>
            <a:r>
              <a:rPr lang="fr-FR" sz="2400" b="1" dirty="0">
                <a:latin typeface="+mj-lt"/>
              </a:rPr>
              <a:t>   25   25</a:t>
            </a:r>
            <a:endParaRPr lang="it-IT" sz="2400" b="1" dirty="0"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F07106-25DF-4680-B9BE-7E7451B8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00" y="301721"/>
            <a:ext cx="7955448" cy="1399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4436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poisson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 —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Block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tridiagonal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matrix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 from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Poisson's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equation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rgbClr val="C45400"/>
                </a:solidFill>
                <a:effectLst/>
                <a:latin typeface="+mj-lt"/>
                <a:cs typeface="Arial" panose="020B0604020202020204" pitchFamily="34" charset="0"/>
              </a:rPr>
              <a:t> (sparse)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 =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gallery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('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poisson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',n) 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returns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the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block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tridiagonal</a:t>
            </a:r>
            <a:endParaRPr kumimoji="0" lang="it-IT" altLang="it-IT" sz="2200" b="1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(sparse)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matrix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of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order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n^2 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resulting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from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discretizing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Poisson's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equation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with the 5-point operator on an n-by-n mesh.</a:t>
            </a:r>
            <a:endParaRPr kumimoji="0" lang="it-IT" altLang="it-IT" sz="22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0F65204-BB90-40FB-9577-BE7D62690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3" r="15583"/>
          <a:stretch/>
        </p:blipFill>
        <p:spPr>
          <a:xfrm>
            <a:off x="4462552" y="1750404"/>
            <a:ext cx="3868272" cy="42148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8D4CA-B938-4FF9-B215-E5C698FACDBD}" type="slidenum">
              <a:rPr lang="it-IT"/>
              <a:pPr>
                <a:defRPr/>
              </a:pPr>
              <a:t>32</a:t>
            </a:fld>
            <a:endParaRPr lang="it-IT"/>
          </a:p>
        </p:txBody>
      </p:sp>
      <p:sp>
        <p:nvSpPr>
          <p:cNvPr id="75779" name="CasellaDiTesto 3"/>
          <p:cNvSpPr txBox="1">
            <a:spLocks noChangeArrowheads="1"/>
          </p:cNvSpPr>
          <p:nvPr/>
        </p:nvSpPr>
        <p:spPr bwMode="auto">
          <a:xfrm>
            <a:off x="1935088" y="404664"/>
            <a:ext cx="4869160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000" b="1" dirty="0">
                <a:latin typeface="+mj-lt"/>
              </a:rPr>
              <a:t>&gt;&gt; a=</a:t>
            </a:r>
            <a:r>
              <a:rPr lang="fr-FR" sz="2000" b="1" dirty="0" err="1">
                <a:latin typeface="+mj-lt"/>
              </a:rPr>
              <a:t>gallery</a:t>
            </a:r>
            <a:r>
              <a:rPr lang="fr-FR" sz="2000" b="1" dirty="0">
                <a:latin typeface="+mj-lt"/>
              </a:rPr>
              <a:t>('poisson’,20);</a:t>
            </a:r>
            <a:endParaRPr lang="it-IT" sz="2000" b="1" dirty="0">
              <a:latin typeface="+mj-lt"/>
            </a:endParaRPr>
          </a:p>
          <a:p>
            <a:r>
              <a:rPr lang="en-GB" sz="2000" b="1" dirty="0">
                <a:latin typeface="+mj-lt"/>
              </a:rPr>
              <a:t>&gt;&gt; </a:t>
            </a:r>
            <a:r>
              <a:rPr lang="en-GB" sz="2000" b="1" dirty="0" err="1">
                <a:latin typeface="+mj-lt"/>
              </a:rPr>
              <a:t>nnz</a:t>
            </a:r>
            <a:r>
              <a:rPr lang="en-GB" sz="2000" b="1" dirty="0">
                <a:latin typeface="+mj-lt"/>
              </a:rPr>
              <a:t>(a)</a:t>
            </a:r>
            <a:endParaRPr lang="it-IT" sz="2000" b="1" dirty="0">
              <a:latin typeface="+mj-lt"/>
            </a:endParaRPr>
          </a:p>
          <a:p>
            <a:r>
              <a:rPr lang="fr-FR" sz="2000" b="1" dirty="0">
                <a:latin typeface="+mj-lt"/>
              </a:rPr>
              <a:t>ans =</a:t>
            </a:r>
            <a:endParaRPr lang="it-IT" sz="2000" b="1" dirty="0">
              <a:latin typeface="+mj-lt"/>
            </a:endParaRPr>
          </a:p>
          <a:p>
            <a:r>
              <a:rPr lang="fr-FR" sz="2000" b="1" dirty="0">
                <a:latin typeface="+mj-lt"/>
              </a:rPr>
              <a:t>   1920</a:t>
            </a:r>
            <a:endParaRPr lang="it-IT" sz="2000" b="1" dirty="0">
              <a:latin typeface="+mj-lt"/>
            </a:endParaRPr>
          </a:p>
          <a:p>
            <a:r>
              <a:rPr lang="fr-FR" sz="2000" b="1" dirty="0">
                <a:latin typeface="+mj-lt"/>
              </a:rPr>
              <a:t>&gt;&gt; size(a)</a:t>
            </a:r>
            <a:endParaRPr lang="it-IT" sz="2000" b="1" dirty="0">
              <a:latin typeface="+mj-lt"/>
            </a:endParaRPr>
          </a:p>
          <a:p>
            <a:r>
              <a:rPr lang="fr-FR" sz="2000" b="1" dirty="0">
                <a:latin typeface="+mj-lt"/>
              </a:rPr>
              <a:t>ans =</a:t>
            </a:r>
            <a:endParaRPr lang="it-IT" sz="2000" b="1" dirty="0">
              <a:latin typeface="+mj-lt"/>
            </a:endParaRPr>
          </a:p>
          <a:p>
            <a:r>
              <a:rPr lang="fr-FR" sz="2000" b="1" dirty="0">
                <a:latin typeface="+mj-lt"/>
              </a:rPr>
              <a:t>   400   400</a:t>
            </a:r>
            <a:endParaRPr lang="it-IT" sz="2000" b="1" dirty="0">
              <a:latin typeface="+mj-lt"/>
            </a:endParaRPr>
          </a:p>
          <a:p>
            <a:r>
              <a:rPr lang="it-IT" sz="2000" b="1" dirty="0">
                <a:latin typeface="+mj-lt"/>
              </a:rPr>
              <a:t>c=</a:t>
            </a:r>
            <a:r>
              <a:rPr lang="it-IT" sz="2000" b="1" dirty="0" err="1">
                <a:latin typeface="+mj-lt"/>
              </a:rPr>
              <a:t>condest</a:t>
            </a:r>
            <a:r>
              <a:rPr lang="it-IT" sz="2000" b="1" dirty="0">
                <a:latin typeface="+mj-lt"/>
              </a:rPr>
              <a:t>(a)    </a:t>
            </a:r>
            <a:r>
              <a:rPr lang="it-IT" sz="2000" b="1" dirty="0">
                <a:solidFill>
                  <a:srgbClr val="009900"/>
                </a:solidFill>
                <a:latin typeface="+mj-lt"/>
              </a:rPr>
              <a:t>%indice di condizionamento</a:t>
            </a:r>
          </a:p>
          <a:p>
            <a:r>
              <a:rPr lang="it-IT" sz="2000" b="1" dirty="0">
                <a:latin typeface="+mj-lt"/>
              </a:rPr>
              <a:t>c =</a:t>
            </a:r>
          </a:p>
          <a:p>
            <a:r>
              <a:rPr lang="it-IT" sz="2000" b="1" dirty="0">
                <a:latin typeface="+mj-lt"/>
              </a:rPr>
              <a:t>   258.4520</a:t>
            </a:r>
          </a:p>
          <a:p>
            <a:r>
              <a:rPr lang="it-IT" sz="2000" b="1" dirty="0">
                <a:latin typeface="+mj-lt"/>
              </a:rPr>
              <a:t>&gt;&gt; x=</a:t>
            </a:r>
            <a:r>
              <a:rPr lang="it-IT" sz="2000" b="1" dirty="0" err="1">
                <a:latin typeface="+mj-lt"/>
              </a:rPr>
              <a:t>ones</a:t>
            </a:r>
            <a:r>
              <a:rPr lang="it-IT" sz="2000" b="1" dirty="0">
                <a:latin typeface="+mj-lt"/>
              </a:rPr>
              <a:t>(400,1);b=a*x;</a:t>
            </a:r>
          </a:p>
          <a:p>
            <a:r>
              <a:rPr lang="it-IT" sz="2000" b="1" dirty="0">
                <a:latin typeface="+mj-lt"/>
              </a:rPr>
              <a:t>&gt;&gt; [</a:t>
            </a:r>
            <a:r>
              <a:rPr lang="it-IT" sz="2000" b="1" dirty="0" err="1">
                <a:latin typeface="+mj-lt"/>
              </a:rPr>
              <a:t>xc,iter</a:t>
            </a:r>
            <a:r>
              <a:rPr lang="it-IT" sz="2000" b="1" dirty="0">
                <a:latin typeface="+mj-lt"/>
              </a:rPr>
              <a:t>]=</a:t>
            </a:r>
            <a:r>
              <a:rPr lang="it-IT" sz="2000" b="1" dirty="0" err="1">
                <a:latin typeface="+mj-lt"/>
              </a:rPr>
              <a:t>jacsolvenew</a:t>
            </a:r>
            <a:r>
              <a:rPr lang="it-IT" sz="2000" b="1" dirty="0">
                <a:latin typeface="+mj-lt"/>
              </a:rPr>
              <a:t>(a,b,10^-6);</a:t>
            </a:r>
          </a:p>
          <a:p>
            <a:r>
              <a:rPr lang="it-IT" sz="2000" b="1" dirty="0">
                <a:latin typeface="+mj-lt"/>
              </a:rPr>
              <a:t>&gt;&gt; iter</a:t>
            </a:r>
          </a:p>
          <a:p>
            <a:r>
              <a:rPr lang="it-IT" sz="2000" b="1" dirty="0">
                <a:latin typeface="+mj-lt"/>
              </a:rPr>
              <a:t>iter =</a:t>
            </a:r>
          </a:p>
          <a:p>
            <a:r>
              <a:rPr lang="it-IT" sz="2000" b="1" dirty="0">
                <a:latin typeface="+mj-lt"/>
              </a:rPr>
              <a:t>   </a:t>
            </a:r>
            <a:r>
              <a:rPr lang="it-IT" sz="2000" b="1" dirty="0">
                <a:solidFill>
                  <a:srgbClr val="FF0000"/>
                </a:solidFill>
                <a:latin typeface="+mj-lt"/>
              </a:rPr>
              <a:t>817</a:t>
            </a:r>
          </a:p>
          <a:p>
            <a:r>
              <a:rPr lang="it-IT" sz="2000" b="1" dirty="0">
                <a:latin typeface="+mj-lt"/>
              </a:rPr>
              <a:t>&gt;&gt; </a:t>
            </a:r>
            <a:r>
              <a:rPr lang="it-IT" sz="2000" b="1" dirty="0" err="1">
                <a:latin typeface="+mj-lt"/>
              </a:rPr>
              <a:t>err</a:t>
            </a:r>
            <a:r>
              <a:rPr lang="it-IT" sz="2000" b="1" dirty="0">
                <a:latin typeface="+mj-lt"/>
              </a:rPr>
              <a:t>=</a:t>
            </a:r>
            <a:r>
              <a:rPr lang="it-IT" sz="2000" b="1" dirty="0" err="1">
                <a:latin typeface="+mj-lt"/>
              </a:rPr>
              <a:t>norm</a:t>
            </a:r>
            <a:r>
              <a:rPr lang="it-IT" sz="2000" b="1" dirty="0">
                <a:latin typeface="+mj-lt"/>
              </a:rPr>
              <a:t>(x-xc)/</a:t>
            </a:r>
            <a:r>
              <a:rPr lang="it-IT" sz="2000" b="1" dirty="0" err="1">
                <a:latin typeface="+mj-lt"/>
              </a:rPr>
              <a:t>norm</a:t>
            </a:r>
            <a:r>
              <a:rPr lang="it-IT" sz="2000" b="1" dirty="0">
                <a:latin typeface="+mj-lt"/>
              </a:rPr>
              <a:t>(xc)</a:t>
            </a:r>
          </a:p>
          <a:p>
            <a:r>
              <a:rPr lang="it-IT" sz="2000" b="1" dirty="0" err="1">
                <a:latin typeface="+mj-lt"/>
              </a:rPr>
              <a:t>err</a:t>
            </a:r>
            <a:r>
              <a:rPr lang="it-IT" sz="2000" b="1" dirty="0">
                <a:latin typeface="+mj-lt"/>
              </a:rPr>
              <a:t>=</a:t>
            </a:r>
          </a:p>
          <a:p>
            <a:r>
              <a:rPr lang="it-IT" sz="2000" b="1" dirty="0">
                <a:latin typeface="+mj-lt"/>
              </a:rPr>
              <a:t>        8.7712e-05</a:t>
            </a:r>
          </a:p>
        </p:txBody>
      </p:sp>
    </p:spTree>
    <p:extLst>
      <p:ext uri="{BB962C8B-B14F-4D97-AF65-F5344CB8AC3E}">
        <p14:creationId xmlns:p14="http://schemas.microsoft.com/office/powerpoint/2010/main" val="4164528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3FA26FC-18A6-42D3-90C3-FF6DEF15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59361C-5B32-44D1-B11A-685E1E1D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33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D1503E-C8D4-45A2-A1F1-21BCC51574C2}"/>
              </a:ext>
            </a:extLst>
          </p:cNvPr>
          <p:cNvSpPr txBox="1"/>
          <p:nvPr/>
        </p:nvSpPr>
        <p:spPr>
          <a:xfrm>
            <a:off x="377788" y="476672"/>
            <a:ext cx="8388424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A = spdiags([e 2*e  10*e  -e  e], [-1500 -500 0 400 2000], 5000, 5000);</a:t>
            </a:r>
          </a:p>
          <a:p>
            <a:r>
              <a:rPr lang="it-IT" sz="2000" b="1" dirty="0">
                <a:latin typeface="+mn-lt"/>
              </a:rPr>
              <a:t>numero </a:t>
            </a:r>
            <a:r>
              <a:rPr lang="it-IT" sz="2000" b="1" dirty="0" err="1">
                <a:latin typeface="+mn-lt"/>
              </a:rPr>
              <a:t>el</a:t>
            </a:r>
            <a:r>
              <a:rPr lang="it-IT" sz="2000" b="1" dirty="0">
                <a:latin typeface="+mn-lt"/>
              </a:rPr>
              <a:t>. non nulli 20600, </a:t>
            </a:r>
            <a:r>
              <a:rPr lang="it-IT" sz="2000" b="1" dirty="0" err="1">
                <a:latin typeface="+mn-lt"/>
              </a:rPr>
              <a:t>condest</a:t>
            </a:r>
            <a:r>
              <a:rPr lang="it-IT" sz="2000" b="1" dirty="0">
                <a:latin typeface="+mn-lt"/>
              </a:rPr>
              <a:t> ≈ 2</a:t>
            </a:r>
          </a:p>
          <a:p>
            <a:r>
              <a:rPr lang="it-IT" sz="2000" b="1" dirty="0">
                <a:latin typeface="+mn-lt"/>
              </a:rPr>
              <a:t>Convergenza  a 6 cifre corrette in </a:t>
            </a:r>
            <a:r>
              <a:rPr lang="it-IT" sz="2000" b="1" dirty="0">
                <a:solidFill>
                  <a:srgbClr val="FF0000"/>
                </a:solidFill>
                <a:latin typeface="+mn-lt"/>
              </a:rPr>
              <a:t>12</a:t>
            </a:r>
            <a:r>
              <a:rPr lang="it-IT" sz="2000" b="1" dirty="0">
                <a:latin typeface="+mn-lt"/>
              </a:rPr>
              <a:t> iterazioni</a:t>
            </a:r>
          </a:p>
          <a:p>
            <a:r>
              <a:rPr lang="fr-FR" sz="2000" b="1" dirty="0">
                <a:latin typeface="+mn-lt"/>
              </a:rPr>
              <a:t> a=</a:t>
            </a:r>
            <a:r>
              <a:rPr lang="fr-FR" sz="2000" b="1" dirty="0" err="1">
                <a:latin typeface="+mn-lt"/>
              </a:rPr>
              <a:t>gallery</a:t>
            </a:r>
            <a:r>
              <a:rPr lang="fr-FR" sz="2000" b="1" dirty="0">
                <a:latin typeface="+mn-lt"/>
              </a:rPr>
              <a:t>('poisson’,20);</a:t>
            </a:r>
          </a:p>
          <a:p>
            <a:r>
              <a:rPr lang="it-IT" sz="2000" b="1" dirty="0">
                <a:latin typeface="+mn-lt"/>
              </a:rPr>
              <a:t>numero </a:t>
            </a:r>
            <a:r>
              <a:rPr lang="it-IT" sz="2000" b="1" dirty="0" err="1">
                <a:latin typeface="+mn-lt"/>
              </a:rPr>
              <a:t>el</a:t>
            </a:r>
            <a:r>
              <a:rPr lang="it-IT" sz="2000" b="1" dirty="0">
                <a:latin typeface="+mn-lt"/>
              </a:rPr>
              <a:t>. non nulli 1920,n=400, </a:t>
            </a:r>
            <a:r>
              <a:rPr lang="it-IT" sz="2000" b="1" dirty="0" err="1">
                <a:latin typeface="+mn-lt"/>
              </a:rPr>
              <a:t>condest</a:t>
            </a:r>
            <a:r>
              <a:rPr lang="it-IT" sz="2000" b="1" dirty="0">
                <a:latin typeface="+mn-lt"/>
              </a:rPr>
              <a:t> ≈ 258</a:t>
            </a:r>
          </a:p>
          <a:p>
            <a:r>
              <a:rPr lang="it-IT" sz="2000" b="1" dirty="0">
                <a:latin typeface="+mn-lt"/>
              </a:rPr>
              <a:t>Stessa richiesta di cifre corrette , ma in </a:t>
            </a:r>
            <a:r>
              <a:rPr lang="it-IT" sz="2000" b="1" dirty="0">
                <a:solidFill>
                  <a:srgbClr val="FF0000"/>
                </a:solidFill>
                <a:latin typeface="+mn-lt"/>
              </a:rPr>
              <a:t>817</a:t>
            </a:r>
            <a:r>
              <a:rPr lang="it-IT" sz="2000" b="1" dirty="0">
                <a:latin typeface="+mn-lt"/>
              </a:rPr>
              <a:t> iterazioni!</a:t>
            </a:r>
          </a:p>
          <a:p>
            <a:r>
              <a:rPr lang="it-IT" sz="2000" b="1" dirty="0">
                <a:solidFill>
                  <a:srgbClr val="0033CC"/>
                </a:solidFill>
                <a:latin typeface="+mn-lt"/>
              </a:rPr>
              <a:t>Verifichiamo la teoria :</a:t>
            </a:r>
          </a:p>
          <a:p>
            <a:r>
              <a:rPr lang="it-IT" sz="2000" b="1" dirty="0" err="1">
                <a:latin typeface="+mn-lt"/>
              </a:rPr>
              <a:t>Bj</a:t>
            </a:r>
            <a:r>
              <a:rPr lang="it-IT" sz="2000" b="1" dirty="0">
                <a:latin typeface="+mn-lt"/>
              </a:rPr>
              <a:t> matrice di </a:t>
            </a:r>
            <a:r>
              <a:rPr lang="it-IT" sz="2000" b="1" dirty="0" err="1">
                <a:latin typeface="+mn-lt"/>
              </a:rPr>
              <a:t>Jacobi</a:t>
            </a:r>
            <a:r>
              <a:rPr lang="it-IT" sz="2000" b="1" dirty="0">
                <a:latin typeface="+mn-lt"/>
              </a:rPr>
              <a:t> relativa ad A, </a:t>
            </a:r>
            <a:r>
              <a:rPr lang="it-IT" sz="2000" b="1" dirty="0" err="1">
                <a:latin typeface="+mn-lt"/>
              </a:rPr>
              <a:t>Bjp</a:t>
            </a:r>
            <a:r>
              <a:rPr lang="it-IT" sz="2000" b="1" dirty="0">
                <a:latin typeface="+mn-lt"/>
              </a:rPr>
              <a:t> quella relativa a </a:t>
            </a:r>
            <a:r>
              <a:rPr lang="it-IT" sz="2000" b="1" dirty="0" err="1">
                <a:latin typeface="+mn-lt"/>
              </a:rPr>
              <a:t>poisson</a:t>
            </a:r>
            <a:r>
              <a:rPr lang="it-IT" sz="2000" b="1" dirty="0">
                <a:latin typeface="+mn-lt"/>
              </a:rPr>
              <a:t>.</a:t>
            </a:r>
          </a:p>
          <a:p>
            <a:r>
              <a:rPr lang="it-IT" sz="2000" b="1" dirty="0">
                <a:latin typeface="+mn-lt"/>
              </a:rPr>
              <a:t>Calcoliamo </a:t>
            </a:r>
            <a:r>
              <a:rPr lang="it-IT" sz="2000" b="1" dirty="0">
                <a:latin typeface="+mn-lt"/>
                <a:ea typeface="Times New Roman" pitchFamily="18" charset="0"/>
                <a:cs typeface="Arial" charset="0"/>
                <a:sym typeface="Symbol" pitchFamily="18" charset="2"/>
              </a:rPr>
              <a:t></a:t>
            </a:r>
            <a:r>
              <a:rPr lang="it-IT" sz="2000" b="1" dirty="0">
                <a:latin typeface="+mn-lt"/>
                <a:ea typeface="Times New Roman" pitchFamily="18" charset="0"/>
                <a:cs typeface="Arial" charset="0"/>
              </a:rPr>
              <a:t>(</a:t>
            </a:r>
            <a:r>
              <a:rPr lang="it-IT" sz="2000" b="1" dirty="0" err="1">
                <a:latin typeface="+mn-lt"/>
                <a:ea typeface="Times New Roman" pitchFamily="18" charset="0"/>
                <a:cs typeface="Arial" charset="0"/>
              </a:rPr>
              <a:t>Bj</a:t>
            </a:r>
            <a:r>
              <a:rPr lang="it-IT" sz="2000" b="1" dirty="0">
                <a:latin typeface="+mn-lt"/>
                <a:ea typeface="Times New Roman" pitchFamily="18" charset="0"/>
                <a:cs typeface="Arial" charset="0"/>
              </a:rPr>
              <a:t>) e </a:t>
            </a:r>
            <a:r>
              <a:rPr lang="it-IT" sz="2000" b="1" dirty="0">
                <a:latin typeface="+mn-lt"/>
                <a:ea typeface="Times New Roman" pitchFamily="18" charset="0"/>
                <a:cs typeface="Arial" charset="0"/>
                <a:sym typeface="Symbol" pitchFamily="18" charset="2"/>
              </a:rPr>
              <a:t></a:t>
            </a:r>
            <a:r>
              <a:rPr lang="it-IT" sz="2000" b="1" dirty="0">
                <a:latin typeface="+mn-lt"/>
                <a:ea typeface="Times New Roman" pitchFamily="18" charset="0"/>
                <a:cs typeface="Arial" charset="0"/>
              </a:rPr>
              <a:t>(</a:t>
            </a:r>
            <a:r>
              <a:rPr lang="it-IT" sz="2000" b="1" dirty="0" err="1">
                <a:latin typeface="+mn-lt"/>
                <a:ea typeface="Times New Roman" pitchFamily="18" charset="0"/>
                <a:cs typeface="Arial" charset="0"/>
              </a:rPr>
              <a:t>Bjp</a:t>
            </a:r>
            <a:r>
              <a:rPr lang="it-IT" sz="2000" b="1" dirty="0">
                <a:latin typeface="+mn-lt"/>
                <a:ea typeface="Times New Roman" pitchFamily="18" charset="0"/>
                <a:cs typeface="Arial" charset="0"/>
              </a:rPr>
              <a:t>)</a:t>
            </a:r>
            <a:endParaRPr lang="it-IT" sz="2000" b="1" dirty="0">
              <a:latin typeface="+mn-lt"/>
            </a:endParaRPr>
          </a:p>
          <a:p>
            <a:r>
              <a:rPr lang="it-IT" sz="2000" b="1" dirty="0" err="1">
                <a:latin typeface="+mn-lt"/>
              </a:rPr>
              <a:t>eigs</a:t>
            </a:r>
            <a:r>
              <a:rPr lang="it-IT" sz="2000" b="1" dirty="0">
                <a:latin typeface="+mn-lt"/>
              </a:rPr>
              <a:t>: </a:t>
            </a:r>
            <a:r>
              <a:rPr lang="it-IT" sz="2000" b="1" dirty="0" err="1">
                <a:latin typeface="+mn-lt"/>
              </a:rPr>
              <a:t>function</a:t>
            </a:r>
            <a:r>
              <a:rPr lang="it-IT" sz="2000" b="1" dirty="0">
                <a:latin typeface="+mn-lt"/>
              </a:rPr>
              <a:t> che calcola gli autovalori di una matrice sparsa </a:t>
            </a:r>
          </a:p>
          <a:p>
            <a:r>
              <a:rPr lang="it-IT" sz="2000" b="1" dirty="0">
                <a:latin typeface="+mn-lt"/>
              </a:rPr>
              <a:t>&gt;&gt;</a:t>
            </a:r>
            <a:r>
              <a:rPr lang="it-IT" sz="2000" b="1" dirty="0" err="1">
                <a:latin typeface="+mn-lt"/>
              </a:rPr>
              <a:t>max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dirty="0" err="1">
                <a:latin typeface="+mn-lt"/>
              </a:rPr>
              <a:t>abs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dirty="0" err="1">
                <a:latin typeface="+mn-lt"/>
              </a:rPr>
              <a:t>eigs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dirty="0" err="1">
                <a:latin typeface="+mn-lt"/>
              </a:rPr>
              <a:t>Bj</a:t>
            </a:r>
            <a:r>
              <a:rPr lang="it-IT" sz="2000" b="1" dirty="0">
                <a:latin typeface="+mn-lt"/>
              </a:rPr>
              <a:t>)))</a:t>
            </a:r>
          </a:p>
          <a:p>
            <a:r>
              <a:rPr lang="it-IT" sz="2000" b="1" dirty="0" err="1">
                <a:latin typeface="+mn-lt"/>
              </a:rPr>
              <a:t>ans</a:t>
            </a:r>
            <a:r>
              <a:rPr lang="it-IT" sz="2000" b="1" dirty="0">
                <a:latin typeface="+mn-lt"/>
              </a:rPr>
              <a:t> =</a:t>
            </a:r>
          </a:p>
          <a:p>
            <a:r>
              <a:rPr lang="it-IT" sz="2000" b="1" dirty="0">
                <a:solidFill>
                  <a:srgbClr val="FF0000"/>
                </a:solidFill>
                <a:latin typeface="+mn-lt"/>
              </a:rPr>
              <a:t>    0.4030</a:t>
            </a:r>
          </a:p>
          <a:p>
            <a:r>
              <a:rPr lang="it-IT" sz="2000" b="1" dirty="0">
                <a:latin typeface="+mn-lt"/>
              </a:rPr>
              <a:t>&gt;&gt; </a:t>
            </a:r>
            <a:r>
              <a:rPr lang="it-IT" sz="2000" b="1" dirty="0" err="1">
                <a:latin typeface="+mn-lt"/>
              </a:rPr>
              <a:t>max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dirty="0" err="1">
                <a:latin typeface="+mn-lt"/>
              </a:rPr>
              <a:t>abs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dirty="0" err="1">
                <a:latin typeface="+mn-lt"/>
              </a:rPr>
              <a:t>eigs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dirty="0" err="1">
                <a:latin typeface="+mn-lt"/>
              </a:rPr>
              <a:t>Bjp</a:t>
            </a:r>
            <a:r>
              <a:rPr lang="it-IT" sz="2000" b="1" dirty="0">
                <a:latin typeface="+mn-lt"/>
              </a:rPr>
              <a:t>)))</a:t>
            </a:r>
          </a:p>
          <a:p>
            <a:r>
              <a:rPr lang="it-IT" sz="2000" b="1" dirty="0" err="1">
                <a:latin typeface="+mn-lt"/>
              </a:rPr>
              <a:t>ans</a:t>
            </a:r>
            <a:r>
              <a:rPr lang="it-IT" sz="2000" b="1" dirty="0">
                <a:latin typeface="+mn-lt"/>
              </a:rPr>
              <a:t> =</a:t>
            </a:r>
          </a:p>
          <a:p>
            <a:r>
              <a:rPr lang="it-IT" sz="2000" b="1" dirty="0">
                <a:solidFill>
                  <a:srgbClr val="FF0000"/>
                </a:solidFill>
                <a:latin typeface="+mn-lt"/>
              </a:rPr>
              <a:t>    0.9888</a:t>
            </a:r>
          </a:p>
          <a:p>
            <a:r>
              <a:rPr lang="it-IT" sz="2000" b="1" dirty="0">
                <a:latin typeface="+mn-lt"/>
                <a:ea typeface="Times New Roman" pitchFamily="18" charset="0"/>
                <a:cs typeface="Arial" charset="0"/>
                <a:sym typeface="Symbol" pitchFamily="18" charset="2"/>
              </a:rPr>
              <a:t></a:t>
            </a:r>
            <a:r>
              <a:rPr lang="it-IT" sz="2000" b="1" dirty="0">
                <a:latin typeface="+mn-lt"/>
                <a:ea typeface="Times New Roman" pitchFamily="18" charset="0"/>
                <a:cs typeface="Arial" charset="0"/>
              </a:rPr>
              <a:t>(</a:t>
            </a:r>
            <a:r>
              <a:rPr lang="it-IT" sz="2000" b="1" dirty="0" err="1">
                <a:latin typeface="+mn-lt"/>
                <a:ea typeface="Times New Roman" pitchFamily="18" charset="0"/>
                <a:cs typeface="Arial" charset="0"/>
              </a:rPr>
              <a:t>Bjp</a:t>
            </a:r>
            <a:r>
              <a:rPr lang="it-IT" sz="2000" b="1" dirty="0">
                <a:latin typeface="+mn-lt"/>
                <a:ea typeface="Times New Roman" pitchFamily="18" charset="0"/>
                <a:cs typeface="Arial" charset="0"/>
              </a:rPr>
              <a:t>) è molto più vicino ad 1 di </a:t>
            </a:r>
            <a:r>
              <a:rPr lang="it-IT" sz="2000" b="1" dirty="0">
                <a:latin typeface="+mn-lt"/>
                <a:ea typeface="Times New Roman" pitchFamily="18" charset="0"/>
                <a:cs typeface="Arial" charset="0"/>
                <a:sym typeface="Symbol" pitchFamily="18" charset="2"/>
              </a:rPr>
              <a:t></a:t>
            </a:r>
            <a:r>
              <a:rPr lang="it-IT" sz="2000" b="1" dirty="0">
                <a:latin typeface="+mn-lt"/>
                <a:ea typeface="Times New Roman" pitchFamily="18" charset="0"/>
                <a:cs typeface="Arial" charset="0"/>
              </a:rPr>
              <a:t>(</a:t>
            </a:r>
            <a:r>
              <a:rPr lang="it-IT" sz="2000" b="1" dirty="0" err="1">
                <a:latin typeface="+mn-lt"/>
                <a:ea typeface="Times New Roman" pitchFamily="18" charset="0"/>
                <a:cs typeface="Arial" charset="0"/>
              </a:rPr>
              <a:t>Bj</a:t>
            </a:r>
            <a:r>
              <a:rPr lang="it-IT" sz="2000" b="1" dirty="0">
                <a:latin typeface="+mn-lt"/>
                <a:ea typeface="Times New Roman" pitchFamily="18" charset="0"/>
                <a:cs typeface="Arial" charset="0"/>
              </a:rPr>
              <a:t>), l</a:t>
            </a:r>
            <a:r>
              <a:rPr lang="it-IT" sz="2000" b="1" dirty="0">
                <a:latin typeface="+mn-lt"/>
              </a:rPr>
              <a:t>a matrice di </a:t>
            </a:r>
            <a:r>
              <a:rPr lang="it-IT" sz="2000" b="1" dirty="0" err="1">
                <a:latin typeface="+mn-lt"/>
              </a:rPr>
              <a:t>poisson</a:t>
            </a:r>
            <a:r>
              <a:rPr lang="it-IT" sz="2000" b="1" dirty="0">
                <a:latin typeface="+mn-lt"/>
              </a:rPr>
              <a:t> inoltre ha un indice di condizionamento più grande</a:t>
            </a:r>
            <a:endParaRPr lang="it-IT" sz="2000" b="1" dirty="0">
              <a:solidFill>
                <a:srgbClr val="FF0000"/>
              </a:solidFill>
              <a:latin typeface="+mn-lt"/>
            </a:endParaRPr>
          </a:p>
          <a:p>
            <a:r>
              <a:rPr lang="it-IT" sz="2000" b="1" dirty="0">
                <a:solidFill>
                  <a:srgbClr val="FF0000"/>
                </a:solidFill>
                <a:latin typeface="+mn-lt"/>
              </a:rPr>
              <a:t>Convergono entrambi, ma </a:t>
            </a:r>
            <a:r>
              <a:rPr lang="it-IT" sz="2000" b="1" dirty="0" err="1">
                <a:solidFill>
                  <a:srgbClr val="FF0000"/>
                </a:solidFill>
                <a:latin typeface="+mn-lt"/>
              </a:rPr>
              <a:t>poisson</a:t>
            </a:r>
            <a:r>
              <a:rPr lang="it-IT" sz="2000" b="1" dirty="0">
                <a:solidFill>
                  <a:srgbClr val="FF0000"/>
                </a:solidFill>
                <a:latin typeface="+mn-lt"/>
              </a:rPr>
              <a:t> molto più lentamente</a:t>
            </a:r>
          </a:p>
        </p:txBody>
      </p:sp>
    </p:spTree>
    <p:extLst>
      <p:ext uri="{BB962C8B-B14F-4D97-AF65-F5344CB8AC3E}">
        <p14:creationId xmlns:p14="http://schemas.microsoft.com/office/powerpoint/2010/main" val="3835754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8D4CA-B938-4FF9-B215-E5C698FACDBD}" type="slidenum">
              <a:rPr lang="it-IT"/>
              <a:pPr>
                <a:defRPr/>
              </a:pPr>
              <a:t>34</a:t>
            </a:fld>
            <a:endParaRPr lang="it-IT"/>
          </a:p>
        </p:txBody>
      </p:sp>
      <p:sp>
        <p:nvSpPr>
          <p:cNvPr id="75779" name="CasellaDiTesto 3"/>
          <p:cNvSpPr txBox="1">
            <a:spLocks noChangeArrowheads="1"/>
          </p:cNvSpPr>
          <p:nvPr/>
        </p:nvSpPr>
        <p:spPr bwMode="auto">
          <a:xfrm>
            <a:off x="2511152" y="692696"/>
            <a:ext cx="4005064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000" b="1" dirty="0">
                <a:latin typeface="+mj-lt"/>
              </a:rPr>
              <a:t>&gt;&gt; a=</a:t>
            </a:r>
            <a:r>
              <a:rPr lang="fr-FR" sz="2000" b="1" dirty="0" err="1">
                <a:latin typeface="+mj-lt"/>
              </a:rPr>
              <a:t>gallery</a:t>
            </a:r>
            <a:r>
              <a:rPr lang="fr-FR" sz="2000" b="1" dirty="0">
                <a:latin typeface="+mj-lt"/>
              </a:rPr>
              <a:t>('poisson’,20);</a:t>
            </a:r>
            <a:endParaRPr lang="it-IT" sz="2000" b="1" dirty="0">
              <a:latin typeface="+mj-lt"/>
            </a:endParaRPr>
          </a:p>
          <a:p>
            <a:r>
              <a:rPr lang="it-IT" sz="2000" b="1" dirty="0">
                <a:latin typeface="+mj-lt"/>
              </a:rPr>
              <a:t>&gt;&gt; x=</a:t>
            </a:r>
            <a:r>
              <a:rPr lang="it-IT" sz="2000" b="1" dirty="0" err="1">
                <a:latin typeface="+mj-lt"/>
              </a:rPr>
              <a:t>ones</a:t>
            </a:r>
            <a:r>
              <a:rPr lang="it-IT" sz="2000" b="1" dirty="0">
                <a:latin typeface="+mj-lt"/>
              </a:rPr>
              <a:t>(400,1);b=a*x;</a:t>
            </a:r>
          </a:p>
          <a:p>
            <a:r>
              <a:rPr lang="it-IT" sz="2000" b="1" dirty="0">
                <a:latin typeface="+mj-lt"/>
              </a:rPr>
              <a:t>&gt;&gt; [</a:t>
            </a:r>
            <a:r>
              <a:rPr lang="it-IT" sz="2000" b="1" dirty="0" err="1">
                <a:latin typeface="+mj-lt"/>
              </a:rPr>
              <a:t>xc,iter</a:t>
            </a:r>
            <a:r>
              <a:rPr lang="it-IT" sz="2000" b="1" dirty="0">
                <a:latin typeface="+mj-lt"/>
              </a:rPr>
              <a:t>]=</a:t>
            </a:r>
            <a:r>
              <a:rPr lang="it-IT" sz="2000" b="1" dirty="0" err="1">
                <a:latin typeface="+mj-lt"/>
              </a:rPr>
              <a:t>jacsolvenew</a:t>
            </a:r>
            <a:r>
              <a:rPr lang="it-IT" sz="2000" b="1" dirty="0">
                <a:latin typeface="+mj-lt"/>
              </a:rPr>
              <a:t>(a,b,10^-6);</a:t>
            </a:r>
          </a:p>
          <a:p>
            <a:r>
              <a:rPr lang="it-IT" sz="2000" b="1" dirty="0">
                <a:latin typeface="+mj-lt"/>
              </a:rPr>
              <a:t>&gt;&gt; iter</a:t>
            </a:r>
          </a:p>
          <a:p>
            <a:r>
              <a:rPr lang="it-IT" sz="2000" b="1" dirty="0">
                <a:latin typeface="+mj-lt"/>
              </a:rPr>
              <a:t>iter =</a:t>
            </a:r>
          </a:p>
          <a:p>
            <a:r>
              <a:rPr lang="it-IT" sz="2000" b="1" dirty="0">
                <a:latin typeface="+mj-lt"/>
              </a:rPr>
              <a:t>   </a:t>
            </a:r>
            <a:r>
              <a:rPr lang="it-IT" sz="2000" b="1" dirty="0">
                <a:solidFill>
                  <a:srgbClr val="FF0000"/>
                </a:solidFill>
                <a:latin typeface="+mj-lt"/>
              </a:rPr>
              <a:t>817</a:t>
            </a:r>
          </a:p>
          <a:p>
            <a:r>
              <a:rPr lang="it-IT" sz="2000" b="1" dirty="0">
                <a:latin typeface="+mj-lt"/>
              </a:rPr>
              <a:t>&gt;&gt; </a:t>
            </a:r>
            <a:r>
              <a:rPr lang="it-IT" sz="2000" b="1" dirty="0" err="1">
                <a:latin typeface="+mj-lt"/>
              </a:rPr>
              <a:t>err</a:t>
            </a:r>
            <a:r>
              <a:rPr lang="it-IT" sz="2000" b="1" dirty="0">
                <a:latin typeface="+mj-lt"/>
              </a:rPr>
              <a:t>=</a:t>
            </a:r>
            <a:r>
              <a:rPr lang="it-IT" sz="2000" b="1" dirty="0" err="1">
                <a:latin typeface="+mj-lt"/>
              </a:rPr>
              <a:t>norm</a:t>
            </a:r>
            <a:r>
              <a:rPr lang="it-IT" sz="2000" b="1" dirty="0">
                <a:latin typeface="+mj-lt"/>
              </a:rPr>
              <a:t>(x-xc)/</a:t>
            </a:r>
            <a:r>
              <a:rPr lang="it-IT" sz="2000" b="1" dirty="0" err="1">
                <a:latin typeface="+mj-lt"/>
              </a:rPr>
              <a:t>norm</a:t>
            </a:r>
            <a:r>
              <a:rPr lang="it-IT" sz="2000" b="1" dirty="0">
                <a:latin typeface="+mj-lt"/>
              </a:rPr>
              <a:t>(xc)</a:t>
            </a:r>
          </a:p>
          <a:p>
            <a:r>
              <a:rPr lang="it-IT" sz="2000" b="1" dirty="0" err="1">
                <a:latin typeface="+mj-lt"/>
              </a:rPr>
              <a:t>err</a:t>
            </a:r>
            <a:r>
              <a:rPr lang="it-IT" sz="2000" b="1" dirty="0">
                <a:latin typeface="+mj-lt"/>
              </a:rPr>
              <a:t>=</a:t>
            </a:r>
          </a:p>
          <a:p>
            <a:r>
              <a:rPr lang="it-IT" sz="2000" b="1" dirty="0">
                <a:latin typeface="+mj-lt"/>
              </a:rPr>
              <a:t>        8.7712e-05</a:t>
            </a:r>
          </a:p>
          <a:p>
            <a:r>
              <a:rPr lang="it-IT" sz="2000" b="1" dirty="0">
                <a:latin typeface="+mn-lt"/>
              </a:rPr>
              <a:t>&gt;&gt; [</a:t>
            </a:r>
            <a:r>
              <a:rPr lang="it-IT" sz="2000" b="1" dirty="0" err="1">
                <a:latin typeface="+mn-lt"/>
              </a:rPr>
              <a:t>xc,iter</a:t>
            </a:r>
            <a:r>
              <a:rPr lang="it-IT" sz="2000" b="1" dirty="0">
                <a:latin typeface="+mn-lt"/>
              </a:rPr>
              <a:t>]=</a:t>
            </a:r>
            <a:r>
              <a:rPr lang="it-IT" sz="2000" b="1" dirty="0" err="1">
                <a:latin typeface="+mn-lt"/>
              </a:rPr>
              <a:t>gseidel</a:t>
            </a:r>
            <a:r>
              <a:rPr lang="it-IT" sz="2000" b="1" dirty="0">
                <a:latin typeface="+mn-lt"/>
              </a:rPr>
              <a:t>(a,b,10^-6);</a:t>
            </a:r>
          </a:p>
          <a:p>
            <a:r>
              <a:rPr lang="it-IT" sz="2000" b="1" dirty="0">
                <a:latin typeface="+mn-lt"/>
              </a:rPr>
              <a:t>&gt;&gt; iter</a:t>
            </a:r>
          </a:p>
          <a:p>
            <a:r>
              <a:rPr lang="it-IT" sz="2000" b="1" dirty="0">
                <a:latin typeface="+mn-lt"/>
              </a:rPr>
              <a:t>iter =</a:t>
            </a:r>
          </a:p>
          <a:p>
            <a:r>
              <a:rPr lang="it-IT" sz="2000" b="1" dirty="0">
                <a:latin typeface="+mn-lt"/>
              </a:rPr>
              <a:t>   </a:t>
            </a:r>
            <a:r>
              <a:rPr lang="it-IT" sz="2000" b="1" dirty="0">
                <a:solidFill>
                  <a:srgbClr val="FF0000"/>
                </a:solidFill>
                <a:latin typeface="+mn-lt"/>
              </a:rPr>
              <a:t>440</a:t>
            </a:r>
          </a:p>
          <a:p>
            <a:r>
              <a:rPr lang="it-IT" sz="2000" b="1" dirty="0">
                <a:latin typeface="+mn-lt"/>
              </a:rPr>
              <a:t>&gt;&gt;</a:t>
            </a:r>
            <a:r>
              <a:rPr lang="it-IT" sz="2000" b="1" dirty="0" err="1">
                <a:latin typeface="+mn-lt"/>
              </a:rPr>
              <a:t>err</a:t>
            </a:r>
            <a:r>
              <a:rPr lang="it-IT" sz="2000" b="1" dirty="0">
                <a:latin typeface="+mn-lt"/>
              </a:rPr>
              <a:t>= </a:t>
            </a:r>
            <a:r>
              <a:rPr lang="it-IT" sz="2000" b="1" dirty="0" err="1">
                <a:latin typeface="+mn-lt"/>
              </a:rPr>
              <a:t>norm</a:t>
            </a:r>
            <a:r>
              <a:rPr lang="it-IT" sz="2000" b="1" dirty="0">
                <a:latin typeface="+mn-lt"/>
              </a:rPr>
              <a:t>(x-xc)/</a:t>
            </a:r>
            <a:r>
              <a:rPr lang="it-IT" sz="2000" b="1" dirty="0" err="1">
                <a:latin typeface="+mn-lt"/>
              </a:rPr>
              <a:t>norm</a:t>
            </a:r>
            <a:r>
              <a:rPr lang="it-IT" sz="2000" b="1" dirty="0">
                <a:latin typeface="+mn-lt"/>
              </a:rPr>
              <a:t>(xc)</a:t>
            </a:r>
          </a:p>
          <a:p>
            <a:r>
              <a:rPr lang="it-IT" sz="2000" b="1" dirty="0" err="1">
                <a:latin typeface="+mn-lt"/>
              </a:rPr>
              <a:t>err</a:t>
            </a:r>
            <a:r>
              <a:rPr lang="it-IT" sz="2000" b="1" dirty="0">
                <a:latin typeface="+mn-lt"/>
              </a:rPr>
              <a:t> =</a:t>
            </a:r>
          </a:p>
          <a:p>
            <a:r>
              <a:rPr lang="it-IT" sz="2000" b="1" dirty="0">
                <a:latin typeface="+mn-lt"/>
              </a:rPr>
              <a:t>        4.3932e-05</a:t>
            </a:r>
          </a:p>
          <a:p>
            <a:endParaRPr lang="it-IT" sz="2000" b="1" dirty="0">
              <a:latin typeface="+mj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D2CF-FB2D-47D5-812D-E0D5016B9891}" type="slidenum">
              <a:rPr lang="it-IT"/>
              <a:pPr>
                <a:defRPr/>
              </a:pPr>
              <a:t>35</a:t>
            </a:fld>
            <a:endParaRPr lang="it-IT"/>
          </a:p>
        </p:txBody>
      </p:sp>
      <p:sp>
        <p:nvSpPr>
          <p:cNvPr id="76803" name="CasellaDiTesto 3"/>
          <p:cNvSpPr txBox="1">
            <a:spLocks noChangeArrowheads="1"/>
          </p:cNvSpPr>
          <p:nvPr/>
        </p:nvSpPr>
        <p:spPr bwMode="auto">
          <a:xfrm>
            <a:off x="1245815" y="116632"/>
            <a:ext cx="7286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 dirty="0">
                <a:solidFill>
                  <a:srgbClr val="0033CC"/>
                </a:solidFill>
                <a:latin typeface="+mj-lt"/>
              </a:rPr>
              <a:t>Implementazione  vettoriale  ottimale in </a:t>
            </a:r>
            <a:r>
              <a:rPr lang="it-IT" sz="2400" b="1" dirty="0" err="1">
                <a:solidFill>
                  <a:srgbClr val="0033CC"/>
                </a:solidFill>
                <a:latin typeface="+mj-lt"/>
              </a:rPr>
              <a:t>Matlab</a:t>
            </a:r>
            <a:endParaRPr lang="it-IT" sz="2400" b="1" dirty="0">
              <a:solidFill>
                <a:srgbClr val="0033CC"/>
              </a:solidFill>
              <a:latin typeface="+mj-lt"/>
            </a:endParaRPr>
          </a:p>
        </p:txBody>
      </p:sp>
      <p:sp>
        <p:nvSpPr>
          <p:cNvPr id="76804" name="CasellaDiTesto 4"/>
          <p:cNvSpPr txBox="1">
            <a:spLocks noChangeArrowheads="1"/>
          </p:cNvSpPr>
          <p:nvPr/>
        </p:nvSpPr>
        <p:spPr bwMode="auto">
          <a:xfrm>
            <a:off x="1907704" y="620688"/>
            <a:ext cx="468052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400" b="1" dirty="0" err="1">
                <a:solidFill>
                  <a:srgbClr val="009900"/>
                </a:solidFill>
                <a:latin typeface="+mj-lt"/>
              </a:rPr>
              <a:t>%script</a:t>
            </a:r>
            <a:r>
              <a:rPr lang="it-IT" sz="2400" b="1" dirty="0">
                <a:solidFill>
                  <a:srgbClr val="009900"/>
                </a:solidFill>
                <a:latin typeface="+mj-lt"/>
              </a:rPr>
              <a:t> </a:t>
            </a:r>
            <a:r>
              <a:rPr lang="it-IT" sz="2400" b="1" dirty="0" err="1">
                <a:solidFill>
                  <a:srgbClr val="009900"/>
                </a:solidFill>
                <a:latin typeface="+mj-lt"/>
              </a:rPr>
              <a:t>testtempijac</a:t>
            </a:r>
            <a:endParaRPr lang="it-IT" sz="2400" b="1" dirty="0">
              <a:solidFill>
                <a:srgbClr val="009900"/>
              </a:solidFill>
              <a:latin typeface="+mj-lt"/>
            </a:endParaRPr>
          </a:p>
          <a:p>
            <a:r>
              <a:rPr lang="it-IT" sz="2400" b="1" dirty="0" err="1">
                <a:latin typeface="+mj-lt"/>
              </a:rPr>
              <a:t>a=gallery</a:t>
            </a:r>
            <a:r>
              <a:rPr lang="it-IT" sz="2400" b="1" dirty="0">
                <a:latin typeface="+mj-lt"/>
              </a:rPr>
              <a:t>('</a:t>
            </a:r>
            <a:r>
              <a:rPr lang="it-IT" sz="2400" b="1" dirty="0" err="1">
                <a:latin typeface="+mj-lt"/>
              </a:rPr>
              <a:t>poisson</a:t>
            </a:r>
            <a:r>
              <a:rPr lang="it-IT" sz="2400" b="1" dirty="0">
                <a:latin typeface="+mj-lt"/>
              </a:rPr>
              <a:t>',20);</a:t>
            </a:r>
          </a:p>
          <a:p>
            <a:r>
              <a:rPr lang="it-IT" sz="2400" b="1" dirty="0">
                <a:latin typeface="+mj-lt"/>
              </a:rPr>
              <a:t>x=</a:t>
            </a:r>
            <a:r>
              <a:rPr lang="it-IT" sz="2400" b="1" dirty="0" err="1">
                <a:latin typeface="+mj-lt"/>
              </a:rPr>
              <a:t>ones</a:t>
            </a:r>
            <a:r>
              <a:rPr lang="it-IT" sz="2400" b="1" dirty="0">
                <a:latin typeface="+mj-lt"/>
              </a:rPr>
              <a:t>(400,1);b=a*</a:t>
            </a:r>
            <a:r>
              <a:rPr lang="it-IT" sz="2400" b="1" dirty="0" err="1">
                <a:latin typeface="+mj-lt"/>
              </a:rPr>
              <a:t>x;b</a:t>
            </a:r>
            <a:r>
              <a:rPr lang="it-IT" sz="2400" b="1" dirty="0">
                <a:latin typeface="+mj-lt"/>
              </a:rPr>
              <a:t>=sparse(b);</a:t>
            </a:r>
          </a:p>
          <a:p>
            <a:r>
              <a:rPr lang="it-IT" sz="2400" b="1" dirty="0" err="1">
                <a:latin typeface="+mj-lt"/>
              </a:rPr>
              <a:t>tol</a:t>
            </a:r>
            <a:r>
              <a:rPr lang="it-IT" sz="2400" b="1" dirty="0">
                <a:latin typeface="+mj-lt"/>
              </a:rPr>
              <a:t>=10^-6;</a:t>
            </a:r>
          </a:p>
          <a:p>
            <a:r>
              <a:rPr lang="it-IT" sz="2400" b="1" dirty="0">
                <a:latin typeface="+mj-lt"/>
              </a:rPr>
              <a:t>j=@()</a:t>
            </a:r>
            <a:r>
              <a:rPr lang="it-IT" sz="2400" b="1" dirty="0" err="1">
                <a:latin typeface="+mj-lt"/>
              </a:rPr>
              <a:t>jacsolvenew</a:t>
            </a:r>
            <a:r>
              <a:rPr lang="it-IT" sz="2400" b="1" dirty="0">
                <a:latin typeface="+mj-lt"/>
              </a:rPr>
              <a:t>(</a:t>
            </a:r>
            <a:r>
              <a:rPr lang="it-IT" sz="2400" b="1" dirty="0" err="1">
                <a:latin typeface="+mj-lt"/>
              </a:rPr>
              <a:t>a,b,tol</a:t>
            </a:r>
            <a:r>
              <a:rPr lang="it-IT" sz="2400" b="1" dirty="0">
                <a:latin typeface="+mj-lt"/>
              </a:rPr>
              <a:t>);</a:t>
            </a:r>
          </a:p>
          <a:p>
            <a:r>
              <a:rPr lang="it-IT" sz="2400" b="1" dirty="0" err="1">
                <a:latin typeface="+mj-lt"/>
              </a:rPr>
              <a:t>tempj</a:t>
            </a:r>
            <a:r>
              <a:rPr lang="it-IT" sz="2400" b="1" dirty="0">
                <a:latin typeface="+mj-lt"/>
              </a:rPr>
              <a:t>=</a:t>
            </a:r>
            <a:r>
              <a:rPr lang="it-IT" sz="2400" b="1" dirty="0" err="1">
                <a:latin typeface="+mj-lt"/>
              </a:rPr>
              <a:t>timeit</a:t>
            </a:r>
            <a:r>
              <a:rPr lang="it-IT" sz="2400" b="1" dirty="0">
                <a:latin typeface="+mj-lt"/>
              </a:rPr>
              <a:t>(j);</a:t>
            </a:r>
          </a:p>
          <a:p>
            <a:r>
              <a:rPr lang="it-IT" sz="2400" b="1" dirty="0">
                <a:latin typeface="+mj-lt"/>
              </a:rPr>
              <a:t>g=@()</a:t>
            </a:r>
            <a:r>
              <a:rPr lang="it-IT" sz="2400" b="1" dirty="0" err="1">
                <a:latin typeface="+mj-lt"/>
              </a:rPr>
              <a:t>gseidel</a:t>
            </a:r>
            <a:r>
              <a:rPr lang="it-IT" sz="2400" b="1" dirty="0">
                <a:latin typeface="+mj-lt"/>
              </a:rPr>
              <a:t>(</a:t>
            </a:r>
            <a:r>
              <a:rPr lang="it-IT" sz="2400" b="1" dirty="0" err="1">
                <a:latin typeface="+mj-lt"/>
              </a:rPr>
              <a:t>a,b,tol</a:t>
            </a:r>
            <a:r>
              <a:rPr lang="it-IT" sz="2400" b="1" dirty="0">
                <a:latin typeface="+mj-lt"/>
              </a:rPr>
              <a:t>);</a:t>
            </a:r>
          </a:p>
          <a:p>
            <a:r>
              <a:rPr lang="it-IT" sz="2400" b="1" dirty="0" err="1">
                <a:latin typeface="+mj-lt"/>
              </a:rPr>
              <a:t>tempg</a:t>
            </a:r>
            <a:r>
              <a:rPr lang="it-IT" sz="2400" b="1" dirty="0">
                <a:latin typeface="+mj-lt"/>
              </a:rPr>
              <a:t>=</a:t>
            </a:r>
            <a:r>
              <a:rPr lang="it-IT" sz="2400" b="1" dirty="0" err="1">
                <a:latin typeface="+mj-lt"/>
              </a:rPr>
              <a:t>timeit</a:t>
            </a:r>
            <a:r>
              <a:rPr lang="it-IT" sz="2400" b="1" dirty="0">
                <a:latin typeface="+mj-lt"/>
              </a:rPr>
              <a:t>(g);</a:t>
            </a:r>
          </a:p>
          <a:p>
            <a:endParaRPr lang="it-IT" sz="2400" b="1" dirty="0">
              <a:latin typeface="+mj-lt"/>
            </a:endParaRPr>
          </a:p>
          <a:p>
            <a:r>
              <a:rPr lang="nl-NL" sz="2400" b="1" dirty="0">
                <a:latin typeface="+mj-lt"/>
              </a:rPr>
              <a:t>&gt; tempj</a:t>
            </a:r>
          </a:p>
          <a:p>
            <a:r>
              <a:rPr lang="nl-NL" sz="2400" b="1" dirty="0">
                <a:latin typeface="+mj-lt"/>
              </a:rPr>
              <a:t>tempj =</a:t>
            </a:r>
          </a:p>
          <a:p>
            <a:r>
              <a:rPr lang="nl-NL" sz="2400" b="1" dirty="0">
                <a:latin typeface="+mj-lt"/>
              </a:rPr>
              <a:t>    </a:t>
            </a:r>
            <a:r>
              <a:rPr lang="nl-NL" sz="2400" b="1" dirty="0">
                <a:solidFill>
                  <a:srgbClr val="FF0000"/>
                </a:solidFill>
                <a:latin typeface="+mj-lt"/>
              </a:rPr>
              <a:t>0.0132</a:t>
            </a:r>
          </a:p>
          <a:p>
            <a:r>
              <a:rPr lang="nl-NL" sz="2400" b="1" dirty="0">
                <a:latin typeface="+mj-lt"/>
              </a:rPr>
              <a:t>&gt;&gt; tempg</a:t>
            </a:r>
          </a:p>
          <a:p>
            <a:r>
              <a:rPr lang="nl-NL" sz="2400" b="1" dirty="0">
                <a:latin typeface="+mj-lt"/>
              </a:rPr>
              <a:t>tempg =</a:t>
            </a:r>
          </a:p>
          <a:p>
            <a:r>
              <a:rPr lang="nl-NL" sz="2400" b="1" dirty="0">
                <a:latin typeface="+mj-lt"/>
              </a:rPr>
              <a:t>    </a:t>
            </a:r>
            <a:r>
              <a:rPr lang="nl-NL" sz="2400" b="1" dirty="0">
                <a:solidFill>
                  <a:srgbClr val="FF0000"/>
                </a:solidFill>
                <a:latin typeface="+mj-lt"/>
              </a:rPr>
              <a:t>4.0311</a:t>
            </a:r>
            <a:endParaRPr lang="it-IT" sz="24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36</a:t>
            </a:fld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82245"/>
            <a:ext cx="8676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err="1">
                <a:solidFill>
                  <a:srgbClr val="FF0000"/>
                </a:solidFill>
              </a:rPr>
              <a:t>Function</a:t>
            </a:r>
            <a:r>
              <a:rPr lang="it-IT" sz="2000" b="1" dirty="0">
                <a:solidFill>
                  <a:srgbClr val="FF0000"/>
                </a:solidFill>
              </a:rPr>
              <a:t>  </a:t>
            </a:r>
            <a:r>
              <a:rPr lang="it-IT" sz="2000" b="1" dirty="0" err="1">
                <a:solidFill>
                  <a:srgbClr val="FF0000"/>
                </a:solidFill>
              </a:rPr>
              <a:t>Matlab</a:t>
            </a:r>
            <a:r>
              <a:rPr lang="it-IT" sz="2000" b="1" dirty="0">
                <a:solidFill>
                  <a:srgbClr val="FF0000"/>
                </a:solidFill>
              </a:rPr>
              <a:t> che implementa un metodo iterativo</a:t>
            </a:r>
          </a:p>
          <a:p>
            <a:pPr algn="just"/>
            <a:r>
              <a:rPr lang="it-IT" sz="2000" b="1" dirty="0"/>
              <a:t>(accelera la convergenza dei metodi </a:t>
            </a:r>
            <a:r>
              <a:rPr lang="it-IT" sz="2000" b="1" dirty="0" err="1"/>
              <a:t>Jacobi</a:t>
            </a:r>
            <a:r>
              <a:rPr lang="it-IT" sz="2000" b="1" dirty="0"/>
              <a:t> e Gauss </a:t>
            </a:r>
            <a:r>
              <a:rPr lang="it-IT" sz="2000" b="1" dirty="0" err="1"/>
              <a:t>Seidel</a:t>
            </a:r>
            <a:r>
              <a:rPr lang="it-IT" sz="2000" b="1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23BFFC-0DA1-46E2-A300-EEF0A219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5385"/>
            <a:ext cx="7380732" cy="518198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37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CA3327-35AB-4BB6-98A3-04944E22F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88640"/>
            <a:ext cx="8067675" cy="15430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2D2CD4C-42BE-4DF6-898D-9A6C6CA4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" y="3052359"/>
            <a:ext cx="7439025" cy="15525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35584C3-DFB3-4664-A4BD-830FE439A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9568"/>
            <a:ext cx="9114187" cy="140293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A27CDDF-F2DC-4C74-B376-35F3679E5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4742453"/>
            <a:ext cx="9096947" cy="15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69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38</a:t>
            </a:fld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548680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&gt;&gt; p=gallery('poisson',20);</a:t>
            </a:r>
          </a:p>
          <a:p>
            <a:r>
              <a:rPr lang="en-US" sz="2000" b="1" dirty="0">
                <a:latin typeface="+mn-lt"/>
              </a:rPr>
              <a:t>&gt;&gt; </a:t>
            </a:r>
            <a:r>
              <a:rPr lang="en-US" sz="2000" b="1" dirty="0" err="1">
                <a:latin typeface="+mn-lt"/>
              </a:rPr>
              <a:t>xp</a:t>
            </a:r>
            <a:r>
              <a:rPr lang="en-US" sz="2000" b="1" dirty="0">
                <a:latin typeface="+mn-lt"/>
              </a:rPr>
              <a:t>=ones(400,1);</a:t>
            </a:r>
          </a:p>
          <a:p>
            <a:r>
              <a:rPr lang="en-US" sz="2000" b="1" dirty="0">
                <a:latin typeface="+mn-lt"/>
              </a:rPr>
              <a:t>&gt;&gt; </a:t>
            </a:r>
            <a:r>
              <a:rPr lang="en-US" sz="2000" b="1" dirty="0" err="1">
                <a:latin typeface="+mn-lt"/>
              </a:rPr>
              <a:t>bp</a:t>
            </a:r>
            <a:r>
              <a:rPr lang="en-US" sz="2000" b="1" dirty="0">
                <a:latin typeface="+mn-lt"/>
              </a:rPr>
              <a:t>=p*</a:t>
            </a:r>
            <a:r>
              <a:rPr lang="en-US" sz="2000" b="1" dirty="0" err="1">
                <a:latin typeface="+mn-lt"/>
              </a:rPr>
              <a:t>xp</a:t>
            </a:r>
            <a:r>
              <a:rPr lang="en-US" sz="2000" b="1" dirty="0">
                <a:latin typeface="+mn-lt"/>
              </a:rPr>
              <a:t>;</a:t>
            </a:r>
          </a:p>
          <a:p>
            <a:r>
              <a:rPr lang="en-US" sz="2000" b="1" dirty="0">
                <a:latin typeface="+mn-lt"/>
              </a:rPr>
              <a:t>&gt;&gt; </a:t>
            </a:r>
            <a:r>
              <a:rPr lang="en-US" sz="2000" b="1" dirty="0" err="1">
                <a:latin typeface="+mn-lt"/>
              </a:rPr>
              <a:t>xcp</a:t>
            </a:r>
            <a:r>
              <a:rPr lang="en-US" sz="2000" b="1" dirty="0">
                <a:latin typeface="+mn-lt"/>
              </a:rPr>
              <a:t>=</a:t>
            </a:r>
            <a:r>
              <a:rPr lang="en-US" sz="2000" b="1" dirty="0" err="1">
                <a:latin typeface="+mn-lt"/>
              </a:rPr>
              <a:t>bicg</a:t>
            </a:r>
            <a:r>
              <a:rPr lang="en-US" sz="2000" b="1" dirty="0">
                <a:latin typeface="+mn-lt"/>
              </a:rPr>
              <a:t>(</a:t>
            </a:r>
            <a:r>
              <a:rPr lang="en-US" sz="2000" b="1" dirty="0" err="1">
                <a:latin typeface="+mn-lt"/>
              </a:rPr>
              <a:t>p,bp</a:t>
            </a:r>
            <a:r>
              <a:rPr lang="en-US" sz="2000" b="1" dirty="0">
                <a:latin typeface="+mn-lt"/>
              </a:rPr>
              <a:t>);</a:t>
            </a:r>
          </a:p>
          <a:p>
            <a:r>
              <a:rPr lang="en-US" sz="2000" b="1" dirty="0" err="1">
                <a:latin typeface="+mn-lt"/>
              </a:rPr>
              <a:t>bicg</a:t>
            </a:r>
            <a:r>
              <a:rPr lang="en-US" sz="2000" b="1" dirty="0">
                <a:latin typeface="+mn-lt"/>
              </a:rPr>
              <a:t> stopped at iteration 20 without converging to the desired tolerance 1e-06</a:t>
            </a:r>
          </a:p>
          <a:p>
            <a:r>
              <a:rPr lang="en-US" sz="2000" b="1" dirty="0">
                <a:latin typeface="+mn-lt"/>
              </a:rPr>
              <a:t>because the maximum number of iterations was reached.</a:t>
            </a:r>
          </a:p>
          <a:p>
            <a:r>
              <a:rPr lang="en-US" sz="2000" b="1" dirty="0">
                <a:latin typeface="+mn-lt"/>
              </a:rPr>
              <a:t>The iterate returned (number 20) has relative residual 0.013.</a:t>
            </a:r>
          </a:p>
          <a:p>
            <a:r>
              <a:rPr lang="en-US" sz="2000" b="1" dirty="0">
                <a:latin typeface="+mn-lt"/>
              </a:rPr>
              <a:t>&gt;&gt; </a:t>
            </a:r>
            <a:r>
              <a:rPr lang="en-US" sz="2000" b="1" dirty="0" err="1">
                <a:latin typeface="+mn-lt"/>
              </a:rPr>
              <a:t>xcp</a:t>
            </a:r>
            <a:r>
              <a:rPr lang="en-US" sz="2000" b="1" dirty="0">
                <a:latin typeface="+mn-lt"/>
              </a:rPr>
              <a:t>=</a:t>
            </a:r>
            <a:r>
              <a:rPr lang="en-US" sz="2000" b="1" dirty="0" err="1">
                <a:latin typeface="+mn-lt"/>
              </a:rPr>
              <a:t>bicg</a:t>
            </a:r>
            <a:r>
              <a:rPr lang="en-US" sz="2000" b="1" dirty="0">
                <a:latin typeface="+mn-lt"/>
              </a:rPr>
              <a:t>(</a:t>
            </a:r>
            <a:r>
              <a:rPr lang="en-US" sz="2000" b="1" dirty="0" err="1">
                <a:latin typeface="+mn-lt"/>
              </a:rPr>
              <a:t>p,bp</a:t>
            </a:r>
            <a:r>
              <a:rPr lang="en-US" sz="2000" b="1" dirty="0">
                <a:latin typeface="+mn-lt"/>
              </a:rPr>
              <a:t>,[],100);</a:t>
            </a:r>
          </a:p>
          <a:p>
            <a:r>
              <a:rPr lang="en-US" sz="2000" b="1" dirty="0" err="1">
                <a:latin typeface="+mn-lt"/>
              </a:rPr>
              <a:t>bicg</a:t>
            </a:r>
            <a:r>
              <a:rPr lang="en-US" sz="2000" b="1" dirty="0">
                <a:latin typeface="+mn-lt"/>
              </a:rPr>
              <a:t> converged at iteration 33 to a solution with relative residual 8.4e-07.</a:t>
            </a:r>
          </a:p>
          <a:p>
            <a:r>
              <a:rPr lang="en-US" sz="2000" b="1" dirty="0">
                <a:latin typeface="+mn-lt"/>
              </a:rPr>
              <a:t>&gt;&gt; norm(</a:t>
            </a:r>
            <a:r>
              <a:rPr lang="en-US" sz="2000" b="1" dirty="0" err="1">
                <a:latin typeface="+mn-lt"/>
              </a:rPr>
              <a:t>xcp-xp</a:t>
            </a:r>
            <a:r>
              <a:rPr lang="en-US" sz="2000" b="1" dirty="0">
                <a:latin typeface="+mn-lt"/>
              </a:rPr>
              <a:t>)/norm(</a:t>
            </a:r>
            <a:r>
              <a:rPr lang="en-US" sz="2000" b="1" dirty="0" err="1">
                <a:latin typeface="+mn-lt"/>
              </a:rPr>
              <a:t>xcp</a:t>
            </a:r>
            <a:r>
              <a:rPr lang="en-US" sz="2000" b="1" dirty="0">
                <a:latin typeface="+mn-lt"/>
              </a:rPr>
              <a:t>)</a:t>
            </a:r>
          </a:p>
          <a:p>
            <a:r>
              <a:rPr lang="en-US" sz="2000" b="1" dirty="0" err="1">
                <a:latin typeface="+mn-lt"/>
              </a:rPr>
              <a:t>ans</a:t>
            </a:r>
            <a:r>
              <a:rPr lang="en-US" sz="2000" b="1" dirty="0">
                <a:latin typeface="+mn-lt"/>
              </a:rPr>
              <a:t> =</a:t>
            </a:r>
          </a:p>
          <a:p>
            <a:r>
              <a:rPr lang="en-US" sz="2000" b="1" dirty="0">
                <a:latin typeface="+mn-lt"/>
              </a:rPr>
              <a:t>   1.5984e-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07</a:t>
            </a:r>
          </a:p>
          <a:p>
            <a:r>
              <a:rPr lang="it-IT" sz="2000" b="1" dirty="0">
                <a:latin typeface="+mn-lt"/>
              </a:rPr>
              <a:t>&gt;&gt; </a:t>
            </a:r>
            <a:r>
              <a:rPr lang="it-IT" sz="2000" b="1" dirty="0" err="1">
                <a:latin typeface="+mn-lt"/>
              </a:rPr>
              <a:t>xcp=bicg</a:t>
            </a:r>
            <a:r>
              <a:rPr lang="it-IT" sz="2000" b="1" dirty="0">
                <a:latin typeface="+mn-lt"/>
              </a:rPr>
              <a:t>(p,</a:t>
            </a:r>
            <a:r>
              <a:rPr lang="it-IT" sz="2000" b="1" dirty="0" err="1">
                <a:latin typeface="+mn-lt"/>
              </a:rPr>
              <a:t>bp</a:t>
            </a:r>
            <a:r>
              <a:rPr lang="it-IT" sz="2000" b="1" dirty="0">
                <a:latin typeface="+mn-lt"/>
              </a:rPr>
              <a:t>,10^-10,100);</a:t>
            </a:r>
          </a:p>
          <a:p>
            <a:r>
              <a:rPr lang="it-IT" sz="2000" b="1" dirty="0" err="1">
                <a:latin typeface="+mn-lt"/>
              </a:rPr>
              <a:t>bicg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dirty="0" err="1">
                <a:latin typeface="+mn-lt"/>
              </a:rPr>
              <a:t>converged</a:t>
            </a:r>
            <a:r>
              <a:rPr lang="it-IT" sz="2000" b="1" dirty="0">
                <a:latin typeface="+mn-lt"/>
              </a:rPr>
              <a:t> at </a:t>
            </a:r>
            <a:r>
              <a:rPr lang="it-IT" sz="2000" b="1" dirty="0" err="1">
                <a:latin typeface="+mn-lt"/>
              </a:rPr>
              <a:t>iteration</a:t>
            </a:r>
            <a:r>
              <a:rPr lang="it-IT" sz="2000" b="1" dirty="0">
                <a:latin typeface="+mn-lt"/>
              </a:rPr>
              <a:t> 41 </a:t>
            </a:r>
            <a:r>
              <a:rPr lang="it-IT" sz="2000" b="1" dirty="0" err="1">
                <a:latin typeface="+mn-lt"/>
              </a:rPr>
              <a:t>to</a:t>
            </a:r>
            <a:r>
              <a:rPr lang="it-IT" sz="2000" b="1" dirty="0">
                <a:latin typeface="+mn-lt"/>
              </a:rPr>
              <a:t> a </a:t>
            </a:r>
            <a:r>
              <a:rPr lang="it-IT" sz="2000" b="1" dirty="0" err="1">
                <a:latin typeface="+mn-lt"/>
              </a:rPr>
              <a:t>solution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dirty="0" err="1">
                <a:latin typeface="+mn-lt"/>
              </a:rPr>
              <a:t>with</a:t>
            </a:r>
            <a:r>
              <a:rPr lang="it-IT" sz="2000" b="1" dirty="0">
                <a:latin typeface="+mn-lt"/>
              </a:rPr>
              <a:t> relative </a:t>
            </a:r>
            <a:r>
              <a:rPr lang="it-IT" sz="2000" b="1" dirty="0" err="1">
                <a:latin typeface="+mn-lt"/>
              </a:rPr>
              <a:t>residual</a:t>
            </a:r>
            <a:r>
              <a:rPr lang="it-IT" sz="2000" b="1" dirty="0">
                <a:latin typeface="+mn-lt"/>
              </a:rPr>
              <a:t> 4.3e-11.</a:t>
            </a:r>
          </a:p>
          <a:p>
            <a:r>
              <a:rPr lang="it-IT" sz="2000" b="1" dirty="0">
                <a:latin typeface="+mn-lt"/>
              </a:rPr>
              <a:t>&gt;&gt; </a:t>
            </a:r>
            <a:r>
              <a:rPr lang="it-IT" sz="2000" b="1" dirty="0" err="1">
                <a:latin typeface="+mn-lt"/>
              </a:rPr>
              <a:t>norm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dirty="0" err="1">
                <a:latin typeface="+mn-lt"/>
              </a:rPr>
              <a:t>xcp-xp</a:t>
            </a:r>
            <a:r>
              <a:rPr lang="it-IT" sz="2000" b="1" dirty="0">
                <a:latin typeface="+mn-lt"/>
              </a:rPr>
              <a:t>)/</a:t>
            </a:r>
            <a:r>
              <a:rPr lang="it-IT" sz="2000" b="1" dirty="0" err="1">
                <a:latin typeface="+mn-lt"/>
              </a:rPr>
              <a:t>norm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dirty="0" err="1">
                <a:latin typeface="+mn-lt"/>
              </a:rPr>
              <a:t>xcp</a:t>
            </a:r>
            <a:r>
              <a:rPr lang="it-IT" sz="2000" b="1" dirty="0">
                <a:latin typeface="+mn-lt"/>
              </a:rPr>
              <a:t>)</a:t>
            </a:r>
          </a:p>
          <a:p>
            <a:r>
              <a:rPr lang="it-IT" sz="2000" b="1" dirty="0" err="1">
                <a:latin typeface="+mn-lt"/>
              </a:rPr>
              <a:t>ans</a:t>
            </a:r>
            <a:r>
              <a:rPr lang="it-IT" sz="2000" b="1" dirty="0">
                <a:latin typeface="+mn-lt"/>
              </a:rPr>
              <a:t> =</a:t>
            </a:r>
          </a:p>
          <a:p>
            <a:r>
              <a:rPr lang="it-IT" sz="2000" b="1" dirty="0">
                <a:latin typeface="+mn-lt"/>
              </a:rPr>
              <a:t>   7.2835e-</a:t>
            </a:r>
            <a:r>
              <a:rPr lang="it-IT" sz="2000" b="1" dirty="0">
                <a:solidFill>
                  <a:srgbClr val="FF0000"/>
                </a:solidFill>
                <a:latin typeface="+mn-lt"/>
              </a:rPr>
              <a:t>12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0DA6B-A606-42FB-8755-9E2DD26F3051}" type="slidenum">
              <a:rPr lang="it-IT"/>
              <a:pPr>
                <a:defRPr/>
              </a:pPr>
              <a:t>39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42938" y="500063"/>
            <a:ext cx="7786687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003399"/>
                </a:solidFill>
              </a:rPr>
              <a:t>La scelta del metodo (</a:t>
            </a:r>
            <a:r>
              <a:rPr lang="it-IT" sz="2400" b="1" dirty="0">
                <a:solidFill>
                  <a:srgbClr val="FF3300"/>
                </a:solidFill>
              </a:rPr>
              <a:t>diretto o iterativo</a:t>
            </a:r>
            <a:r>
              <a:rPr lang="it-IT" sz="2400" b="1" dirty="0">
                <a:solidFill>
                  <a:srgbClr val="003399"/>
                </a:solidFill>
              </a:rPr>
              <a:t>) dipende da: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2400" b="1" dirty="0">
              <a:solidFill>
                <a:srgbClr val="003399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003399"/>
                </a:solidFill>
              </a:rPr>
              <a:t>Proprietà della matrice (struttura, dimensioni)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003399"/>
                </a:solidFill>
              </a:rPr>
              <a:t>Tipo di risorse (rapidità di accesso a memorie grandi, processori veloci, software a disposizione)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2400" b="1" dirty="0">
              <a:solidFill>
                <a:srgbClr val="003399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02878" y="3071813"/>
            <a:ext cx="7929562" cy="15696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+mn-lt"/>
              </a:rPr>
              <a:t>Se la matrice è a banda e di dimensioni non enormi il solver  \ del </a:t>
            </a:r>
            <a:r>
              <a:rPr lang="it-IT" sz="2400" b="1" dirty="0" err="1">
                <a:latin typeface="+mn-lt"/>
              </a:rPr>
              <a:t>Matlab</a:t>
            </a:r>
            <a:r>
              <a:rPr lang="it-IT" sz="2400" b="1" dirty="0">
                <a:latin typeface="+mn-lt"/>
              </a:rPr>
              <a:t> (libreria UMFPACK) è la routine di tipo diretto più sofisticata e ottimizzata in commercio, con efficienza paragonabile ai metodi iterativi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fld id="{FF82EE1A-CA01-49FE-AB01-8CFDFE46CA1B}" type="slidenum">
              <a:rPr lang="it-IT" b="1"/>
              <a:pPr>
                <a:defRPr/>
              </a:pPr>
              <a:t>4</a:t>
            </a:fld>
            <a:endParaRPr lang="it-IT" b="1"/>
          </a:p>
        </p:txBody>
      </p:sp>
      <p:sp>
        <p:nvSpPr>
          <p:cNvPr id="6" name="CasellaDiTesto 5"/>
          <p:cNvSpPr txBox="1"/>
          <p:nvPr/>
        </p:nvSpPr>
        <p:spPr>
          <a:xfrm>
            <a:off x="323529" y="1086996"/>
            <a:ext cx="8568952" cy="12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FF0000"/>
                </a:solidFill>
              </a:rPr>
              <a:t>                                      </a:t>
            </a:r>
            <a:r>
              <a:rPr lang="it-IT" sz="2800" b="1" dirty="0">
                <a:solidFill>
                  <a:srgbClr val="FF0000"/>
                </a:solidFill>
              </a:rPr>
              <a:t>Matrici piene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t-IT" sz="2400" b="1" dirty="0">
                <a:solidFill>
                  <a:schemeClr val="tx1"/>
                </a:solidFill>
              </a:rPr>
              <a:t>La maggior parte degli elementi </a:t>
            </a:r>
            <a:r>
              <a:rPr lang="it-I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diversi da zero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t-IT" sz="2400" b="1" dirty="0">
                <a:solidFill>
                  <a:schemeClr val="tx1"/>
                </a:solidFill>
              </a:rPr>
              <a:t>area di memoria proporzionale al </a:t>
            </a:r>
            <a:r>
              <a:rPr lang="it-I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numero totale  </a:t>
            </a:r>
            <a:r>
              <a:rPr lang="it-IT" sz="2400" b="1" dirty="0">
                <a:solidFill>
                  <a:schemeClr val="tx1"/>
                </a:solidFill>
              </a:rPr>
              <a:t>di elementi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395536" y="2877904"/>
            <a:ext cx="8424936" cy="163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rgbClr val="0033CC"/>
                </a:solidFill>
              </a:rPr>
              <a:t>                                </a:t>
            </a:r>
            <a:r>
              <a:rPr lang="it-IT" sz="2800" b="1" dirty="0">
                <a:solidFill>
                  <a:srgbClr val="FF0000"/>
                </a:solidFill>
              </a:rPr>
              <a:t>Matrici  sparse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t-IT" sz="2400" b="1" dirty="0">
                <a:solidFill>
                  <a:schemeClr val="tx1"/>
                </a:solidFill>
              </a:rPr>
              <a:t>Matrici con </a:t>
            </a:r>
            <a:r>
              <a:rPr lang="it-I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molti elementi nulli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t-IT" sz="2400" b="1" dirty="0">
                <a:solidFill>
                  <a:schemeClr val="tx1"/>
                </a:solidFill>
              </a:rPr>
              <a:t>l’ordine può arrivare a decine di migliaia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t-IT" sz="2400" b="1" dirty="0">
                <a:solidFill>
                  <a:schemeClr val="tx1"/>
                </a:solidFill>
              </a:rPr>
              <a:t>si memorizzano in speciali strutture dati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C9D0D45-59B5-4616-8884-C4921BA1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071303-F00C-4ACA-951A-6490762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40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51309D-B395-49F2-B6A8-78E86C1D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8640"/>
            <a:ext cx="7776864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b="1" dirty="0">
                <a:latin typeface="+mn-lt"/>
              </a:rPr>
              <a:t>n=5000; e = </a:t>
            </a:r>
            <a:r>
              <a:rPr lang="it-IT" sz="2000" b="1" dirty="0" err="1">
                <a:latin typeface="+mn-lt"/>
              </a:rPr>
              <a:t>ones</a:t>
            </a:r>
            <a:r>
              <a:rPr lang="it-IT" sz="2000" b="1" dirty="0">
                <a:latin typeface="+mn-lt"/>
              </a:rPr>
              <a:t>(n,1); </a:t>
            </a:r>
          </a:p>
          <a:p>
            <a:r>
              <a:rPr lang="pt-BR" sz="2000" b="1" dirty="0">
                <a:latin typeface="+mn-lt"/>
              </a:rPr>
              <a:t>A = spdiags([e 2*e  10*e  -e  e], [-1500 -500 0 400 2000], n, n);</a:t>
            </a:r>
          </a:p>
          <a:p>
            <a:r>
              <a:rPr lang="pt-BR" sz="2000" b="1" dirty="0">
                <a:latin typeface="+mn-lt"/>
              </a:rPr>
              <a:t>b=A*e;</a:t>
            </a:r>
          </a:p>
          <a:p>
            <a:r>
              <a:rPr lang="it-IT" sz="2000" b="1" dirty="0">
                <a:latin typeface="+mn-lt"/>
              </a:rPr>
              <a:t>tic</a:t>
            </a:r>
          </a:p>
          <a:p>
            <a:r>
              <a:rPr lang="it-IT" sz="2000" b="1" dirty="0">
                <a:latin typeface="+mn-lt"/>
              </a:rPr>
              <a:t>xc=</a:t>
            </a:r>
            <a:r>
              <a:rPr lang="it-IT" sz="2000" b="1" dirty="0" err="1">
                <a:latin typeface="+mn-lt"/>
              </a:rPr>
              <a:t>bicg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dirty="0" err="1">
                <a:latin typeface="+mn-lt"/>
              </a:rPr>
              <a:t>A,b</a:t>
            </a:r>
            <a:r>
              <a:rPr lang="it-IT" sz="2000" b="1" dirty="0">
                <a:latin typeface="+mn-lt"/>
              </a:rPr>
              <a:t>, 1e-12,100);</a:t>
            </a:r>
          </a:p>
          <a:p>
            <a:r>
              <a:rPr lang="it-IT" sz="2000" b="1" dirty="0">
                <a:latin typeface="+mn-lt"/>
              </a:rPr>
              <a:t>toc</a:t>
            </a:r>
          </a:p>
          <a:p>
            <a:r>
              <a:rPr lang="en-US" sz="2000" b="1" dirty="0">
                <a:latin typeface="+mn-lt"/>
              </a:rPr>
              <a:t>Elapsed time is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1.170994</a:t>
            </a:r>
            <a:r>
              <a:rPr lang="en-US" sz="2000" b="1" dirty="0">
                <a:latin typeface="+mn-lt"/>
              </a:rPr>
              <a:t> seconds.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tic</a:t>
            </a:r>
          </a:p>
          <a:p>
            <a:r>
              <a:rPr lang="it-IT" sz="2000" b="1" dirty="0" err="1">
                <a:latin typeface="+mn-lt"/>
              </a:rPr>
              <a:t>xg</a:t>
            </a:r>
            <a:r>
              <a:rPr lang="it-IT" sz="2000" b="1" dirty="0">
                <a:latin typeface="+mn-lt"/>
              </a:rPr>
              <a:t>=A\b;</a:t>
            </a:r>
          </a:p>
          <a:p>
            <a:r>
              <a:rPr lang="it-IT" sz="2000" b="1" dirty="0">
                <a:latin typeface="+mn-lt"/>
              </a:rPr>
              <a:t>toc</a:t>
            </a:r>
          </a:p>
          <a:p>
            <a:r>
              <a:rPr lang="en-US" sz="2000" b="1" dirty="0">
                <a:latin typeface="+mn-lt"/>
              </a:rPr>
              <a:t>Elapsed time is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0.113168</a:t>
            </a:r>
            <a:r>
              <a:rPr lang="en-US" sz="2000" b="1" dirty="0">
                <a:latin typeface="+mn-lt"/>
              </a:rPr>
              <a:t> seconds.</a:t>
            </a:r>
          </a:p>
          <a:p>
            <a:r>
              <a:rPr lang="en-US" sz="2000" b="1" dirty="0" err="1">
                <a:latin typeface="+mn-lt"/>
              </a:rPr>
              <a:t>Stesso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esempio</a:t>
            </a:r>
            <a:r>
              <a:rPr lang="en-US" sz="2000" b="1" dirty="0">
                <a:latin typeface="+mn-lt"/>
              </a:rPr>
              <a:t> n=70000</a:t>
            </a:r>
          </a:p>
          <a:p>
            <a:r>
              <a:rPr lang="it-IT" sz="2000" b="1" dirty="0">
                <a:latin typeface="+mn-lt"/>
              </a:rPr>
              <a:t>tic</a:t>
            </a:r>
          </a:p>
          <a:p>
            <a:r>
              <a:rPr lang="it-IT" sz="2000" b="1" dirty="0">
                <a:latin typeface="+mn-lt"/>
              </a:rPr>
              <a:t>xc=</a:t>
            </a:r>
            <a:r>
              <a:rPr lang="it-IT" sz="2000" b="1" dirty="0" err="1">
                <a:latin typeface="+mn-lt"/>
              </a:rPr>
              <a:t>bicg</a:t>
            </a:r>
            <a:r>
              <a:rPr lang="it-IT" sz="2000" b="1" dirty="0">
                <a:latin typeface="+mn-lt"/>
              </a:rPr>
              <a:t>(</a:t>
            </a:r>
            <a:r>
              <a:rPr lang="it-IT" sz="2000" b="1" dirty="0" err="1">
                <a:latin typeface="+mn-lt"/>
              </a:rPr>
              <a:t>A,b</a:t>
            </a:r>
            <a:r>
              <a:rPr lang="it-IT" sz="2000" b="1" dirty="0">
                <a:latin typeface="+mn-lt"/>
              </a:rPr>
              <a:t>, 1e-12,100);</a:t>
            </a:r>
          </a:p>
          <a:p>
            <a:r>
              <a:rPr lang="it-IT" sz="2000" b="1" dirty="0">
                <a:latin typeface="+mn-lt"/>
              </a:rPr>
              <a:t>toc</a:t>
            </a:r>
          </a:p>
          <a:p>
            <a:r>
              <a:rPr lang="en-US" sz="2000" b="1" dirty="0">
                <a:latin typeface="+mn-lt"/>
              </a:rPr>
              <a:t>Elapsed time is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0.096694</a:t>
            </a:r>
            <a:r>
              <a:rPr lang="en-US" sz="2000" b="1" dirty="0">
                <a:latin typeface="+mn-lt"/>
              </a:rPr>
              <a:t> seconds.</a:t>
            </a:r>
            <a:endParaRPr lang="it-IT" sz="2000" b="1" dirty="0">
              <a:latin typeface="+mn-lt"/>
            </a:endParaRPr>
          </a:p>
          <a:p>
            <a:r>
              <a:rPr lang="it-IT" sz="2000" b="1" dirty="0">
                <a:latin typeface="+mn-lt"/>
              </a:rPr>
              <a:t>tic</a:t>
            </a:r>
          </a:p>
          <a:p>
            <a:r>
              <a:rPr lang="it-IT" sz="2000" b="1" dirty="0" err="1">
                <a:latin typeface="+mn-lt"/>
              </a:rPr>
              <a:t>xg</a:t>
            </a:r>
            <a:r>
              <a:rPr lang="it-IT" sz="2000" b="1" dirty="0">
                <a:latin typeface="+mn-lt"/>
              </a:rPr>
              <a:t>=A\b;</a:t>
            </a:r>
          </a:p>
          <a:p>
            <a:r>
              <a:rPr lang="it-IT" sz="2000" b="1" dirty="0">
                <a:latin typeface="+mn-lt"/>
              </a:rPr>
              <a:t>toc</a:t>
            </a:r>
          </a:p>
          <a:p>
            <a:r>
              <a:rPr lang="en-US" sz="2000" b="1" dirty="0">
                <a:latin typeface="+mn-lt"/>
              </a:rPr>
              <a:t>Elapsed time is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0.517847</a:t>
            </a:r>
            <a:r>
              <a:rPr lang="en-US" sz="2000" b="1" dirty="0">
                <a:latin typeface="+mn-lt"/>
              </a:rPr>
              <a:t> seconds.</a:t>
            </a:r>
            <a:endParaRPr lang="it-IT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901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fld id="{E0A50974-7E5F-498E-94A3-9275A952A999}" type="slidenum">
              <a:rPr lang="it-IT" b="1" smtClean="0"/>
              <a:pPr>
                <a:defRPr/>
              </a:pPr>
              <a:t>5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1619672" y="548680"/>
            <a:ext cx="5472608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b="1" dirty="0" err="1">
                <a:solidFill>
                  <a:srgbClr val="FF0000"/>
                </a:solidFill>
              </a:rPr>
              <a:t>Harwell</a:t>
            </a:r>
            <a:r>
              <a:rPr lang="it-IT" sz="2200" b="1" dirty="0">
                <a:solidFill>
                  <a:srgbClr val="FF0000"/>
                </a:solidFill>
              </a:rPr>
              <a:t> Boeing Sparse Matrix </a:t>
            </a:r>
            <a:r>
              <a:rPr lang="it-IT" sz="2200" b="1" dirty="0" err="1">
                <a:solidFill>
                  <a:srgbClr val="FF0000"/>
                </a:solidFill>
              </a:rPr>
              <a:t>Collection</a:t>
            </a:r>
            <a:endParaRPr lang="it-IT" sz="22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27584" y="1340768"/>
            <a:ext cx="3312368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b="1" dirty="0"/>
              <a:t> Problema di traffico aereo </a:t>
            </a:r>
          </a:p>
          <a:p>
            <a:r>
              <a:rPr lang="it-IT" sz="2000" b="1" dirty="0">
                <a:solidFill>
                  <a:srgbClr val="003399"/>
                </a:solidFill>
              </a:rPr>
              <a:t>2873x2873,nz=15032</a:t>
            </a:r>
          </a:p>
          <a:p>
            <a:r>
              <a:rPr lang="it-IT" sz="2000" b="1" dirty="0">
                <a:solidFill>
                  <a:srgbClr val="003399"/>
                </a:solidFill>
              </a:rPr>
              <a:t>densità=0.0018</a:t>
            </a:r>
          </a:p>
        </p:txBody>
      </p:sp>
      <p:pic>
        <p:nvPicPr>
          <p:cNvPr id="6" name="Immagine 5" descr="zenios_sm_cit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002" y="1424182"/>
            <a:ext cx="27622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/>
          <p:cNvSpPr txBox="1"/>
          <p:nvPr/>
        </p:nvSpPr>
        <p:spPr>
          <a:xfrm>
            <a:off x="755576" y="3607856"/>
            <a:ext cx="3456384" cy="163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b="1" dirty="0"/>
              <a:t>Modello per la simulazione della circolazione dell’acqua nell’oceano atlantico </a:t>
            </a:r>
          </a:p>
          <a:p>
            <a:r>
              <a:rPr lang="it-IT" sz="2000" b="1" dirty="0">
                <a:solidFill>
                  <a:srgbClr val="003399"/>
                </a:solidFill>
              </a:rPr>
              <a:t>362 x 362, nz=3074</a:t>
            </a:r>
          </a:p>
          <a:p>
            <a:r>
              <a:rPr lang="it-IT" sz="2000" b="1" dirty="0">
                <a:solidFill>
                  <a:srgbClr val="003399"/>
                </a:solidFill>
              </a:rPr>
              <a:t>densità=0.02</a:t>
            </a:r>
          </a:p>
        </p:txBody>
      </p:sp>
      <p:pic>
        <p:nvPicPr>
          <p:cNvPr id="8" name="Immagine 7" descr="plat362_sm_cit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501008"/>
            <a:ext cx="2857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285750"/>
            <a:ext cx="1630363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2500313" y="714375"/>
            <a:ext cx="5929312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Più affidabile e veloce motore di ricerca</a:t>
            </a:r>
          </a:p>
        </p:txBody>
      </p:sp>
      <p:sp>
        <p:nvSpPr>
          <p:cNvPr id="10" name="CasellaDiTesto 2"/>
          <p:cNvSpPr txBox="1"/>
          <p:nvPr/>
        </p:nvSpPr>
        <p:spPr>
          <a:xfrm>
            <a:off x="2143108" y="1571612"/>
            <a:ext cx="4714908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PageRank</a:t>
            </a:r>
            <a:r>
              <a:rPr lang="en-US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=</a:t>
            </a:r>
            <a:r>
              <a:rPr lang="en-US" sz="28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cuore</a:t>
            </a:r>
            <a:r>
              <a:rPr lang="en-US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 di Google</a:t>
            </a:r>
            <a:endParaRPr lang="it-IT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 b="1"/>
              <a:t>CALCOLO NUMERICO- A.D'ALESSIO</a:t>
            </a: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fld id="{A72B50E3-BE8A-404E-8FD6-0A6BF3E1AF92}" type="slidenum">
              <a:rPr lang="it-IT" b="1"/>
              <a:pPr>
                <a:defRPr/>
              </a:pPr>
              <a:t>6</a:t>
            </a:fld>
            <a:endParaRPr lang="it-IT" b="1"/>
          </a:p>
        </p:txBody>
      </p:sp>
      <p:sp>
        <p:nvSpPr>
          <p:cNvPr id="9" name="CasellaDiTesto 8"/>
          <p:cNvSpPr txBox="1"/>
          <p:nvPr/>
        </p:nvSpPr>
        <p:spPr>
          <a:xfrm>
            <a:off x="928688" y="2348880"/>
            <a:ext cx="757240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rgbClr val="FF0000"/>
                </a:solidFill>
                <a:latin typeface="+mn-lt"/>
              </a:rPr>
              <a:t> il più grande calcolo di algebra lineare al mondo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786050" y="2924944"/>
            <a:ext cx="3357586" cy="19389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latin typeface="+mn-lt"/>
              </a:rPr>
              <a:t>        Coinvolge</a:t>
            </a:r>
          </a:p>
          <a:p>
            <a:pPr>
              <a:buFont typeface="Wingdings" pitchFamily="2" charset="2"/>
              <a:buChar char="Ø"/>
            </a:pPr>
            <a:r>
              <a:rPr lang="it-IT" sz="2400" b="1" dirty="0">
                <a:solidFill>
                  <a:srgbClr val="0033CC"/>
                </a:solidFill>
              </a:rPr>
              <a:t>G</a:t>
            </a:r>
            <a:r>
              <a:rPr lang="it-IT" sz="2400" b="1" dirty="0">
                <a:solidFill>
                  <a:srgbClr val="0033CC"/>
                </a:solidFill>
                <a:latin typeface="+mn-lt"/>
              </a:rPr>
              <a:t>rafi</a:t>
            </a:r>
          </a:p>
          <a:p>
            <a:pPr>
              <a:buFont typeface="Wingdings" pitchFamily="2" charset="2"/>
              <a:buChar char="Ø"/>
            </a:pPr>
            <a:r>
              <a:rPr lang="it-IT" sz="2400" b="1" dirty="0">
                <a:solidFill>
                  <a:srgbClr val="0033CC"/>
                </a:solidFill>
                <a:latin typeface="+mn-lt"/>
              </a:rPr>
              <a:t>Catene di </a:t>
            </a:r>
            <a:r>
              <a:rPr lang="it-IT" sz="2400" b="1" dirty="0" err="1">
                <a:solidFill>
                  <a:srgbClr val="0033CC"/>
                </a:solidFill>
                <a:latin typeface="+mn-lt"/>
              </a:rPr>
              <a:t>Markov</a:t>
            </a:r>
            <a:endParaRPr lang="it-IT" sz="2400" b="1" dirty="0">
              <a:solidFill>
                <a:srgbClr val="0033CC"/>
              </a:solidFill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it-IT" sz="2400" b="1" dirty="0">
                <a:solidFill>
                  <a:srgbClr val="0033CC"/>
                </a:solidFill>
              </a:rPr>
              <a:t> Matrici Sparse</a:t>
            </a:r>
          </a:p>
          <a:p>
            <a:pPr>
              <a:buFont typeface="Wingdings" pitchFamily="2" charset="2"/>
              <a:buChar char="Ø"/>
            </a:pPr>
            <a:r>
              <a:rPr lang="it-IT" sz="2400" b="1" dirty="0">
                <a:solidFill>
                  <a:srgbClr val="0033CC"/>
                </a:solidFill>
                <a:latin typeface="+mn-lt"/>
              </a:rPr>
              <a:t>Metodi iterativi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857224" y="2905780"/>
            <a:ext cx="7358114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it-IT" sz="2800" b="1" dirty="0">
                <a:solidFill>
                  <a:srgbClr val="FF0000"/>
                </a:solidFill>
                <a:latin typeface="+mj-lt"/>
              </a:rPr>
              <a:t>metodi iterativi  per la risoluzione di un sistema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500166" y="834603"/>
            <a:ext cx="142876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214810" y="809882"/>
            <a:ext cx="2786082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Back-Substitution</a:t>
            </a:r>
            <a:endParaRPr lang="it-IT" sz="2600" b="1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WordArt 4"/>
          <p:cNvSpPr>
            <a:spLocks noChangeAspect="1" noChangeArrowheads="1" noChangeShapeType="1" noTextEdit="1"/>
          </p:cNvSpPr>
          <p:nvPr/>
        </p:nvSpPr>
        <p:spPr bwMode="auto">
          <a:xfrm>
            <a:off x="3245943" y="714356"/>
            <a:ext cx="540239" cy="45271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/>
          <a:lstStyle/>
          <a:p>
            <a:pPr algn="ctr" rtl="0"/>
            <a:r>
              <a:rPr lang="it-IT" sz="3600" b="1" kern="10" dirty="0">
                <a:solidFill>
                  <a:srgbClr val="003399"/>
                </a:solidFill>
                <a:latin typeface="Arial Black"/>
              </a:rPr>
              <a:t>+</a:t>
            </a:r>
          </a:p>
        </p:txBody>
      </p:sp>
      <p:sp>
        <p:nvSpPr>
          <p:cNvPr id="8" name="Rettangolo 7"/>
          <p:cNvSpPr/>
          <p:nvPr/>
        </p:nvSpPr>
        <p:spPr>
          <a:xfrm>
            <a:off x="1009624" y="214290"/>
            <a:ext cx="7358114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it-IT" sz="2800" b="1" dirty="0">
                <a:solidFill>
                  <a:srgbClr val="FF0000"/>
                </a:solidFill>
                <a:latin typeface="+mj-lt"/>
              </a:rPr>
              <a:t>metodo diretto per la risoluzione di un sistema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57158" y="1428736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+mn-lt"/>
              </a:rPr>
              <a:t>Dopo  un numero  finito  di passi si ha la soluzione    </a:t>
            </a:r>
          </a:p>
          <a:p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“esatta” a meno dell’errore di  round off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009650" y="4143380"/>
            <a:ext cx="685800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/>
              <a:t>La soluzione calcolata è affetta da errore di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/>
              <a:t>        </a:t>
            </a:r>
            <a:r>
              <a:rPr lang="it-IT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troncamento + errore di round-off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28596" y="3405846"/>
            <a:ext cx="825011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chemeClr val="tx1"/>
                </a:solidFill>
              </a:rPr>
              <a:t>Generano una successione di soluzioni approssimate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pPr>
              <a:defRPr/>
            </a:pPr>
            <a:fld id="{E7F3F427-960F-4CEB-B74E-5318CC561C59}" type="slidenum">
              <a:rPr lang="it-IT" b="1"/>
              <a:pPr>
                <a:defRPr/>
              </a:pPr>
              <a:t>8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107504" y="1412776"/>
            <a:ext cx="878497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rgbClr val="0033CC"/>
                </a:solidFill>
              </a:rPr>
              <a:t>L’algoritmo di Gauss 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</a:t>
            </a:r>
            <a:r>
              <a:rPr lang="it-IT" sz="2400" b="1" dirty="0">
                <a:solidFill>
                  <a:srgbClr val="0033CC"/>
                </a:solidFill>
              </a:rPr>
              <a:t> la matrice : Si verifica il fenomeno del </a:t>
            </a:r>
            <a:r>
              <a:rPr lang="it-IT" sz="2400" b="1" dirty="0" err="1">
                <a:solidFill>
                  <a:srgbClr val="FF0000"/>
                </a:solidFill>
              </a:rPr>
              <a:t>fill-in</a:t>
            </a:r>
            <a:r>
              <a:rPr lang="it-IT" sz="2400" b="1" dirty="0">
                <a:solidFill>
                  <a:srgbClr val="0033CC"/>
                </a:solidFill>
              </a:rPr>
              <a:t> (riempimento)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71500" y="142875"/>
            <a:ext cx="8392988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rgbClr val="FF0000"/>
                </a:solidFill>
              </a:rPr>
              <a:t> Risoluzione di un sistema sparso di </a:t>
            </a:r>
            <a:r>
              <a:rPr lang="it-IT" sz="3200" b="1" dirty="0">
                <a:solidFill>
                  <a:srgbClr val="FF0000"/>
                </a:solidFill>
              </a:rPr>
              <a:t>grandi</a:t>
            </a:r>
            <a:r>
              <a:rPr lang="it-IT" sz="2800" b="1" dirty="0">
                <a:solidFill>
                  <a:srgbClr val="FF0000"/>
                </a:solidFill>
              </a:rPr>
              <a:t> dimensioni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79512" y="620688"/>
            <a:ext cx="8640960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chemeClr val="tx1"/>
                </a:solidFill>
              </a:rPr>
              <a:t>Algoritmo di Gauss (fatt. LU)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 : 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trasforma 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</a:rPr>
              <a:t>Ax=b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in</a:t>
            </a:r>
            <a:r>
              <a:rPr lang="it-IT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</a:rPr>
              <a:t>Ux=y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(U triangolare superiore)</a:t>
            </a:r>
          </a:p>
        </p:txBody>
      </p:sp>
      <p:sp>
        <p:nvSpPr>
          <p:cNvPr id="13" name="Freccia in giù 12"/>
          <p:cNvSpPr/>
          <p:nvPr/>
        </p:nvSpPr>
        <p:spPr>
          <a:xfrm>
            <a:off x="3857620" y="3356992"/>
            <a:ext cx="714380" cy="500066"/>
          </a:xfrm>
          <a:prstGeom prst="downArrow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CasellaDiTesto 5"/>
          <p:cNvSpPr txBox="1">
            <a:spLocks noChangeArrowheads="1"/>
          </p:cNvSpPr>
          <p:nvPr/>
        </p:nvSpPr>
        <p:spPr bwMode="auto">
          <a:xfrm>
            <a:off x="1065858" y="2226344"/>
            <a:ext cx="278606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>
                <a:latin typeface="+mj-lt"/>
              </a:rPr>
              <a:t>load west0479</a:t>
            </a:r>
            <a:endParaRPr lang="it-IT" sz="2400" b="1" dirty="0">
              <a:latin typeface="+mj-lt"/>
            </a:endParaRPr>
          </a:p>
          <a:p>
            <a:r>
              <a:rPr lang="en-GB" sz="2400" b="1" dirty="0">
                <a:latin typeface="+mj-lt"/>
              </a:rPr>
              <a:t> a=west0479;</a:t>
            </a:r>
          </a:p>
          <a:p>
            <a:r>
              <a:rPr lang="en-GB" sz="2400" b="1" dirty="0">
                <a:latin typeface="+mj-lt"/>
              </a:rPr>
              <a:t>spy(a)</a:t>
            </a:r>
          </a:p>
          <a:p>
            <a:r>
              <a:rPr lang="it-IT" sz="2400" b="1" dirty="0" err="1">
                <a:latin typeface="+mj-lt"/>
              </a:rPr>
              <a:t>nnz</a:t>
            </a:r>
            <a:r>
              <a:rPr lang="it-IT" sz="2400" b="1" dirty="0">
                <a:latin typeface="+mj-lt"/>
              </a:rPr>
              <a:t>(a)</a:t>
            </a:r>
          </a:p>
          <a:p>
            <a:r>
              <a:rPr lang="it-IT" sz="2400" b="1" dirty="0" err="1">
                <a:latin typeface="+mj-lt"/>
              </a:rPr>
              <a:t>ans</a:t>
            </a:r>
            <a:r>
              <a:rPr lang="it-IT" sz="2400" b="1" dirty="0">
                <a:latin typeface="+mj-lt"/>
              </a:rPr>
              <a:t> =</a:t>
            </a:r>
          </a:p>
          <a:p>
            <a:r>
              <a:rPr lang="it-IT" sz="2400" b="1" dirty="0">
                <a:latin typeface="+mj-lt"/>
              </a:rPr>
              <a:t>        1887</a:t>
            </a:r>
          </a:p>
          <a:p>
            <a:r>
              <a:rPr lang="en-GB" sz="2400" b="1" dirty="0">
                <a:latin typeface="+mj-lt"/>
              </a:rPr>
              <a:t> s=</a:t>
            </a:r>
            <a:r>
              <a:rPr lang="en-GB" sz="2400" b="1" dirty="0" err="1">
                <a:latin typeface="+mj-lt"/>
              </a:rPr>
              <a:t>lu</a:t>
            </a:r>
            <a:r>
              <a:rPr lang="en-GB" sz="2400" b="1" dirty="0">
                <a:latin typeface="+mj-lt"/>
              </a:rPr>
              <a:t>(a);</a:t>
            </a:r>
          </a:p>
          <a:p>
            <a:r>
              <a:rPr lang="en-GB" sz="2400" b="1" dirty="0">
                <a:latin typeface="+mj-lt"/>
              </a:rPr>
              <a:t>spy(s)</a:t>
            </a:r>
          </a:p>
          <a:p>
            <a:r>
              <a:rPr lang="it-IT" sz="2400" b="1" dirty="0" err="1">
                <a:latin typeface="+mj-lt"/>
              </a:rPr>
              <a:t>nnz</a:t>
            </a:r>
            <a:r>
              <a:rPr lang="it-IT" sz="2400" b="1" dirty="0">
                <a:latin typeface="+mj-lt"/>
              </a:rPr>
              <a:t>(s)</a:t>
            </a:r>
          </a:p>
          <a:p>
            <a:r>
              <a:rPr lang="it-IT" sz="2400" b="1" dirty="0" err="1">
                <a:latin typeface="+mj-lt"/>
              </a:rPr>
              <a:t>ans</a:t>
            </a:r>
            <a:r>
              <a:rPr lang="it-IT" sz="2400" b="1" dirty="0">
                <a:latin typeface="+mj-lt"/>
              </a:rPr>
              <a:t> =</a:t>
            </a:r>
          </a:p>
          <a:p>
            <a:r>
              <a:rPr lang="it-IT" sz="2400" b="1" dirty="0">
                <a:latin typeface="+mj-lt"/>
              </a:rPr>
              <a:t>       15918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l="14272" t="4593" r="14764" b="3937"/>
          <a:stretch>
            <a:fillRect/>
          </a:stretch>
        </p:blipFill>
        <p:spPr bwMode="auto">
          <a:xfrm>
            <a:off x="4788024" y="1772816"/>
            <a:ext cx="2491756" cy="240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 l="15256" t="5249" r="14764" b="3281"/>
          <a:stretch>
            <a:fillRect/>
          </a:stretch>
        </p:blipFill>
        <p:spPr bwMode="auto">
          <a:xfrm>
            <a:off x="4860032" y="4149080"/>
            <a:ext cx="2457205" cy="240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974-7E5F-498E-94A3-9275A952A999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907704" y="188640"/>
            <a:ext cx="43924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   </a:t>
            </a:r>
            <a:r>
              <a:rPr lang="it-IT" sz="2400" b="1" dirty="0" err="1">
                <a:solidFill>
                  <a:srgbClr val="FF0000"/>
                </a:solidFill>
              </a:rPr>
              <a:t>Fill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inn</a:t>
            </a:r>
            <a:r>
              <a:rPr lang="it-IT" sz="2400" b="1" dirty="0">
                <a:solidFill>
                  <a:srgbClr val="FF0000"/>
                </a:solidFill>
              </a:rPr>
              <a:t> di matrici a banda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67544" y="692696"/>
            <a:ext cx="3312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latin typeface="+mn-lt"/>
              </a:rPr>
              <a:t>b=gallery</a:t>
            </a:r>
            <a:r>
              <a:rPr lang="it-IT" sz="2000" b="1" dirty="0">
                <a:latin typeface="+mn-lt"/>
              </a:rPr>
              <a:t>('</a:t>
            </a:r>
            <a:r>
              <a:rPr lang="it-IT" sz="2000" b="1" dirty="0" err="1">
                <a:latin typeface="+mn-lt"/>
              </a:rPr>
              <a:t>wathen</a:t>
            </a:r>
            <a:r>
              <a:rPr lang="it-IT" sz="2000" b="1" dirty="0">
                <a:latin typeface="+mn-lt"/>
              </a:rPr>
              <a:t>',10,10);</a:t>
            </a:r>
          </a:p>
          <a:p>
            <a:r>
              <a:rPr lang="it-IT" sz="2000" b="1" dirty="0">
                <a:latin typeface="+mn-lt"/>
              </a:rPr>
              <a:t> [l,u]</a:t>
            </a:r>
            <a:r>
              <a:rPr lang="it-IT" sz="2000" b="1" dirty="0" err="1">
                <a:latin typeface="+mn-lt"/>
              </a:rPr>
              <a:t>=lu</a:t>
            </a:r>
            <a:r>
              <a:rPr lang="it-IT" sz="2000" b="1" dirty="0">
                <a:latin typeface="+mn-lt"/>
              </a:rPr>
              <a:t>(b);</a:t>
            </a:r>
          </a:p>
          <a:p>
            <a:r>
              <a:rPr lang="it-IT" sz="2000" b="1" dirty="0" err="1">
                <a:latin typeface="+mn-lt"/>
              </a:rPr>
              <a:t>nnz</a:t>
            </a:r>
            <a:r>
              <a:rPr lang="it-IT" sz="2000" b="1" dirty="0">
                <a:latin typeface="+mn-lt"/>
              </a:rPr>
              <a:t>(b)</a:t>
            </a:r>
          </a:p>
          <a:p>
            <a:r>
              <a:rPr lang="it-IT" sz="2000" b="1" dirty="0" err="1">
                <a:latin typeface="+mn-lt"/>
              </a:rPr>
              <a:t>ans</a:t>
            </a:r>
            <a:r>
              <a:rPr lang="it-IT" sz="2000" b="1" dirty="0">
                <a:latin typeface="+mn-lt"/>
              </a:rPr>
              <a:t> =</a:t>
            </a:r>
          </a:p>
          <a:p>
            <a:r>
              <a:rPr lang="it-IT" sz="2000" b="1" dirty="0">
                <a:latin typeface="+mn-lt"/>
              </a:rPr>
              <a:t>        4861</a:t>
            </a:r>
          </a:p>
          <a:p>
            <a:r>
              <a:rPr lang="fr-FR" sz="2000" b="1" dirty="0">
                <a:latin typeface="+mn-lt"/>
              </a:rPr>
              <a:t>&gt;&gt; </a:t>
            </a:r>
            <a:r>
              <a:rPr lang="fr-FR" sz="2000" b="1" dirty="0" err="1">
                <a:latin typeface="+mn-lt"/>
              </a:rPr>
              <a:t>nnz</a:t>
            </a:r>
            <a:r>
              <a:rPr lang="fr-FR" sz="2000" b="1" dirty="0">
                <a:latin typeface="+mn-lt"/>
              </a:rPr>
              <a:t>(l)</a:t>
            </a:r>
          </a:p>
          <a:p>
            <a:r>
              <a:rPr lang="fr-FR" sz="2000" b="1" dirty="0">
                <a:latin typeface="+mn-lt"/>
              </a:rPr>
              <a:t>ans =</a:t>
            </a:r>
          </a:p>
          <a:p>
            <a:r>
              <a:rPr lang="fr-FR" sz="2000" b="1" dirty="0">
                <a:latin typeface="+mn-lt"/>
              </a:rPr>
              <a:t>        9280</a:t>
            </a:r>
          </a:p>
          <a:p>
            <a:r>
              <a:rPr lang="fr-FR" sz="2000" b="1" dirty="0">
                <a:latin typeface="+mn-lt"/>
              </a:rPr>
              <a:t>&gt;&gt; </a:t>
            </a:r>
            <a:r>
              <a:rPr lang="fr-FR" sz="2000" b="1" dirty="0" err="1">
                <a:latin typeface="+mn-lt"/>
              </a:rPr>
              <a:t>nnz</a:t>
            </a:r>
            <a:r>
              <a:rPr lang="fr-FR" sz="2000" b="1" dirty="0">
                <a:latin typeface="+mn-lt"/>
              </a:rPr>
              <a:t>(u)</a:t>
            </a:r>
          </a:p>
          <a:p>
            <a:r>
              <a:rPr lang="fr-FR" sz="2000" b="1" dirty="0">
                <a:latin typeface="+mn-lt"/>
              </a:rPr>
              <a:t>ans =</a:t>
            </a:r>
          </a:p>
          <a:p>
            <a:r>
              <a:rPr lang="fr-FR" sz="2000" b="1" dirty="0">
                <a:latin typeface="+mn-lt"/>
              </a:rPr>
              <a:t>        9208</a:t>
            </a:r>
            <a:endParaRPr lang="it-IT" sz="2000" b="1" dirty="0">
              <a:latin typeface="+mn-lt"/>
            </a:endParaRPr>
          </a:p>
          <a:p>
            <a:endParaRPr lang="it-IT" sz="2000" b="1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627" r="17740"/>
          <a:stretch>
            <a:fillRect/>
          </a:stretch>
        </p:blipFill>
        <p:spPr bwMode="auto">
          <a:xfrm>
            <a:off x="3923928" y="620688"/>
            <a:ext cx="2634222" cy="281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6853" r="18627"/>
          <a:stretch>
            <a:fillRect/>
          </a:stretch>
        </p:blipFill>
        <p:spPr bwMode="auto">
          <a:xfrm>
            <a:off x="2352744" y="3284984"/>
            <a:ext cx="2723312" cy="287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19071" r="17740"/>
          <a:stretch>
            <a:fillRect/>
          </a:stretch>
        </p:blipFill>
        <p:spPr bwMode="auto">
          <a:xfrm>
            <a:off x="5268526" y="3356992"/>
            <a:ext cx="2615842" cy="281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Personalizzato 3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F2F2F2"/>
      </a:accent1>
      <a:accent2>
        <a:srgbClr val="A5A5A5"/>
      </a:accent2>
      <a:accent3>
        <a:srgbClr val="F2F2F2"/>
      </a:accent3>
      <a:accent4>
        <a:srgbClr val="F2F2F2"/>
      </a:accent4>
      <a:accent5>
        <a:srgbClr val="D8D8D8"/>
      </a:accent5>
      <a:accent6>
        <a:srgbClr val="A5A5A5"/>
      </a:accent6>
      <a:hlink>
        <a:srgbClr val="FF0000"/>
      </a:hlink>
      <a:folHlink>
        <a:srgbClr val="0070C0"/>
      </a:folHlink>
    </a:clrScheme>
    <a:fontScheme name="Personalizzat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EE39BECF7543469475879D4C3513F4" ma:contentTypeVersion="2" ma:contentTypeDescription="Creare un nuovo documento." ma:contentTypeScope="" ma:versionID="2a69e8e2987fab622d8fbf3fd1e4ad53">
  <xsd:schema xmlns:xsd="http://www.w3.org/2001/XMLSchema" xmlns:xs="http://www.w3.org/2001/XMLSchema" xmlns:p="http://schemas.microsoft.com/office/2006/metadata/properties" xmlns:ns2="d92499b9-8479-4e49-9974-3b692cd85fac" targetNamespace="http://schemas.microsoft.com/office/2006/metadata/properties" ma:root="true" ma:fieldsID="0e18558aac99648f5278f2f757319b17" ns2:_="">
    <xsd:import namespace="d92499b9-8479-4e49-9974-3b692cd85f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499b9-8479-4e49-9974-3b692cd85f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2CCD7C-9D3F-42E9-8023-9C875F5A8B29}"/>
</file>

<file path=customXml/itemProps2.xml><?xml version="1.0" encoding="utf-8"?>
<ds:datastoreItem xmlns:ds="http://schemas.openxmlformats.org/officeDocument/2006/customXml" ds:itemID="{D7751CEC-279B-4D95-99E1-C703FA602F6E}"/>
</file>

<file path=customXml/itemProps3.xml><?xml version="1.0" encoding="utf-8"?>
<ds:datastoreItem xmlns:ds="http://schemas.openxmlformats.org/officeDocument/2006/customXml" ds:itemID="{25F02999-AE23-4D01-B1C1-E5C566ED6B3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5505</TotalTime>
  <Words>2680</Words>
  <Application>Microsoft Office PowerPoint</Application>
  <PresentationFormat>Presentazione su schermo (4:3)</PresentationFormat>
  <Paragraphs>452</Paragraphs>
  <Slides>40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40</vt:i4>
      </vt:variant>
    </vt:vector>
  </HeadingPairs>
  <TitlesOfParts>
    <vt:vector size="50" baseType="lpstr">
      <vt:lpstr>Arial</vt:lpstr>
      <vt:lpstr>Arial Black</vt:lpstr>
      <vt:lpstr>Calibri</vt:lpstr>
      <vt:lpstr>Comic Sans MS</vt:lpstr>
      <vt:lpstr>Math1</vt:lpstr>
      <vt:lpstr>Times New Roman</vt:lpstr>
      <vt:lpstr>Wingdings</vt:lpstr>
      <vt:lpstr>Tema2</vt:lpstr>
      <vt:lpstr>Equation</vt:lpstr>
      <vt:lpstr>Equazione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Nappi Ciro</dc:creator>
  <cp:lastModifiedBy>Mary ⚽🏆🐳</cp:lastModifiedBy>
  <cp:revision>762</cp:revision>
  <dcterms:created xsi:type="dcterms:W3CDTF">2008-08-27T14:28:21Z</dcterms:created>
  <dcterms:modified xsi:type="dcterms:W3CDTF">2020-01-25T18:25:08Z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0x0101003CEE39BECF7543469475879D4C3513F4</vt:lpwstr>
  </property>
</Properties>
</file>