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B8D233"/>
    <a:srgbClr val="344529"/>
    <a:srgbClr val="2B3922"/>
    <a:srgbClr val="2E3722"/>
    <a:srgbClr val="FCF7F1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10/10/2020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10/10/2020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10/10/2020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10/10/2020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10/10/2020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10/10/2020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t>10/10/2020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10/10/2020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10/10/2020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10/10/2020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10/10/2020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10/10/2020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10/10/2020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10/10/2020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" sz="3200" dirty="0">
                <a:solidFill>
                  <a:schemeClr val="tx1"/>
                </a:solidFill>
              </a:rPr>
              <a:t>Elaborato </a:t>
            </a:r>
            <a:br>
              <a:rPr lang="it" sz="3200" dirty="0">
                <a:solidFill>
                  <a:schemeClr val="tx1"/>
                </a:solidFill>
              </a:rPr>
            </a:br>
            <a:br>
              <a:rPr lang="it" sz="3200" dirty="0">
                <a:solidFill>
                  <a:schemeClr val="tx1"/>
                </a:solidFill>
              </a:rPr>
            </a:br>
            <a:r>
              <a:rPr lang="it" sz="3200" dirty="0">
                <a:solidFill>
                  <a:schemeClr val="tx1"/>
                </a:solidFill>
              </a:rPr>
              <a:t>RICERCA OPERATIVA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2400" b="1" i="1" dirty="0"/>
              <a:t>PROBLEMA DI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065519-E527-4614-8383-458B1EE75E48}"/>
                  </a:ext>
                </a:extLst>
              </p:cNvPr>
              <p:cNvSpPr txBox="1"/>
              <p:nvPr/>
            </p:nvSpPr>
            <p:spPr>
              <a:xfrm>
                <a:off x="1066800" y="2083198"/>
                <a:ext cx="10058400" cy="106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i="1" dirty="0"/>
                  <a:t>FUNZIONE OBIETTIVO: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065519-E527-4614-8383-458B1EE7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83198"/>
                <a:ext cx="10058400" cy="1062727"/>
              </a:xfrm>
              <a:prstGeom prst="rect">
                <a:avLst/>
              </a:prstGeom>
              <a:blipFill>
                <a:blip r:embed="rId2"/>
                <a:stretch>
                  <a:fillRect l="-485" t="-34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56EC578-9770-487E-924C-6AD6335520FF}"/>
                  </a:ext>
                </a:extLst>
              </p:cNvPr>
              <p:cNvSpPr txBox="1"/>
              <p:nvPr/>
            </p:nvSpPr>
            <p:spPr>
              <a:xfrm>
                <a:off x="1066800" y="1065320"/>
                <a:ext cx="10058400" cy="990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distanza del nodo </a:t>
                </a:r>
                <a:r>
                  <a:rPr lang="it-IT" i="1" dirty="0">
                    <a:sym typeface="Wingdings" panose="05000000000000000000" pitchFamily="2" charset="2"/>
                  </a:rPr>
                  <a:t>i</a:t>
                </a:r>
                <a:r>
                  <a:rPr lang="it-IT" dirty="0">
                    <a:sym typeface="Wingdings" panose="05000000000000000000" pitchFamily="2" charset="2"/>
                  </a:rPr>
                  <a:t>  dal j</a:t>
                </a:r>
                <a:r>
                  <a:rPr lang="it-IT" i="1" dirty="0">
                    <a:sym typeface="Wingdings" panose="05000000000000000000" pitchFamily="2" charset="2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it-IT" dirty="0"/>
                  <a:t> se il nodo </a:t>
                </a:r>
                <a:r>
                  <a:rPr lang="it-IT" i="1" dirty="0"/>
                  <a:t>i </a:t>
                </a:r>
                <a:r>
                  <a:rPr lang="it-IT" dirty="0"/>
                  <a:t>afferisce al </a:t>
                </a:r>
                <a:r>
                  <a:rPr lang="it-IT" dirty="0" err="1"/>
                  <a:t>centroide</a:t>
                </a:r>
                <a:r>
                  <a:rPr lang="it-IT" dirty="0"/>
                  <a:t> </a:t>
                </a:r>
                <a:r>
                  <a:rPr lang="it-IT" i="1" dirty="0"/>
                  <a:t>j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altrimenti;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it-IT" dirty="0"/>
                  <a:t> se nel punto </a:t>
                </a:r>
                <a:r>
                  <a:rPr lang="it-IT" i="1" dirty="0"/>
                  <a:t>j </a:t>
                </a:r>
                <a:r>
                  <a:rPr lang="it-IT" dirty="0"/>
                  <a:t>è localizzato un </a:t>
                </a:r>
                <a:r>
                  <a:rPr lang="it-IT" dirty="0" err="1"/>
                  <a:t>centroide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altrimenti;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56EC578-9770-487E-924C-6AD633552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65320"/>
                <a:ext cx="10058400" cy="990271"/>
              </a:xfrm>
              <a:prstGeom prst="rect">
                <a:avLst/>
              </a:prstGeom>
              <a:blipFill>
                <a:blip r:embed="rId3"/>
                <a:stretch>
                  <a:fillRect t="-4321" b="-67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2EC4E57-67DD-4AF6-8947-B98613859208}"/>
                  </a:ext>
                </a:extLst>
              </p:cNvPr>
              <p:cNvSpPr txBox="1"/>
              <p:nvPr/>
            </p:nvSpPr>
            <p:spPr>
              <a:xfrm>
                <a:off x="1066800" y="3145925"/>
                <a:ext cx="3008051" cy="320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i="1" dirty="0"/>
                  <a:t>VINCOLI: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it-IT" i="1" dirty="0">
                  <a:sym typeface="Wingdings" panose="05000000000000000000" pitchFamily="2" charset="2"/>
                </a:endParaRPr>
              </a:p>
              <a:p>
                <a:pPr algn="just"/>
                <a:endParaRPr lang="it-IT" i="1" dirty="0">
                  <a:sym typeface="Wingdings" panose="05000000000000000000" pitchFamily="2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i="1" dirty="0">
                  <a:sym typeface="Wingdings" panose="05000000000000000000" pitchFamily="2" charset="2"/>
                </a:endParaRPr>
              </a:p>
              <a:p>
                <a:pPr algn="just"/>
                <a:endParaRPr lang="it-IT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i="1" dirty="0"/>
              </a:p>
              <a:p>
                <a:pPr algn="just"/>
                <a:endParaRPr lang="it-IT" i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0, 1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𝐽</m:t>
                      </m:r>
                    </m:oMath>
                  </m:oMathPara>
                </a14:m>
                <a:endParaRPr lang="it-IT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2EC4E57-67DD-4AF6-8947-B986138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145925"/>
                <a:ext cx="3008051" cy="3206006"/>
              </a:xfrm>
              <a:prstGeom prst="rect">
                <a:avLst/>
              </a:prstGeom>
              <a:blipFill>
                <a:blip r:embed="rId4"/>
                <a:stretch>
                  <a:fillRect l="-1623" t="-951" b="-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B1C81328-A6FC-4252-9C6A-2E034B029F65}"/>
              </a:ext>
            </a:extLst>
          </p:cNvPr>
          <p:cNvSpPr/>
          <p:nvPr/>
        </p:nvSpPr>
        <p:spPr>
          <a:xfrm>
            <a:off x="4074851" y="3682341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D16D05A4-E178-4F03-B010-B337DF2C7A4B}"/>
              </a:ext>
            </a:extLst>
          </p:cNvPr>
          <p:cNvSpPr/>
          <p:nvPr/>
        </p:nvSpPr>
        <p:spPr>
          <a:xfrm>
            <a:off x="4074851" y="4656595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99C9F32-56C5-4211-972D-E44EB42BE512}"/>
              </a:ext>
            </a:extLst>
          </p:cNvPr>
          <p:cNvSpPr/>
          <p:nvPr/>
        </p:nvSpPr>
        <p:spPr>
          <a:xfrm>
            <a:off x="4074851" y="5484290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CB368E-4914-4364-9B34-B84A3B8C66C6}"/>
              </a:ext>
            </a:extLst>
          </p:cNvPr>
          <p:cNvSpPr txBox="1"/>
          <p:nvPr/>
        </p:nvSpPr>
        <p:spPr>
          <a:xfrm>
            <a:off x="5143129" y="3590008"/>
            <a:ext cx="59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>
                <a:sym typeface="Wingdings" panose="05000000000000000000" pitchFamily="2" charset="2"/>
              </a:rPr>
              <a:t>Vincolo sul numero di </a:t>
            </a:r>
            <a:r>
              <a:rPr lang="it-IT" i="1" dirty="0" err="1">
                <a:sym typeface="Wingdings" panose="05000000000000000000" pitchFamily="2" charset="2"/>
              </a:rPr>
              <a:t>centroidi</a:t>
            </a:r>
            <a:r>
              <a:rPr lang="it-IT" i="1" dirty="0">
                <a:sym typeface="Wingdings" panose="05000000000000000000" pitchFamily="2" charset="2"/>
              </a:rPr>
              <a:t>/cluster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08E6674-E6F7-45BD-9AF9-0A8D53CC1419}"/>
              </a:ext>
            </a:extLst>
          </p:cNvPr>
          <p:cNvSpPr txBox="1"/>
          <p:nvPr/>
        </p:nvSpPr>
        <p:spPr>
          <a:xfrm>
            <a:off x="5143129" y="4564262"/>
            <a:ext cx="59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>
                <a:sym typeface="Wingdings" panose="05000000000000000000" pitchFamily="2" charset="2"/>
              </a:rPr>
              <a:t>Vincolo sul soddisfacimento delle richieste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7C919E8-95F4-4566-857A-830C92479A99}"/>
              </a:ext>
            </a:extLst>
          </p:cNvPr>
          <p:cNvSpPr txBox="1"/>
          <p:nvPr/>
        </p:nvSpPr>
        <p:spPr>
          <a:xfrm>
            <a:off x="5143129" y="5391957"/>
            <a:ext cx="59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>
                <a:sym typeface="Wingdings" panose="05000000000000000000" pitchFamily="2" charset="2"/>
              </a:rPr>
              <a:t>Vincolo di </a:t>
            </a:r>
            <a:r>
              <a:rPr lang="it-IT" i="1" dirty="0" err="1">
                <a:sym typeface="Wingdings" panose="05000000000000000000" pitchFamily="2" charset="2"/>
              </a:rPr>
              <a:t>variable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i="1" dirty="0" err="1">
                <a:sym typeface="Wingdings" panose="05000000000000000000" pitchFamily="2" charset="2"/>
              </a:rPr>
              <a:t>upper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i="1" dirty="0" err="1">
                <a:sym typeface="Wingdings" panose="05000000000000000000" pitchFamily="2" charset="2"/>
              </a:rPr>
              <a:t>bound</a:t>
            </a:r>
            <a:endParaRPr lang="it-IT" i="1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4547E8FC-16C9-45A1-B96E-0B46C7DA613C}"/>
                  </a:ext>
                </a:extLst>
              </p:cNvPr>
              <p:cNvSpPr txBox="1"/>
              <p:nvPr/>
            </p:nvSpPr>
            <p:spPr>
              <a:xfrm>
                <a:off x="8052047" y="642594"/>
                <a:ext cx="3073153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 b="1" i="1" dirty="0"/>
                  <a:t>Osservazione: </a:t>
                </a:r>
                <a:r>
                  <a:rPr lang="it-IT" sz="1500" dirty="0"/>
                  <a:t>per 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1500" dirty="0"/>
                  <a:t> il valore di funzione obiettivo è il più alto possibile. Più cresce il valore di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500" dirty="0"/>
                  <a:t> più il valore di funzione obiettivo decresce.</a:t>
                </a:r>
              </a:p>
              <a:p>
                <a:r>
                  <a:rPr lang="it-IT" sz="1500" dirty="0"/>
                  <a:t>Il valore ottimale di </a:t>
                </a:r>
                <a14:m>
                  <m:oMath xmlns:m="http://schemas.openxmlformats.org/officeDocument/2006/math">
                    <m:r>
                      <a:rPr lang="it-IT" sz="15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500" dirty="0"/>
                  <a:t> è quello a partire dal quale la funzione obiettivo inizia a decrescere più lentamente.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4547E8FC-16C9-45A1-B96E-0B46C7DA6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47" y="642594"/>
                <a:ext cx="3073153" cy="2169825"/>
              </a:xfrm>
              <a:prstGeom prst="rect">
                <a:avLst/>
              </a:prstGeom>
              <a:blipFill>
                <a:blip r:embed="rId5"/>
                <a:stretch>
                  <a:fillRect l="-794" t="-281" b="-2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836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2400" b="1" i="1"/>
              <a:t>DATI DEL PROBLEMA</a:t>
            </a:r>
            <a:endParaRPr lang="it-IT" sz="2400" b="1" i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52E674-5CA6-43EC-A30D-2813B0F9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94" y="1673787"/>
            <a:ext cx="6095446" cy="35104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C6ADBD-B7A6-40A7-B378-80343FEA11D7}"/>
              </a:ext>
            </a:extLst>
          </p:cNvPr>
          <p:cNvSpPr txBox="1"/>
          <p:nvPr/>
        </p:nvSpPr>
        <p:spPr>
          <a:xfrm>
            <a:off x="1066800" y="106363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Insieme dei punti che si vogliono </a:t>
            </a:r>
            <a:r>
              <a:rPr lang="it-IT" dirty="0" err="1"/>
              <a:t>clusterizzare</a:t>
            </a:r>
            <a:r>
              <a:rPr lang="it-IT" dirty="0"/>
              <a:t>.</a:t>
            </a:r>
          </a:p>
        </p:txBody>
      </p:sp>
      <p:pic>
        <p:nvPicPr>
          <p:cNvPr id="23" name="Immagine 2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2F0C386-8F7D-43A1-A036-C58A1803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60" y="1916299"/>
            <a:ext cx="169178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12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2400" b="1" i="1" dirty="0"/>
              <a:t>ALGORITMO P-MEDIANA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8046C2-C68C-4289-B14F-6E004E6EBF5F}"/>
              </a:ext>
            </a:extLst>
          </p:cNvPr>
          <p:cNvSpPr txBox="1"/>
          <p:nvPr/>
        </p:nvSpPr>
        <p:spPr>
          <a:xfrm>
            <a:off x="1066800" y="106532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L’algoritmo risolutivo del problema è stato sviluppato in MOSEL.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10CAF-F463-4889-B194-E19FB32E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54" y="1728483"/>
            <a:ext cx="4854606" cy="2433943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71C810F3-C8CD-484A-B2C6-C7213C065B7C}"/>
              </a:ext>
            </a:extLst>
          </p:cNvPr>
          <p:cNvSpPr txBox="1">
            <a:spLocks/>
          </p:cNvSpPr>
          <p:nvPr/>
        </p:nvSpPr>
        <p:spPr>
          <a:xfrm>
            <a:off x="1066800" y="1359151"/>
            <a:ext cx="10058400" cy="42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sz="1400" b="1" i="1" dirty="0"/>
              <a:t>DICHIARAZIONE E INIZIALIZZAZIONE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7EDF01-7840-4D2F-AD58-EE946E31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54" y="4594695"/>
            <a:ext cx="4854606" cy="1767993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BB90B24-E36D-40EB-96EE-492768ACC2FE}"/>
              </a:ext>
            </a:extLst>
          </p:cNvPr>
          <p:cNvSpPr txBox="1">
            <a:spLocks/>
          </p:cNvSpPr>
          <p:nvPr/>
        </p:nvSpPr>
        <p:spPr>
          <a:xfrm>
            <a:off x="1066800" y="4177276"/>
            <a:ext cx="10058400" cy="42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sz="1400" b="1" i="1" dirty="0"/>
              <a:t>CALCOLO DELLE DISTANZE TRA I PUNTI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93A600-600F-4C68-AFE8-5203E06A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58" y="1728483"/>
            <a:ext cx="3658766" cy="1499643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CD8D0B86-607A-4283-92CB-2648FB2B5EB4}"/>
              </a:ext>
            </a:extLst>
          </p:cNvPr>
          <p:cNvSpPr txBox="1">
            <a:spLocks/>
          </p:cNvSpPr>
          <p:nvPr/>
        </p:nvSpPr>
        <p:spPr>
          <a:xfrm>
            <a:off x="6386006" y="1359151"/>
            <a:ext cx="3558466" cy="42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sz="1400" b="1" i="1" dirty="0"/>
              <a:t>CREAZIONE DELLE VARIABILI</a:t>
            </a:r>
          </a:p>
        </p:txBody>
      </p:sp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42F965-731B-456B-A72D-80C04A676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58" y="4594695"/>
            <a:ext cx="4641542" cy="1767993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703F204F-C9B5-48C8-AC17-8A0F11823DCB}"/>
              </a:ext>
            </a:extLst>
          </p:cNvPr>
          <p:cNvSpPr txBox="1">
            <a:spLocks/>
          </p:cNvSpPr>
          <p:nvPr/>
        </p:nvSpPr>
        <p:spPr>
          <a:xfrm>
            <a:off x="6386006" y="4162426"/>
            <a:ext cx="3558466" cy="42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sz="1400" b="1" i="1" dirty="0"/>
              <a:t>FORMULAZIONE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408904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1800" b="1" i="1" dirty="0"/>
              <a:t>ESECUZIONE ALGORITMO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7B7D89-2D6B-4AF7-871E-CA2B170D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01091"/>
            <a:ext cx="4962525" cy="385581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7C91014-1227-4DAE-BA7E-463F33B83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00" y="1501092"/>
            <a:ext cx="4921700" cy="3855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2104692-3712-4BA4-8495-8FBE2F3F1F03}"/>
                  </a:ext>
                </a:extLst>
              </p:cNvPr>
              <p:cNvSpPr txBox="1"/>
              <p:nvPr/>
            </p:nvSpPr>
            <p:spPr>
              <a:xfrm>
                <a:off x="1066799" y="1131759"/>
                <a:ext cx="4962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2104692-3712-4BA4-8495-8FBE2F3F1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1131759"/>
                <a:ext cx="496252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D0848E7-292A-46C6-9898-82A78900A679}"/>
                  </a:ext>
                </a:extLst>
              </p:cNvPr>
              <p:cNvSpPr txBox="1"/>
              <p:nvPr/>
            </p:nvSpPr>
            <p:spPr>
              <a:xfrm>
                <a:off x="6203500" y="1131759"/>
                <a:ext cx="492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D0848E7-292A-46C6-9898-82A78900A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00" y="1131759"/>
                <a:ext cx="49217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12151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1800" b="1" i="1" dirty="0"/>
              <a:t>ESECUZIONE ALGORITMO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1180A5A-FD0A-4B8D-9FA6-8957640CCD2A}"/>
                  </a:ext>
                </a:extLst>
              </p:cNvPr>
              <p:cNvSpPr txBox="1"/>
              <p:nvPr/>
            </p:nvSpPr>
            <p:spPr>
              <a:xfrm>
                <a:off x="1066800" y="1065320"/>
                <a:ext cx="10058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L’algoritmo è stato eseguito più volte con valori diversi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per osservare l’andamento della funzione obiettivo.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1180A5A-FD0A-4B8D-9FA6-8957640CC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65320"/>
                <a:ext cx="10058400" cy="646331"/>
              </a:xfrm>
              <a:prstGeom prst="rect">
                <a:avLst/>
              </a:prstGeom>
              <a:blipFill>
                <a:blip r:embed="rId2"/>
                <a:stretch>
                  <a:fillRect l="-485" t="-5660" r="-485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2B3C242-E5F5-4A87-86DB-57DD3C71C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786345"/>
            <a:ext cx="6896470" cy="4006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EFD8C63-8D2C-4081-89EC-078299C604C0}"/>
                  </a:ext>
                </a:extLst>
              </p:cNvPr>
              <p:cNvSpPr txBox="1"/>
              <p:nvPr/>
            </p:nvSpPr>
            <p:spPr>
              <a:xfrm>
                <a:off x="8052046" y="2930559"/>
                <a:ext cx="3073153" cy="171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 b="1" i="1" dirty="0"/>
                  <a:t>Osservazione: </a:t>
                </a:r>
                <a:r>
                  <a:rPr lang="it-IT" sz="1500" i="1" dirty="0"/>
                  <a:t>dal grafico della funzione obiettivo in funzione del numero di cluster si può osservare che a partire dal valore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it-IT" sz="1500" b="1" i="1" dirty="0"/>
                  <a:t> </a:t>
                </a:r>
                <a:r>
                  <a:rPr lang="it-IT" sz="1500" i="1" dirty="0"/>
                  <a:t>la funzione obiettivo inizia a decrescere più lentamente.</a:t>
                </a:r>
                <a:endParaRPr lang="it-IT" sz="1500" b="1" i="1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EFD8C63-8D2C-4081-89EC-078299C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46" y="2930559"/>
                <a:ext cx="3073153" cy="1717906"/>
              </a:xfrm>
              <a:prstGeom prst="rect">
                <a:avLst/>
              </a:prstGeom>
              <a:blipFill>
                <a:blip r:embed="rId4"/>
                <a:stretch>
                  <a:fillRect l="-794" t="-709" r="-198" b="-28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97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2400" b="1" i="1" dirty="0"/>
              <a:t>ALGORITMO K-MEANS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65519-E527-4614-8383-458B1EE75E48}"/>
              </a:ext>
            </a:extLst>
          </p:cNvPr>
          <p:cNvSpPr txBox="1"/>
          <p:nvPr/>
        </p:nvSpPr>
        <p:spPr>
          <a:xfrm>
            <a:off x="1066800" y="106532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Quest’algoritmo individua per ogni cluster un </a:t>
            </a:r>
            <a:r>
              <a:rPr lang="it-IT" dirty="0" err="1"/>
              <a:t>centroide</a:t>
            </a:r>
            <a:r>
              <a:rPr lang="it-IT" dirty="0"/>
              <a:t> che si trova esattamente al centro e che quindi, con molta probabilità, sarà un </a:t>
            </a:r>
            <a:r>
              <a:rPr lang="it-IT" dirty="0" err="1"/>
              <a:t>centroide</a:t>
            </a:r>
            <a:r>
              <a:rPr lang="it-IT" dirty="0"/>
              <a:t> immaginario. </a:t>
            </a:r>
          </a:p>
          <a:p>
            <a:pPr algn="just"/>
            <a:r>
              <a:rPr lang="it-IT" dirty="0"/>
              <a:t>Questo </a:t>
            </a:r>
            <a:r>
              <a:rPr lang="it-IT" dirty="0" err="1"/>
              <a:t>centroide</a:t>
            </a:r>
            <a:r>
              <a:rPr lang="it-IT" dirty="0"/>
              <a:t> è anche detto </a:t>
            </a:r>
            <a:r>
              <a:rPr lang="it-IT" i="1" dirty="0"/>
              <a:t>baricentro</a:t>
            </a:r>
            <a:r>
              <a:rPr lang="it-IT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0A190EC-2D7C-4137-B5A2-7AD83F07D305}"/>
                  </a:ext>
                </a:extLst>
              </p:cNvPr>
              <p:cNvSpPr txBox="1"/>
              <p:nvPr/>
            </p:nvSpPr>
            <p:spPr>
              <a:xfrm>
                <a:off x="1066800" y="1988650"/>
                <a:ext cx="10058400" cy="304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it-IT" dirty="0"/>
                  <a:t>L’algoritmo seleziona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centroidi</a:t>
                </a:r>
                <a:r>
                  <a:rPr lang="it-IT" dirty="0"/>
                  <a:t> iniziali;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it-IT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it-IT" dirty="0"/>
                  <a:t>Ciascun nodo viene assegnato al cluster con il </a:t>
                </a:r>
                <a:r>
                  <a:rPr lang="it-IT" dirty="0" err="1"/>
                  <a:t>centroide</a:t>
                </a:r>
                <a:r>
                  <a:rPr lang="it-IT" dirty="0"/>
                  <a:t> più vicino; per ogni elemento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 il centroide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a cui viene assegnato è dato da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;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it-IT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it-IT" dirty="0"/>
                  <a:t>Si aggiorna la posizione dei </a:t>
                </a:r>
                <a:r>
                  <a:rPr lang="it-IT" dirty="0" err="1"/>
                  <a:t>centroidi</a:t>
                </a:r>
                <a:r>
                  <a:rPr lang="it-IT" dirty="0"/>
                  <a:t> per ogni cluster; la posizione del nuovo </a:t>
                </a:r>
                <a:r>
                  <a:rPr lang="it-IT" dirty="0" err="1"/>
                  <a:t>centroide</a:t>
                </a:r>
                <a:r>
                  <a:rPr lang="it-IT" dirty="0"/>
                  <a:t> sarà la media delle posizioni di tutti gli elementi che appartengono al cluster.</a:t>
                </a:r>
                <a:endParaRPr lang="it-IT" dirty="0">
                  <a:sym typeface="Wingdings" panose="05000000000000000000" pitchFamily="2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0A190EC-2D7C-4137-B5A2-7AD83F07D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88650"/>
                <a:ext cx="10058400" cy="3043910"/>
              </a:xfrm>
              <a:prstGeom prst="rect">
                <a:avLst/>
              </a:prstGeom>
              <a:blipFill>
                <a:blip r:embed="rId2"/>
                <a:stretch>
                  <a:fillRect l="-485" t="-1000" r="-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D3C127-DB0B-4E12-8138-5F92754BBA6A}"/>
              </a:ext>
            </a:extLst>
          </p:cNvPr>
          <p:cNvSpPr txBox="1"/>
          <p:nvPr/>
        </p:nvSpPr>
        <p:spPr>
          <a:xfrm>
            <a:off x="1066800" y="503256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Il procedimento viene iterato fino ad arrivare a </a:t>
            </a:r>
            <a:r>
              <a:rPr lang="it-IT" i="1" dirty="0"/>
              <a:t>convergenza</a:t>
            </a:r>
            <a:r>
              <a:rPr lang="it-IT" dirty="0"/>
              <a:t>, cioè da un’iterazione a quella successiva non cambia la posizione di nessun </a:t>
            </a:r>
            <a:r>
              <a:rPr lang="it-IT" dirty="0" err="1"/>
              <a:t>centroide</a:t>
            </a:r>
            <a:r>
              <a:rPr lang="it-IT" dirty="0"/>
              <a:t>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4B50F4-A9D3-47F3-8756-268B93D69656}"/>
              </a:ext>
            </a:extLst>
          </p:cNvPr>
          <p:cNvSpPr txBox="1"/>
          <p:nvPr/>
        </p:nvSpPr>
        <p:spPr>
          <a:xfrm>
            <a:off x="1066800" y="5955890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i="1" u="sng" dirty="0"/>
              <a:t>Per realizzare il confronto tra p-mediana e k-</a:t>
            </a:r>
            <a:r>
              <a:rPr lang="it-IT" sz="1400" i="1" u="sng" dirty="0" err="1"/>
              <a:t>means</a:t>
            </a:r>
            <a:r>
              <a:rPr lang="it-IT" sz="1400" i="1" u="sng" dirty="0"/>
              <a:t> è stata utilizzata la funzione </a:t>
            </a:r>
            <a:r>
              <a:rPr lang="it-IT" sz="1400" i="1" u="sng" dirty="0" err="1"/>
              <a:t>kmeans</a:t>
            </a:r>
            <a:r>
              <a:rPr lang="it-IT" sz="1400" i="1" u="sng" dirty="0"/>
              <a:t> di </a:t>
            </a:r>
            <a:r>
              <a:rPr lang="it-IT" sz="1400" i="1" u="sng" dirty="0" err="1"/>
              <a:t>Matlab</a:t>
            </a:r>
            <a:r>
              <a:rPr lang="it-IT" sz="1400" i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8170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7BB1A61-A439-46A3-A725-AFD440361B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642594"/>
                <a:ext cx="10058400" cy="422726"/>
              </a:xfrm>
            </p:spPr>
            <p:txBody>
              <a:bodyPr>
                <a:normAutofit/>
              </a:bodyPr>
              <a:lstStyle/>
              <a:p>
                <a:r>
                  <a:rPr lang="it-IT" sz="1800" b="1" i="1" dirty="0"/>
                  <a:t>CONFRONTO: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it-IT" sz="1800" b="1" i="1" dirty="0"/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7BB1A61-A439-46A3-A725-AFD440361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642594"/>
                <a:ext cx="10058400" cy="422726"/>
              </a:xfrm>
              <a:blipFill>
                <a:blip r:embed="rId2"/>
                <a:stretch>
                  <a:fillRect l="-485" t="-4286" b="-1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D3C127-DB0B-4E12-8138-5F92754BBA6A}"/>
              </a:ext>
            </a:extLst>
          </p:cNvPr>
          <p:cNvSpPr txBox="1"/>
          <p:nvPr/>
        </p:nvSpPr>
        <p:spPr>
          <a:xfrm>
            <a:off x="2909995" y="1126873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P-MEDIANA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E6E0BD-1E19-44F4-BBAE-6204ABA62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4651"/>
            <a:ext cx="4972267" cy="380317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8E618B0-8D61-4E79-8C76-43C030E1A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35" y="1434651"/>
            <a:ext cx="4972267" cy="380317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29DB3FB-6D2D-4BB6-8066-0068B32570D8}"/>
              </a:ext>
            </a:extLst>
          </p:cNvPr>
          <p:cNvSpPr txBox="1"/>
          <p:nvPr/>
        </p:nvSpPr>
        <p:spPr>
          <a:xfrm>
            <a:off x="7996128" y="1126872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K-MEANS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8641C37-8C7C-4419-95CE-D355B1EF2C25}"/>
              </a:ext>
            </a:extLst>
          </p:cNvPr>
          <p:cNvSpPr/>
          <p:nvPr/>
        </p:nvSpPr>
        <p:spPr>
          <a:xfrm>
            <a:off x="6246213" y="1802167"/>
            <a:ext cx="1692982" cy="175777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6285BB7-BFDC-4949-BEB6-167EE6CDA1DA}"/>
              </a:ext>
            </a:extLst>
          </p:cNvPr>
          <p:cNvSpPr/>
          <p:nvPr/>
        </p:nvSpPr>
        <p:spPr>
          <a:xfrm>
            <a:off x="8140514" y="1434649"/>
            <a:ext cx="2948263" cy="16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DC1EECF-9CCC-448B-AFD8-ABB3D724AA4B}"/>
              </a:ext>
            </a:extLst>
          </p:cNvPr>
          <p:cNvSpPr/>
          <p:nvPr/>
        </p:nvSpPr>
        <p:spPr>
          <a:xfrm rot="21093565">
            <a:off x="6583777" y="3241765"/>
            <a:ext cx="4116330" cy="186386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126F76-3116-4E79-8666-CE9C7DA90B1E}"/>
              </a:ext>
            </a:extLst>
          </p:cNvPr>
          <p:cNvSpPr txBox="1"/>
          <p:nvPr/>
        </p:nvSpPr>
        <p:spPr>
          <a:xfrm>
            <a:off x="1066800" y="553257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1" dirty="0"/>
              <a:t>Osservazione: </a:t>
            </a:r>
            <a:r>
              <a:rPr lang="it-IT" sz="1800" i="1" dirty="0"/>
              <a:t>in questo caso i due risultati sono uguali, ma cambiano i </a:t>
            </a:r>
            <a:r>
              <a:rPr lang="it-IT" sz="1800" i="1" dirty="0" err="1"/>
              <a:t>centroidi</a:t>
            </a:r>
            <a:r>
              <a:rPr lang="it-IT" sz="1800" i="1" dirty="0"/>
              <a:t> che nel primo caso sono reali e nel secondo caso sono immaginari.</a:t>
            </a: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2119801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7BB1A61-A439-46A3-A725-AFD440361B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642594"/>
                <a:ext cx="10058400" cy="422726"/>
              </a:xfrm>
            </p:spPr>
            <p:txBody>
              <a:bodyPr>
                <a:normAutofit/>
              </a:bodyPr>
              <a:lstStyle/>
              <a:p>
                <a:r>
                  <a:rPr lang="it-IT" sz="1800" b="1" i="1" dirty="0"/>
                  <a:t>CONFRONTO: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it-IT" sz="1800" b="1" i="1" dirty="0"/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7BB1A61-A439-46A3-A725-AFD440361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642594"/>
                <a:ext cx="10058400" cy="422726"/>
              </a:xfrm>
              <a:blipFill>
                <a:blip r:embed="rId2"/>
                <a:stretch>
                  <a:fillRect l="-485" t="-4286" b="-1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D3C127-DB0B-4E12-8138-5F92754BBA6A}"/>
              </a:ext>
            </a:extLst>
          </p:cNvPr>
          <p:cNvSpPr txBox="1"/>
          <p:nvPr/>
        </p:nvSpPr>
        <p:spPr>
          <a:xfrm>
            <a:off x="2909998" y="1126872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P-MEDIANA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29DB3FB-6D2D-4BB6-8066-0068B32570D8}"/>
              </a:ext>
            </a:extLst>
          </p:cNvPr>
          <p:cNvSpPr txBox="1"/>
          <p:nvPr/>
        </p:nvSpPr>
        <p:spPr>
          <a:xfrm>
            <a:off x="8002355" y="1126872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K-MEANS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126F76-3116-4E79-8666-CE9C7DA90B1E}"/>
              </a:ext>
            </a:extLst>
          </p:cNvPr>
          <p:cNvSpPr txBox="1"/>
          <p:nvPr/>
        </p:nvSpPr>
        <p:spPr>
          <a:xfrm>
            <a:off x="1066800" y="55325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1" dirty="0"/>
              <a:t>Osservazione: </a:t>
            </a:r>
            <a:r>
              <a:rPr lang="it-IT" sz="1800" i="1" dirty="0"/>
              <a:t>in questo caso i due risultati differiscono. Questo perché il </a:t>
            </a:r>
            <a:r>
              <a:rPr lang="it-IT" i="1" dirty="0"/>
              <a:t>k-</a:t>
            </a:r>
            <a:r>
              <a:rPr lang="it-IT" i="1" dirty="0" err="1"/>
              <a:t>means</a:t>
            </a:r>
            <a:r>
              <a:rPr lang="it-IT" i="1" dirty="0"/>
              <a:t> calcola come </a:t>
            </a:r>
            <a:r>
              <a:rPr lang="it-IT" i="1" dirty="0" err="1"/>
              <a:t>centroide</a:t>
            </a:r>
            <a:r>
              <a:rPr lang="it-IT" i="1" dirty="0"/>
              <a:t> il punto medio degli elementi appartenenti </a:t>
            </a:r>
            <a:r>
              <a:rPr lang="it-IT" i="1"/>
              <a:t>al cluster </a:t>
            </a:r>
            <a:r>
              <a:rPr lang="it-IT" i="1" dirty="0"/>
              <a:t>e assegna ogni elemento al cluster col </a:t>
            </a:r>
            <a:r>
              <a:rPr lang="it-IT" i="1" dirty="0" err="1"/>
              <a:t>centroide</a:t>
            </a:r>
            <a:r>
              <a:rPr lang="it-IT" i="1" dirty="0"/>
              <a:t> a distanza minima.</a:t>
            </a:r>
            <a:endParaRPr lang="it-IT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533F1B-5CAC-46A8-AEEF-3CB34A2D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4649"/>
            <a:ext cx="4972266" cy="38031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6B386A0-B78C-4DA2-81D8-F71F2B9B2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1" y="1434649"/>
            <a:ext cx="4966039" cy="3803173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0674A439-3C35-43BA-B65B-7F0F606020F7}"/>
              </a:ext>
            </a:extLst>
          </p:cNvPr>
          <p:cNvSpPr/>
          <p:nvPr/>
        </p:nvSpPr>
        <p:spPr>
          <a:xfrm>
            <a:off x="6285390" y="1811045"/>
            <a:ext cx="1716965" cy="16179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FFDA9F7-9B22-4455-B5D3-7AB22B55FCAC}"/>
              </a:ext>
            </a:extLst>
          </p:cNvPr>
          <p:cNvSpPr/>
          <p:nvPr/>
        </p:nvSpPr>
        <p:spPr>
          <a:xfrm>
            <a:off x="8442664" y="1457682"/>
            <a:ext cx="2512381" cy="49714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0E2AC7C-AF60-4CC1-91A5-371CD9FC06C5}"/>
              </a:ext>
            </a:extLst>
          </p:cNvPr>
          <p:cNvSpPr/>
          <p:nvPr/>
        </p:nvSpPr>
        <p:spPr>
          <a:xfrm>
            <a:off x="6445188" y="3790765"/>
            <a:ext cx="3932808" cy="1287262"/>
          </a:xfrm>
          <a:prstGeom prst="ellipse">
            <a:avLst/>
          </a:prstGeom>
          <a:noFill/>
          <a:ln>
            <a:solidFill>
              <a:srgbClr val="5CC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7EC95DE-5202-416F-B469-A077B9D13D79}"/>
              </a:ext>
            </a:extLst>
          </p:cNvPr>
          <p:cNvSpPr/>
          <p:nvPr/>
        </p:nvSpPr>
        <p:spPr>
          <a:xfrm>
            <a:off x="8851037" y="2370338"/>
            <a:ext cx="2104008" cy="14825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92165A3-0419-4819-9D1B-77F35F78001F}"/>
              </a:ext>
            </a:extLst>
          </p:cNvPr>
          <p:cNvCxnSpPr>
            <a:cxnSpLocks/>
          </p:cNvCxnSpPr>
          <p:nvPr/>
        </p:nvCxnSpPr>
        <p:spPr>
          <a:xfrm flipV="1">
            <a:off x="4195873" y="3768571"/>
            <a:ext cx="5707168" cy="32403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02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9B4B974-D069-4A45-87CD-D5CA3E2C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26" y="2096478"/>
            <a:ext cx="4725548" cy="144129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9DEF9D5-226F-4216-B1AC-FCD6DDA5DCB2}"/>
              </a:ext>
            </a:extLst>
          </p:cNvPr>
          <p:cNvSpPr txBox="1"/>
          <p:nvPr/>
        </p:nvSpPr>
        <p:spPr>
          <a:xfrm>
            <a:off x="3316127" y="3803887"/>
            <a:ext cx="555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000046"/>
                </a:solidFill>
                <a:latin typeface="Century Gothic" panose="020B0502020202020204" pitchFamily="34" charset="0"/>
              </a:rPr>
              <a:t>Algoritmo esatto per la soluzione di problemi di clustering utilizzando una formulazione di P-Mediana.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733657-F2BC-4E55-B60B-DC823D33DEE1}"/>
              </a:ext>
            </a:extLst>
          </p:cNvPr>
          <p:cNvSpPr txBox="1"/>
          <p:nvPr/>
        </p:nvSpPr>
        <p:spPr>
          <a:xfrm>
            <a:off x="1559548" y="4593225"/>
            <a:ext cx="277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0046"/>
                </a:solidFill>
                <a:latin typeface="Century Gothic" panose="020B0502020202020204" pitchFamily="34" charset="0"/>
              </a:rPr>
              <a:t>Docente:</a:t>
            </a:r>
          </a:p>
          <a:p>
            <a:r>
              <a:rPr lang="it-IT" sz="1400" b="1" dirty="0">
                <a:solidFill>
                  <a:srgbClr val="000046"/>
                </a:solidFill>
                <a:latin typeface="Century Gothic" panose="020B0502020202020204" pitchFamily="34" charset="0"/>
              </a:rPr>
              <a:t>Prof. Boccia Maurizio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AA4EFB8-1D8F-4A58-8EFA-052450ED90B4}"/>
              </a:ext>
            </a:extLst>
          </p:cNvPr>
          <p:cNvSpPr txBox="1"/>
          <p:nvPr/>
        </p:nvSpPr>
        <p:spPr>
          <a:xfrm>
            <a:off x="6932691" y="4593225"/>
            <a:ext cx="3886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0046"/>
                </a:solidFill>
                <a:latin typeface="Century Gothic" panose="020B0502020202020204" pitchFamily="34" charset="0"/>
              </a:rPr>
              <a:t>Studenti:</a:t>
            </a:r>
          </a:p>
          <a:p>
            <a:r>
              <a:rPr lang="it-IT" sz="1400" b="1" dirty="0">
                <a:solidFill>
                  <a:srgbClr val="000046"/>
                </a:solidFill>
                <a:latin typeface="Century Gothic" panose="020B0502020202020204" pitchFamily="34" charset="0"/>
              </a:rPr>
              <a:t>Coppola Vincenzo		M63/1000</a:t>
            </a:r>
          </a:p>
          <a:p>
            <a:r>
              <a:rPr lang="it-IT" sz="1400" b="1" dirty="0">
                <a:solidFill>
                  <a:srgbClr val="000046"/>
                </a:solidFill>
                <a:latin typeface="Century Gothic" panose="020B0502020202020204" pitchFamily="34" charset="0"/>
              </a:rPr>
              <a:t>Della Torca Salvatore		M63/1011	</a:t>
            </a:r>
          </a:p>
        </p:txBody>
      </p:sp>
    </p:spTree>
    <p:extLst>
      <p:ext uri="{BB962C8B-B14F-4D97-AF65-F5344CB8AC3E}">
        <p14:creationId xmlns:p14="http://schemas.microsoft.com/office/powerpoint/2010/main" val="33138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96E80-2CA4-40F8-A97F-E29A419A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0567"/>
            <a:ext cx="10058400" cy="1371600"/>
          </a:xfrm>
        </p:spPr>
        <p:txBody>
          <a:bodyPr>
            <a:normAutofit/>
          </a:bodyPr>
          <a:lstStyle/>
          <a:p>
            <a:r>
              <a:rPr lang="it-IT" sz="3200" b="1" dirty="0"/>
              <a:t>PROBLEMI DI LOCALIZZAZIONE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49B44A-35BB-4220-B4BF-E6D4DD14AF4A}"/>
              </a:ext>
            </a:extLst>
          </p:cNvPr>
          <p:cNvSpPr txBox="1"/>
          <p:nvPr/>
        </p:nvSpPr>
        <p:spPr>
          <a:xfrm>
            <a:off x="1066800" y="1606858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 modelli di localizzazione ed i relativi algoritmi risolutivi sono uno degli strumenti più importanti per la pianificazione territoriale dei centri di servizio.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9515CD-3CE7-454E-8F57-1EA2D6B6576A}"/>
              </a:ext>
            </a:extLst>
          </p:cNvPr>
          <p:cNvSpPr txBox="1"/>
          <p:nvPr/>
        </p:nvSpPr>
        <p:spPr>
          <a:xfrm>
            <a:off x="1066800" y="2396971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/>
              <a:t>Obiettivo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038463F-1D59-4DC9-B84C-AC6FCF6E0ECD}"/>
              </a:ext>
            </a:extLst>
          </p:cNvPr>
          <p:cNvSpPr/>
          <p:nvPr/>
        </p:nvSpPr>
        <p:spPr>
          <a:xfrm>
            <a:off x="2416206" y="2489304"/>
            <a:ext cx="110083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F5332D2-E658-4740-AFF6-842D80256111}"/>
              </a:ext>
            </a:extLst>
          </p:cNvPr>
          <p:cNvSpPr txBox="1"/>
          <p:nvPr/>
        </p:nvSpPr>
        <p:spPr>
          <a:xfrm>
            <a:off x="3517037" y="2258471"/>
            <a:ext cx="760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Definire le localizzazioni dei </a:t>
            </a:r>
            <a:r>
              <a:rPr lang="it-IT" i="1" dirty="0"/>
              <a:t>centri di servizio </a:t>
            </a:r>
            <a:r>
              <a:rPr lang="it-IT" dirty="0"/>
              <a:t>che devono soddisfare una domanda sul territorio.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A25E3B8F-E771-4B70-A1DB-1231C1DDA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42393"/>
              </p:ext>
            </p:extLst>
          </p:nvPr>
        </p:nvGraphicFramePr>
        <p:xfrm>
          <a:off x="1066800" y="3211519"/>
          <a:ext cx="10058400" cy="1285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91791663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625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LOCALIZZAZIONE</a:t>
                      </a:r>
                      <a:r>
                        <a:rPr lang="it-IT" dirty="0"/>
                        <a:t> </a:t>
                      </a:r>
                      <a:r>
                        <a:rPr lang="it-IT" i="1" dirty="0"/>
                        <a:t>PUNTUALE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LOCALIZZAZIONE NON PUNTUALE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2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Si ricercano dei punti in cui posizionare i centri di servizio.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 centri di servizio hanno un’</a:t>
                      </a:r>
                      <a:r>
                        <a:rPr lang="it-IT" i="1" dirty="0"/>
                        <a:t>estensione</a:t>
                      </a:r>
                      <a:r>
                        <a:rPr lang="it-IT" i="0" dirty="0"/>
                        <a:t> che impedisce di rappresentarli attraverso dei punti.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729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7027B73-5DC4-4E17-9B0A-FA9455B4F00C}"/>
              </a:ext>
            </a:extLst>
          </p:cNvPr>
          <p:cNvSpPr txBox="1"/>
          <p:nvPr/>
        </p:nvSpPr>
        <p:spPr>
          <a:xfrm>
            <a:off x="1066800" y="4732668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 modelli da utilizzare possono essere: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Discreti: le localizzazioni vanno scelte in un insieme finito;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Continui: le localizzazioni vanno scelte in un insieme continuo.</a:t>
            </a:r>
          </a:p>
        </p:txBody>
      </p:sp>
    </p:spTree>
    <p:extLst>
      <p:ext uri="{BB962C8B-B14F-4D97-AF65-F5344CB8AC3E}">
        <p14:creationId xmlns:p14="http://schemas.microsoft.com/office/powerpoint/2010/main" val="18342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2400" b="1" i="1" dirty="0"/>
              <a:t>MISURA DELLE DISTANZE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065519-E527-4614-8383-458B1EE75E48}"/>
                  </a:ext>
                </a:extLst>
              </p:cNvPr>
              <p:cNvSpPr txBox="1"/>
              <p:nvPr/>
            </p:nvSpPr>
            <p:spPr>
              <a:xfrm>
                <a:off x="1066800" y="1065320"/>
                <a:ext cx="10058400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Un aspetto fondamentale dei problemi di localizzazione è il concetto di </a:t>
                </a:r>
                <a:r>
                  <a:rPr lang="it-IT" i="1" dirty="0"/>
                  <a:t>distanza</a:t>
                </a:r>
                <a:r>
                  <a:rPr lang="it-IT" dirty="0"/>
                  <a:t> tra un centro di servizio e un punto di domanda.</a:t>
                </a:r>
              </a:p>
              <a:p>
                <a:pPr algn="just"/>
                <a:r>
                  <a:rPr lang="it-IT" dirty="0"/>
                  <a:t>Dati due punti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, la distanza tra i due punti può essere espressa come: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065519-E527-4614-8383-458B1EE7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65320"/>
                <a:ext cx="10058400" cy="1614866"/>
              </a:xfrm>
              <a:prstGeom prst="rect">
                <a:avLst/>
              </a:prstGeom>
              <a:blipFill>
                <a:blip r:embed="rId2"/>
                <a:stretch>
                  <a:fillRect l="-485" t="-2264" r="-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3C0B8DE-534F-4907-BD8F-BFBB4FE13971}"/>
                  </a:ext>
                </a:extLst>
              </p:cNvPr>
              <p:cNvSpPr txBox="1"/>
              <p:nvPr/>
            </p:nvSpPr>
            <p:spPr>
              <a:xfrm>
                <a:off x="1066800" y="2977486"/>
                <a:ext cx="10058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 	</a:t>
                </a:r>
                <a:r>
                  <a:rPr lang="it-IT" dirty="0">
                    <a:sym typeface="Wingdings" panose="05000000000000000000" pitchFamily="2" charset="2"/>
                  </a:rPr>
                  <a:t> Metrica lineare </a:t>
                </a:r>
                <a:r>
                  <a:rPr lang="it-IT" i="1" dirty="0">
                    <a:sym typeface="Wingdings" panose="05000000000000000000" pitchFamily="2" charset="2"/>
                  </a:rPr>
                  <a:t>(di Manhattan)</a:t>
                </a:r>
                <a:r>
                  <a:rPr lang="it-IT" dirty="0">
                    <a:sym typeface="Wingdings" panose="05000000000000000000" pitchFamily="2" charset="2"/>
                  </a:rPr>
                  <a:t>, efficace per descrivere spostamenti su direzioni ortogonali.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dirty="0"/>
                  <a:t> 	</a:t>
                </a:r>
                <a:r>
                  <a:rPr lang="it-IT" dirty="0">
                    <a:sym typeface="Wingdings" panose="05000000000000000000" pitchFamily="2" charset="2"/>
                  </a:rPr>
                  <a:t> Metrica euclidea, efficace in uno spazio che non presenta particolari ostacoli.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3C0B8DE-534F-4907-BD8F-BFBB4FE13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77486"/>
                <a:ext cx="10058400" cy="1200329"/>
              </a:xfrm>
              <a:prstGeom prst="rect">
                <a:avLst/>
              </a:prstGeom>
              <a:blipFill>
                <a:blip r:embed="rId3"/>
                <a:stretch>
                  <a:fillRect l="-364" t="-3046" r="-485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CD7DA1-A6B2-4C69-8231-94222FE669C8}"/>
                  </a:ext>
                </a:extLst>
              </p:cNvPr>
              <p:cNvSpPr txBox="1"/>
              <p:nvPr/>
            </p:nvSpPr>
            <p:spPr>
              <a:xfrm>
                <a:off x="1066800" y="4408270"/>
                <a:ext cx="10058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È stato verificato che la metrica più efficace su realtà territoriali urbane ed extraurbane è caratterizzata da valori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compresi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CD7DA1-A6B2-4C69-8231-94222FE6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08270"/>
                <a:ext cx="10058400" cy="646331"/>
              </a:xfrm>
              <a:prstGeom prst="rect">
                <a:avLst/>
              </a:prstGeom>
              <a:blipFill>
                <a:blip r:embed="rId4"/>
                <a:stretch>
                  <a:fillRect l="-485" t="-4717" r="-485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9581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2400" b="1" i="1" dirty="0"/>
              <a:t>COSTI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65519-E527-4614-8383-458B1EE75E48}"/>
              </a:ext>
            </a:extLst>
          </p:cNvPr>
          <p:cNvSpPr txBox="1"/>
          <p:nvPr/>
        </p:nvSpPr>
        <p:spPr>
          <a:xfrm>
            <a:off x="1066800" y="1065320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un problema di localizzazione è possibile distinguere due tipi di costi: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i="1" dirty="0"/>
              <a:t>Costi fissi</a:t>
            </a:r>
            <a:r>
              <a:rPr lang="it-IT" dirty="0"/>
              <a:t>, detti anche costi di localizzazione, che possono dipendere dal punto di localizzazione e dalla capacità del servizio (costi di apertura del centro);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i="1" dirty="0"/>
              <a:t>Costi variabili</a:t>
            </a:r>
            <a:r>
              <a:rPr lang="it-IT" dirty="0"/>
              <a:t>, detti anche costi di </a:t>
            </a:r>
            <a:r>
              <a:rPr lang="it-IT" i="1" dirty="0"/>
              <a:t>afferenza</a:t>
            </a:r>
            <a:r>
              <a:rPr lang="it-IT" dirty="0"/>
              <a:t>, che rappresentano i costi di accesso al servizio.</a:t>
            </a:r>
            <a:endParaRPr lang="it-IT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3C0B8DE-534F-4907-BD8F-BFBB4FE13971}"/>
              </a:ext>
            </a:extLst>
          </p:cNvPr>
          <p:cNvSpPr txBox="1"/>
          <p:nvPr/>
        </p:nvSpPr>
        <p:spPr>
          <a:xfrm>
            <a:off x="1066800" y="2965374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Gli obiettivi di un problema di localizzazione possono essere di diverso tipo: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Minimizzare i costi fissi;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Minimizzare i costi di afferenza;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Minimizzare del massimo costo di afferenza;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Massimizzare la domanda totale coperta.</a:t>
            </a:r>
          </a:p>
          <a:p>
            <a:pPr algn="just"/>
            <a:r>
              <a:rPr lang="it-IT" dirty="0"/>
              <a:t>Ovviamente, è possibile considerare anche una combinazione lineare di più obiettivi.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FCD7DA1-A6B2-4C69-8231-94222FE669C8}"/>
              </a:ext>
            </a:extLst>
          </p:cNvPr>
          <p:cNvSpPr txBox="1"/>
          <p:nvPr/>
        </p:nvSpPr>
        <p:spPr>
          <a:xfrm>
            <a:off x="1128944" y="514242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 vincoli del problema possono essere vincoli</a:t>
            </a:r>
            <a:r>
              <a:rPr lang="it-IT" i="1" dirty="0"/>
              <a:t> </a:t>
            </a:r>
            <a:r>
              <a:rPr lang="it-IT" dirty="0"/>
              <a:t>di</a:t>
            </a:r>
            <a:r>
              <a:rPr lang="it-IT" i="1" dirty="0"/>
              <a:t> soddisfacimento della richiesta, </a:t>
            </a:r>
            <a:r>
              <a:rPr lang="it-IT" dirty="0"/>
              <a:t>vincoli sui </a:t>
            </a:r>
            <a:r>
              <a:rPr lang="it-IT" i="1" dirty="0"/>
              <a:t>costi da sostenere, </a:t>
            </a:r>
            <a:r>
              <a:rPr lang="it-IT" dirty="0"/>
              <a:t>vincoli sulla </a:t>
            </a:r>
            <a:r>
              <a:rPr lang="it-IT" i="1" dirty="0"/>
              <a:t>capacità dei centri di servizio, </a:t>
            </a:r>
            <a:r>
              <a:rPr lang="it-IT" dirty="0"/>
              <a:t>o anche vincoli sulla </a:t>
            </a:r>
            <a:r>
              <a:rPr lang="it-IT" i="1" dirty="0"/>
              <a:t>struttura della rete (distanza tra i centri, numero di centri).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02459937-72DE-40C6-A824-00833D2CC17D}"/>
              </a:ext>
            </a:extLst>
          </p:cNvPr>
          <p:cNvSpPr txBox="1">
            <a:spLocks/>
          </p:cNvSpPr>
          <p:nvPr/>
        </p:nvSpPr>
        <p:spPr>
          <a:xfrm>
            <a:off x="1066800" y="2542648"/>
            <a:ext cx="10058400" cy="42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sz="2400" b="1" i="1" dirty="0"/>
              <a:t>OBIETTIVI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E43B9A81-F0E6-4DA5-8346-062A80886198}"/>
              </a:ext>
            </a:extLst>
          </p:cNvPr>
          <p:cNvSpPr txBox="1">
            <a:spLocks/>
          </p:cNvSpPr>
          <p:nvPr/>
        </p:nvSpPr>
        <p:spPr>
          <a:xfrm>
            <a:off x="1066800" y="4719700"/>
            <a:ext cx="10058400" cy="42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sz="2400" b="1" i="1" dirty="0"/>
              <a:t>VINCOLI</a:t>
            </a:r>
          </a:p>
        </p:txBody>
      </p:sp>
    </p:spTree>
    <p:extLst>
      <p:ext uri="{BB962C8B-B14F-4D97-AF65-F5344CB8AC3E}">
        <p14:creationId xmlns:p14="http://schemas.microsoft.com/office/powerpoint/2010/main" val="33834287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2400" b="1" i="1" dirty="0"/>
              <a:t>PROBLEMA DI P-MEDIANA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065519-E527-4614-8383-458B1EE75E48}"/>
                  </a:ext>
                </a:extLst>
              </p:cNvPr>
              <p:cNvSpPr txBox="1"/>
              <p:nvPr/>
            </p:nvSpPr>
            <p:spPr>
              <a:xfrm>
                <a:off x="1066800" y="1065320"/>
                <a:ext cx="1005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Un problema di P-MEDIANA è un problema di localizzazione in cui: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i </a:t>
                </a:r>
                <a:r>
                  <a:rPr lang="it-IT" i="1" dirty="0"/>
                  <a:t>costi di localizzazione </a:t>
                </a:r>
                <a:r>
                  <a:rPr lang="it-IT" dirty="0"/>
                  <a:t>sono </a:t>
                </a:r>
                <a:r>
                  <a:rPr lang="it-IT" b="1" dirty="0"/>
                  <a:t>uguali</a:t>
                </a:r>
                <a:r>
                  <a:rPr lang="it-IT" dirty="0"/>
                  <a:t> per ogni centro di servizio;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il numero di centri di servizio da localizzare è fissato e pari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065519-E527-4614-8383-458B1EE7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65320"/>
                <a:ext cx="10058400" cy="923330"/>
              </a:xfrm>
              <a:prstGeom prst="rect">
                <a:avLst/>
              </a:prstGeom>
              <a:blipFill>
                <a:blip r:embed="rId2"/>
                <a:stretch>
                  <a:fillRect l="-485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3C0B8DE-534F-4907-BD8F-BFBB4FE13971}"/>
                  </a:ext>
                </a:extLst>
              </p:cNvPr>
              <p:cNvSpPr txBox="1"/>
              <p:nvPr/>
            </p:nvSpPr>
            <p:spPr>
              <a:xfrm>
                <a:off x="1066800" y="1988650"/>
                <a:ext cx="10058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In funzione obiettivo è possibile trascurare i costi di localizzazione essendo uguali per tutti i centri.</a:t>
                </a:r>
              </a:p>
              <a:p>
                <a:pPr algn="just"/>
                <a:r>
                  <a:rPr lang="it-IT" dirty="0"/>
                  <a:t>Il problema consiste quindi nell’individuare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punti in cui localizzare i centri di servizio con l’obiettivo di </a:t>
                </a:r>
                <a:r>
                  <a:rPr lang="it-IT" i="1" dirty="0"/>
                  <a:t>minimizzare la somma dei costi di afferenza.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3C0B8DE-534F-4907-BD8F-BFBB4FE13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88650"/>
                <a:ext cx="10058400" cy="1200329"/>
              </a:xfrm>
              <a:prstGeom prst="rect">
                <a:avLst/>
              </a:prstGeom>
              <a:blipFill>
                <a:blip r:embed="rId3"/>
                <a:stretch>
                  <a:fillRect l="-485" t="-2538" r="-485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CD7DA1-A6B2-4C69-8231-94222FE669C8}"/>
                  </a:ext>
                </a:extLst>
              </p:cNvPr>
              <p:cNvSpPr txBox="1"/>
              <p:nvPr/>
            </p:nvSpPr>
            <p:spPr>
              <a:xfrm>
                <a:off x="1057182" y="3322487"/>
                <a:ext cx="10058400" cy="990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costo di afferenza in </a:t>
                </a:r>
                <a:r>
                  <a:rPr lang="it-IT" i="1" dirty="0">
                    <a:sym typeface="Wingdings" panose="05000000000000000000" pitchFamily="2" charset="2"/>
                  </a:rPr>
                  <a:t>j</a:t>
                </a:r>
                <a:r>
                  <a:rPr lang="it-IT" dirty="0">
                    <a:sym typeface="Wingdings" panose="05000000000000000000" pitchFamily="2" charset="2"/>
                  </a:rPr>
                  <a:t> della domanda del cliente </a:t>
                </a:r>
                <a:r>
                  <a:rPr lang="it-IT" i="1" dirty="0">
                    <a:sym typeface="Wingdings" panose="05000000000000000000" pitchFamily="2" charset="2"/>
                  </a:rPr>
                  <a:t>i;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it-IT" dirty="0"/>
                  <a:t> se il cliente </a:t>
                </a:r>
                <a:r>
                  <a:rPr lang="it-IT" i="1" dirty="0"/>
                  <a:t>i </a:t>
                </a:r>
                <a:r>
                  <a:rPr lang="it-IT" dirty="0"/>
                  <a:t>afferisce al centro di servizio </a:t>
                </a:r>
                <a:r>
                  <a:rPr lang="it-IT" i="1" dirty="0"/>
                  <a:t>j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altrimenti;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it-IT" dirty="0"/>
                  <a:t> se nel punto </a:t>
                </a:r>
                <a:r>
                  <a:rPr lang="it-IT" i="1" dirty="0"/>
                  <a:t>j </a:t>
                </a:r>
                <a:r>
                  <a:rPr lang="it-IT" dirty="0"/>
                  <a:t>è localizzato un centro di servizio,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altrimenti;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CD7DA1-A6B2-4C69-8231-94222FE6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82" y="3322487"/>
                <a:ext cx="10058400" cy="990271"/>
              </a:xfrm>
              <a:prstGeom prst="rect">
                <a:avLst/>
              </a:prstGeom>
              <a:blipFill>
                <a:blip r:embed="rId4"/>
                <a:stretch>
                  <a:fillRect t="-3704" b="-67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F934199-CEAE-4F67-BB6E-3442C9FA8378}"/>
                  </a:ext>
                </a:extLst>
              </p:cNvPr>
              <p:cNvSpPr txBox="1"/>
              <p:nvPr/>
            </p:nvSpPr>
            <p:spPr>
              <a:xfrm>
                <a:off x="1057182" y="4441828"/>
                <a:ext cx="10077635" cy="206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i="1" dirty="0"/>
                  <a:t>FUNZIONE OBIETTIVO: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i="1" dirty="0"/>
              </a:p>
              <a:p>
                <a:pPr marL="285750" indent="-285750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 è l’insieme di tutti i </a:t>
                </a:r>
                <a:r>
                  <a:rPr lang="it-IT" i="1" dirty="0"/>
                  <a:t>nodi clienti;</a:t>
                </a:r>
              </a:p>
              <a:p>
                <a:pPr marL="285750" indent="-285750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 è l’insieme di tutti i nodi in cui può essere localizzato un centro di servizio</a:t>
                </a:r>
                <a:r>
                  <a:rPr lang="it-IT" i="1" dirty="0"/>
                  <a:t>;</a:t>
                </a:r>
              </a:p>
              <a:p>
                <a:pPr marL="285750" indent="-285750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i="1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possono anche coincidere tra loro e coincidere con tutto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i="1" dirty="0"/>
                  <a:t>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F934199-CEAE-4F67-BB6E-3442C9FA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82" y="4441828"/>
                <a:ext cx="10077635" cy="2066848"/>
              </a:xfrm>
              <a:prstGeom prst="rect">
                <a:avLst/>
              </a:prstGeom>
              <a:blipFill>
                <a:blip r:embed="rId5"/>
                <a:stretch>
                  <a:fillRect l="-484" t="-1770" b="-35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8535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2400" b="1" i="1" dirty="0"/>
              <a:t>PROBLEMA DI P-MEDIANA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3C0B8DE-534F-4907-BD8F-BFBB4FE13971}"/>
              </a:ext>
            </a:extLst>
          </p:cNvPr>
          <p:cNvSpPr txBox="1"/>
          <p:nvPr/>
        </p:nvSpPr>
        <p:spPr>
          <a:xfrm>
            <a:off x="5143129" y="1773419"/>
            <a:ext cx="59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>
                <a:sym typeface="Wingdings" panose="05000000000000000000" pitchFamily="2" charset="2"/>
              </a:rPr>
              <a:t>Vincolo sul numero di centri da aprire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F934199-CEAE-4F67-BB6E-3442C9FA8378}"/>
                  </a:ext>
                </a:extLst>
              </p:cNvPr>
              <p:cNvSpPr txBox="1"/>
              <p:nvPr/>
            </p:nvSpPr>
            <p:spPr>
              <a:xfrm>
                <a:off x="1066799" y="1065320"/>
                <a:ext cx="3008051" cy="348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i="1" dirty="0"/>
                  <a:t>VINCOLI:</a:t>
                </a:r>
              </a:p>
              <a:p>
                <a:pPr algn="just"/>
                <a:endParaRPr lang="it-IT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it-IT" i="1" dirty="0">
                  <a:sym typeface="Wingdings" panose="05000000000000000000" pitchFamily="2" charset="2"/>
                </a:endParaRPr>
              </a:p>
              <a:p>
                <a:pPr algn="just"/>
                <a:endParaRPr lang="it-IT" i="1" dirty="0">
                  <a:sym typeface="Wingdings" panose="05000000000000000000" pitchFamily="2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b="0" i="1" dirty="0"/>
              </a:p>
              <a:p>
                <a:pPr algn="just"/>
                <a:endParaRPr lang="it-IT" i="1" dirty="0">
                  <a:sym typeface="Wingdings" panose="05000000000000000000" pitchFamily="2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i="1" dirty="0"/>
              </a:p>
              <a:p>
                <a:pPr algn="just"/>
                <a:endParaRPr lang="it-IT" i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0, 1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𝐽</m:t>
                      </m:r>
                    </m:oMath>
                  </m:oMathPara>
                </a14:m>
                <a:endParaRPr lang="it-IT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F934199-CEAE-4F67-BB6E-3442C9FA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1065320"/>
                <a:ext cx="3008051" cy="3483005"/>
              </a:xfrm>
              <a:prstGeom prst="rect">
                <a:avLst/>
              </a:prstGeom>
              <a:blipFill>
                <a:blip r:embed="rId2"/>
                <a:stretch>
                  <a:fillRect l="-1623" t="-10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EE9DD6EA-6365-42E4-BC54-EDD29B3D757C}"/>
              </a:ext>
            </a:extLst>
          </p:cNvPr>
          <p:cNvSpPr/>
          <p:nvPr/>
        </p:nvSpPr>
        <p:spPr>
          <a:xfrm>
            <a:off x="4074849" y="1871297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AF840E-F59D-4E1F-B04F-E1B24BA2712A}"/>
              </a:ext>
            </a:extLst>
          </p:cNvPr>
          <p:cNvSpPr txBox="1"/>
          <p:nvPr/>
        </p:nvSpPr>
        <p:spPr>
          <a:xfrm>
            <a:off x="5143129" y="2714489"/>
            <a:ext cx="59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>
                <a:sym typeface="Wingdings" panose="05000000000000000000" pitchFamily="2" charset="2"/>
              </a:rPr>
              <a:t>Vincolo sul soddisfacimento delle richieste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FE8CB51-C99D-43EE-B46A-C6844B6877AF}"/>
              </a:ext>
            </a:extLst>
          </p:cNvPr>
          <p:cNvSpPr/>
          <p:nvPr/>
        </p:nvSpPr>
        <p:spPr>
          <a:xfrm>
            <a:off x="4074849" y="2806822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EEB6B1DD-AFD0-42FC-9E74-27701827C2D3}"/>
              </a:ext>
            </a:extLst>
          </p:cNvPr>
          <p:cNvSpPr/>
          <p:nvPr/>
        </p:nvSpPr>
        <p:spPr>
          <a:xfrm>
            <a:off x="4074849" y="3677573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F61EC49-7105-4E3D-A2F4-931A5AC238E1}"/>
              </a:ext>
            </a:extLst>
          </p:cNvPr>
          <p:cNvSpPr txBox="1"/>
          <p:nvPr/>
        </p:nvSpPr>
        <p:spPr>
          <a:xfrm>
            <a:off x="5143129" y="3585240"/>
            <a:ext cx="59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>
                <a:sym typeface="Wingdings" panose="05000000000000000000" pitchFamily="2" charset="2"/>
              </a:rPr>
              <a:t>Vincolo di </a:t>
            </a:r>
            <a:r>
              <a:rPr lang="it-IT" i="1" dirty="0" err="1">
                <a:sym typeface="Wingdings" panose="05000000000000000000" pitchFamily="2" charset="2"/>
              </a:rPr>
              <a:t>variable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i="1" dirty="0" err="1">
                <a:sym typeface="Wingdings" panose="05000000000000000000" pitchFamily="2" charset="2"/>
              </a:rPr>
              <a:t>upper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i="1" dirty="0" err="1">
                <a:sym typeface="Wingdings" panose="05000000000000000000" pitchFamily="2" charset="2"/>
              </a:rPr>
              <a:t>bound</a:t>
            </a:r>
            <a:endParaRPr lang="it-IT" i="1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2B99EDCB-956D-463B-8B90-A329E2E82196}"/>
                  </a:ext>
                </a:extLst>
              </p:cNvPr>
              <p:cNvSpPr txBox="1"/>
              <p:nvPr/>
            </p:nvSpPr>
            <p:spPr>
              <a:xfrm>
                <a:off x="1066799" y="4640657"/>
                <a:ext cx="10058400" cy="176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500" b="1" i="1" dirty="0"/>
                  <a:t>Osservazione: </a:t>
                </a:r>
                <a:r>
                  <a:rPr lang="it-IT" sz="1500" i="1" dirty="0"/>
                  <a:t>nonostante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500" b="1" i="1" dirty="0"/>
                  <a:t> </a:t>
                </a:r>
                <a:r>
                  <a:rPr lang="it-IT" sz="1500" i="1" dirty="0"/>
                  <a:t>sia una variabile binaria non è necessario definire il vincolo di interezza ma è sufficiente che sia ≥ 0 perché, per come è definito il problema, non potrà mai assumere valore frazionario.</a:t>
                </a:r>
              </a:p>
              <a:p>
                <a:pPr algn="just"/>
                <a:r>
                  <a:rPr lang="it-IT" sz="1500" i="1" dirty="0"/>
                  <a:t>Infatti, non essendoci vincoli di capacità dei centri, il cliente sceglierà sempre il centro aperto più vicino e afferirà completamente ad esso.</a:t>
                </a:r>
              </a:p>
              <a:p>
                <a:pPr algn="just"/>
                <a:r>
                  <a:rPr lang="it-IT" sz="1500" i="1" dirty="0"/>
                  <a:t>Se dovessero esistere due centri che hanno la stessa distanza dal cliente 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500" i="1" dirty="0"/>
                  <a:t> potrebbe capitare che il valore della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500" i="1" dirty="0"/>
                  <a:t> sia frazionario, ma se ciò dovesse accadere esisterebbe sicuramente una soluzione migliore (ottima) in cui il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500" i="1" dirty="0"/>
                  <a:t> è intero.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2B99EDCB-956D-463B-8B90-A329E2E8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4640657"/>
                <a:ext cx="10058400" cy="1763753"/>
              </a:xfrm>
              <a:prstGeom prst="rect">
                <a:avLst/>
              </a:prstGeom>
              <a:blipFill>
                <a:blip r:embed="rId3"/>
                <a:stretch>
                  <a:fillRect l="-242" t="-690" r="-242" b="-1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43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96E80-2CA4-40F8-A97F-E29A419A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0567"/>
            <a:ext cx="10058400" cy="1371600"/>
          </a:xfrm>
        </p:spPr>
        <p:txBody>
          <a:bodyPr>
            <a:normAutofit/>
          </a:bodyPr>
          <a:lstStyle/>
          <a:p>
            <a:r>
              <a:rPr lang="it-IT" sz="3200" b="1" dirty="0"/>
              <a:t>PROBLEMI DI CLUSTERING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49B44A-35BB-4220-B4BF-E6D4DD14AF4A}"/>
              </a:ext>
            </a:extLst>
          </p:cNvPr>
          <p:cNvSpPr txBox="1"/>
          <p:nvPr/>
        </p:nvSpPr>
        <p:spPr>
          <a:xfrm>
            <a:off x="1066800" y="1606858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Un problema di clustering nasce quando si ha a disposizione un insieme di dati che devono essere raggruppati in più sottoinsiemi, detti </a:t>
            </a:r>
            <a:r>
              <a:rPr lang="it-IT" i="1" dirty="0"/>
              <a:t>cluster, </a:t>
            </a:r>
            <a:r>
              <a:rPr lang="it-IT" dirty="0"/>
              <a:t>in maniera tale che i dati che presentino una maggiore omogeneità o somiglianza siano contenuti nello stesso cluster.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DB12961-CFFC-4E22-A1FD-B72183F86D97}"/>
                  </a:ext>
                </a:extLst>
              </p:cNvPr>
              <p:cNvSpPr txBox="1"/>
              <p:nvPr/>
            </p:nvSpPr>
            <p:spPr>
              <a:xfrm>
                <a:off x="1066800" y="2530188"/>
                <a:ext cx="10058400" cy="3939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Dato un insieme di oggetti di cardinalità elevata, ogni oggetto può essere: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classificato sulla base del valore assunto da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grandezze;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rappresentato da un punto in uno spazio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-dimensionale.</a:t>
                </a:r>
              </a:p>
              <a:p>
                <a:pPr algn="just"/>
                <a:r>
                  <a:rPr lang="it-IT" dirty="0"/>
                  <a:t>Dire che gli oggetti sono simili vuol dire che sono caratterizzati da valori vicini delle grandezze.</a:t>
                </a:r>
              </a:p>
              <a:p>
                <a:pPr algn="just"/>
                <a:endParaRPr lang="it-IT" dirty="0"/>
              </a:p>
              <a:p>
                <a:pPr algn="just"/>
                <a:r>
                  <a:rPr lang="it-IT" dirty="0"/>
                  <a:t>Per misurare la </a:t>
                </a:r>
                <a:r>
                  <a:rPr lang="it-IT" i="1" dirty="0"/>
                  <a:t>dissimilarità</a:t>
                </a:r>
                <a:r>
                  <a:rPr lang="it-IT" dirty="0"/>
                  <a:t> tra due oggetti è necessario calcolare la distanza euclidea:</a:t>
                </a:r>
              </a:p>
              <a:p>
                <a:pPr algn="just"/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algn="just"/>
                <a:endParaRPr lang="it-IT" dirty="0"/>
              </a:p>
              <a:p>
                <a:pPr algn="just"/>
                <a:r>
                  <a:rPr lang="it-IT" dirty="0"/>
                  <a:t>Maggiore è la distanza euclidea, più gli oggetti sono diversi tra loro.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DB12961-CFFC-4E22-A1FD-B72183F86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30188"/>
                <a:ext cx="10058400" cy="3939925"/>
              </a:xfrm>
              <a:prstGeom prst="rect">
                <a:avLst/>
              </a:prstGeom>
              <a:blipFill>
                <a:blip r:embed="rId2"/>
                <a:stretch>
                  <a:fillRect l="-485" t="-774" r="-485" b="-15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9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1A61-A439-46A3-A725-AFD4403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22726"/>
          </a:xfrm>
        </p:spPr>
        <p:txBody>
          <a:bodyPr>
            <a:normAutofit/>
          </a:bodyPr>
          <a:lstStyle/>
          <a:p>
            <a:r>
              <a:rPr lang="it-IT" sz="2400" b="1" i="1" dirty="0"/>
              <a:t>PROBLEMA DI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065519-E527-4614-8383-458B1EE75E48}"/>
                  </a:ext>
                </a:extLst>
              </p:cNvPr>
              <p:cNvSpPr txBox="1"/>
              <p:nvPr/>
            </p:nvSpPr>
            <p:spPr>
              <a:xfrm>
                <a:off x="1066800" y="1065320"/>
                <a:ext cx="10058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Il problema può essere rappresentato mediante un grafo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dove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 è l’insieme dei punti dello spazio euclideo rappresentativi dei singoli oggetti,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è l’insieme di tutti gli archi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  <a:p>
                <a:pPr algn="just"/>
                <a:r>
                  <a:rPr lang="it-IT" dirty="0"/>
                  <a:t>Ad ogni arco è associato un </a:t>
                </a:r>
                <a:r>
                  <a:rPr lang="it-IT" i="1" dirty="0"/>
                  <a:t>costo</a:t>
                </a:r>
                <a:r>
                  <a:rPr lang="it-IT" dirty="0"/>
                  <a:t> pari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065519-E527-4614-8383-458B1EE7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65320"/>
                <a:ext cx="10058400" cy="1200329"/>
              </a:xfrm>
              <a:prstGeom prst="rect">
                <a:avLst/>
              </a:prstGeom>
              <a:blipFill>
                <a:blip r:embed="rId2"/>
                <a:stretch>
                  <a:fillRect l="-485" t="-3046" r="-485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FCD7DA1-A6B2-4C69-8231-94222FE669C8}"/>
              </a:ext>
            </a:extLst>
          </p:cNvPr>
          <p:cNvSpPr txBox="1"/>
          <p:nvPr/>
        </p:nvSpPr>
        <p:spPr>
          <a:xfrm>
            <a:off x="1066800" y="328145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 err="1"/>
              <a:t>Centroide</a:t>
            </a:r>
            <a:endParaRPr lang="it-IT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F934199-CEAE-4F67-BB6E-3442C9FA8378}"/>
                  </a:ext>
                </a:extLst>
              </p:cNvPr>
              <p:cNvSpPr txBox="1"/>
              <p:nvPr/>
            </p:nvSpPr>
            <p:spPr>
              <a:xfrm>
                <a:off x="1076418" y="2265649"/>
                <a:ext cx="10077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L’obiettivo è trovare la partizione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cluster,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prefissato, che minimizza la somma dei pesi degli archi incidenti nei nodi appartenenti ad uno stesso cluster.</a:t>
                </a:r>
                <a:endParaRPr lang="it-IT" i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F934199-CEAE-4F67-BB6E-3442C9FA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18" y="2265649"/>
                <a:ext cx="10077635" cy="646331"/>
              </a:xfrm>
              <a:prstGeom prst="rect">
                <a:avLst/>
              </a:prstGeom>
              <a:blipFill>
                <a:blip r:embed="rId3"/>
                <a:stretch>
                  <a:fillRect l="-544" t="-5660" r="-484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292E7D89-8237-445F-B582-0DC1F437B527}"/>
              </a:ext>
            </a:extLst>
          </p:cNvPr>
          <p:cNvSpPr/>
          <p:nvPr/>
        </p:nvSpPr>
        <p:spPr>
          <a:xfrm>
            <a:off x="2441359" y="3373645"/>
            <a:ext cx="71021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33983C-F973-472F-80BF-DF9B98A836D7}"/>
              </a:ext>
            </a:extLst>
          </p:cNvPr>
          <p:cNvSpPr txBox="1"/>
          <p:nvPr/>
        </p:nvSpPr>
        <p:spPr>
          <a:xfrm>
            <a:off x="3367966" y="3142954"/>
            <a:ext cx="754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punto dello spazio euclideo posto al centro del cluster e rappresentativo di tutti gli elementi del cluster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5E5D3B-8BAA-4D5C-9C95-C1E89C86A933}"/>
              </a:ext>
            </a:extLst>
          </p:cNvPr>
          <p:cNvSpPr txBox="1"/>
          <p:nvPr/>
        </p:nvSpPr>
        <p:spPr>
          <a:xfrm>
            <a:off x="1076418" y="4020260"/>
            <a:ext cx="10077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Il </a:t>
            </a:r>
            <a:r>
              <a:rPr lang="it-IT" dirty="0" err="1"/>
              <a:t>centroide</a:t>
            </a:r>
            <a:r>
              <a:rPr lang="it-IT" dirty="0"/>
              <a:t> può essere </a:t>
            </a:r>
            <a:r>
              <a:rPr lang="it-IT" i="1" dirty="0"/>
              <a:t>reale, </a:t>
            </a:r>
            <a:r>
              <a:rPr lang="it-IT" dirty="0"/>
              <a:t>cioè coincide con uno degli oggetti del cluster, o </a:t>
            </a:r>
            <a:r>
              <a:rPr lang="it-IT" i="1" dirty="0"/>
              <a:t>immaginario.</a:t>
            </a:r>
          </a:p>
          <a:p>
            <a:pPr algn="just"/>
            <a:r>
              <a:rPr lang="it-IT" dirty="0"/>
              <a:t>Se si desidera un </a:t>
            </a:r>
            <a:r>
              <a:rPr lang="it-IT" dirty="0" err="1"/>
              <a:t>centroide</a:t>
            </a:r>
            <a:r>
              <a:rPr lang="it-IT" dirty="0"/>
              <a:t> reale, il problema di clustering può essere modellato come un problema di </a:t>
            </a:r>
            <a:r>
              <a:rPr lang="it-IT" i="1" dirty="0"/>
              <a:t>P-Mediana</a:t>
            </a:r>
            <a:r>
              <a:rPr lang="it-IT" dirty="0"/>
              <a:t> in cui: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ciascuna mediana corrisponde ad un </a:t>
            </a:r>
            <a:r>
              <a:rPr lang="it-IT" dirty="0" err="1"/>
              <a:t>centroide</a:t>
            </a:r>
            <a:r>
              <a:rPr lang="it-IT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il cluster rappresentato da un </a:t>
            </a:r>
            <a:r>
              <a:rPr lang="it-IT" dirty="0" err="1"/>
              <a:t>centroide</a:t>
            </a:r>
            <a:r>
              <a:rPr lang="it-IT" dirty="0"/>
              <a:t> contiene tutti e soli i nodi del grafo che afferiscono al </a:t>
            </a:r>
            <a:r>
              <a:rPr lang="it-IT" dirty="0" err="1"/>
              <a:t>centroide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45374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{91908C65-9510-47F6-9C26-157D4A5D29BD}tf78438558_win32</Template>
  <TotalTime>0</TotalTime>
  <Words>1524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Garamond</vt:lpstr>
      <vt:lpstr>SavonVTI</vt:lpstr>
      <vt:lpstr>Elaborato   RICERCA OPERATIVA</vt:lpstr>
      <vt:lpstr>Presentazione standard di PowerPoint</vt:lpstr>
      <vt:lpstr>PROBLEMI DI LOCALIZZAZIONE</vt:lpstr>
      <vt:lpstr>MISURA DELLE DISTANZE</vt:lpstr>
      <vt:lpstr>COSTI</vt:lpstr>
      <vt:lpstr>PROBLEMA DI P-MEDIANA</vt:lpstr>
      <vt:lpstr>PROBLEMA DI P-MEDIANA</vt:lpstr>
      <vt:lpstr>PROBLEMI DI CLUSTERING</vt:lpstr>
      <vt:lpstr>PROBLEMA DI CLUSTERING</vt:lpstr>
      <vt:lpstr>PROBLEMA DI CLUSTERING</vt:lpstr>
      <vt:lpstr>DATI DEL PROBLEMA</vt:lpstr>
      <vt:lpstr>ALGORITMO P-MEDIANA</vt:lpstr>
      <vt:lpstr>ESECUZIONE ALGORITMO</vt:lpstr>
      <vt:lpstr>ESECUZIONE ALGORITMO</vt:lpstr>
      <vt:lpstr>ALGORITMO K-MEANS</vt:lpstr>
      <vt:lpstr>CONFRONTO: p=3 </vt:lpstr>
      <vt:lpstr>CONFRONTO: p=4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Elaborato   RICERCA OPERATIVA</dc:title>
  <dc:creator>Vincenzo Coppola</dc:creator>
  <cp:lastModifiedBy>Vincenzo Coppola</cp:lastModifiedBy>
  <cp:revision>52</cp:revision>
  <dcterms:created xsi:type="dcterms:W3CDTF">2020-10-07T19:51:47Z</dcterms:created>
  <dcterms:modified xsi:type="dcterms:W3CDTF">2020-10-10T16:37:15Z</dcterms:modified>
</cp:coreProperties>
</file>