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/>
    <p:restoredTop sz="94650"/>
  </p:normalViewPr>
  <p:slideViewPr>
    <p:cSldViewPr snapToGrid="0" snapToObjects="1">
      <p:cViewPr>
        <p:scale>
          <a:sx n="82" d="100"/>
          <a:sy n="82" d="100"/>
        </p:scale>
        <p:origin x="2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023B3-22C4-3743-A8D2-307221E40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2966A1-B211-484B-9923-0E7D2BB27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DFF45C-9C83-474F-BD86-7AF3599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5AC-C46C-4D41-8DE6-48DF475C8250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48CE82-D72C-154D-8ED4-ADD3A92C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E4F626-9680-0A4D-BBF3-9D01A587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8D40-11BF-DF45-BCA1-2DA3BC6B9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157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F60FE6-0ADC-7B4B-B81D-8B22EDA4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D627A33-6725-4F44-8E7C-A78354FC2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CF597E-603C-0742-9B94-DC2EED7D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5AC-C46C-4D41-8DE6-48DF475C8250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49F764-BFCC-214B-BDAA-3E657DB0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FA2C50-E012-174B-B018-FCA84584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8D40-11BF-DF45-BCA1-2DA3BC6B9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92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DA5C4C3-4F5A-2143-AA76-72E0F8D5D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80810FE-BABA-0E44-A4F8-BF0009807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B2DD34-AEE7-3C42-8568-FF91F428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5AC-C46C-4D41-8DE6-48DF475C8250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20628C-1332-4F40-9EE3-6C04DD3D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729ED2-1005-3042-AA1E-1364D4EB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8D40-11BF-DF45-BCA1-2DA3BC6B9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66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0737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0876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0153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425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17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8908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11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498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5E5FD-9523-514F-A6B5-D34EAAAA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F6C959-9C47-2346-86D0-3F6CC9D0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7DB330-344B-654E-BD8A-7E570E92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5AC-C46C-4D41-8DE6-48DF475C8250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C329CE-D0F1-314A-B374-8EFFCE1A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F96312-E553-D445-861B-4DC06BC3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8D40-11BF-DF45-BCA1-2DA3BC6B9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699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5385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8858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32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9D9967-8331-4240-947B-7A02F592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7290E6-6788-E24D-8698-47782236C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5A9D1C-99BC-414E-BD7C-AFB5154B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5AC-C46C-4D41-8DE6-48DF475C8250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56167-CA2E-2742-BEF1-2C205AA8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0AD846-0E02-994D-86EF-B9E480AF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8D40-11BF-DF45-BCA1-2DA3BC6B9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675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71E38C-D9A7-2D4C-B4E5-CF7E66F4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6A516A-7605-9742-86C1-91BF1352C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EB3716-3A7C-F74C-B71F-EF7A61A69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3380AD-5CB2-F34A-9DF9-CE0B36AE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5AC-C46C-4D41-8DE6-48DF475C8250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41971F-334D-0442-8A07-2BD237BA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33A003-BF76-3449-B7CA-7DA6F235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8D40-11BF-DF45-BCA1-2DA3BC6B9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43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E126BA-51A0-634E-A9DE-A1A7D39C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0311C7-AB32-5C40-AFA1-3563BA7D3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E3DBC3-9EE4-F849-BCE9-5A6371583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A4C403-61BC-9842-A4CF-F1AA2F9E9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E82977D-C7C9-F343-BF96-85177AF5A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C46EED-A604-784E-A254-D469554D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5AC-C46C-4D41-8DE6-48DF475C8250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A1A1C7B-EE08-EE46-889B-09D174D5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B0F76A0-5F20-0B46-8EDB-9DA65912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8D40-11BF-DF45-BCA1-2DA3BC6B9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279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FE9F82-BCFC-7A4F-BD12-9587F889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C8CAD00-1D41-AF44-A101-78A30CC7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5AC-C46C-4D41-8DE6-48DF475C8250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E0B7811-79BF-DC4B-B85C-0DABDED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16C9C1-43C5-5345-9F2E-D63FA8DE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8D40-11BF-DF45-BCA1-2DA3BC6B9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21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B1EACD9-3893-0144-9B26-BBA6D03F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5AC-C46C-4D41-8DE6-48DF475C8250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845919B-8C5B-3C41-97AF-18E282AB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B57145-C729-6141-B719-21A990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8D40-11BF-DF45-BCA1-2DA3BC6B9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94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F87FC0-B728-7543-9B92-4F0C07A8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5153D7-0526-5E4A-8CE6-1C6A1D14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CCA9AF-3237-0540-B9AC-FE6364003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F70D70-3843-C140-8E4D-5316E3D6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5AC-C46C-4D41-8DE6-48DF475C8250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448236-F294-A44D-9C3D-CD6D635C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4055F9-917C-0D4E-9902-CA0E0DC0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8D40-11BF-DF45-BCA1-2DA3BC6B9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11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DFD1EF-76B4-E849-BCBB-91F779FA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936D5E9-C216-B44C-BC90-E1B13796D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31007A-2407-E048-B30A-0DB968E3A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6C2767-FB43-1A41-ABAD-219FB1EB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5AC-C46C-4D41-8DE6-48DF475C8250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DF8F4C-7D49-2047-A36E-E9B15792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552DBC-E524-A846-A95B-64C1F848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8D40-11BF-DF45-BCA1-2DA3BC6B9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548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6E1605-1121-0840-923A-CFB07192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652EE1-8D13-B24D-ACE3-5246D8E30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2E8AE-C9A9-7945-A0C8-F010F5967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0E5AC-C46C-4D41-8DE6-48DF475C8250}" type="datetimeFigureOut">
              <a:rPr lang="it-IT" smtClean="0"/>
              <a:t>18/07/21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CD4B0A-01B4-9341-B538-ABBB9B1B0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8FBA6B-B958-DD4F-B488-87AA8B27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8D40-11BF-DF45-BCA1-2DA3BC6B9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96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3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4" name="Picture 2" descr="Script del computer su uno schermo">
            <a:extLst>
              <a:ext uri="{FF2B5EF4-FFF2-40B4-BE49-F238E27FC236}">
                <a16:creationId xmlns:a16="http://schemas.microsoft.com/office/drawing/2014/main" id="{CAEA2A5C-4E24-4A0C-B7C3-36E8EA1A9A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70" r="-1" b="973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99990A-36F2-EF47-9F9D-D35FE9C36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5281" y="1289316"/>
            <a:ext cx="5355051" cy="197834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Software Security per Sistemi Industriali</a:t>
            </a:r>
          </a:p>
        </p:txBody>
      </p:sp>
      <p:grpSp>
        <p:nvGrpSpPr>
          <p:cNvPr id="59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0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grpSp>
          <p:nvGrpSpPr>
            <p:cNvPr id="61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2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63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74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75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47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Challenge n°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/>
            <a:r>
              <a:rPr lang="it-IT" dirty="0"/>
              <a:t>A questo punto si possono concatenare i due file generati in precedenza e si può avviare GDB per sfondare il record sullo </a:t>
            </a:r>
            <a:r>
              <a:rPr lang="it-IT" dirty="0" err="1"/>
              <a:t>stack</a:t>
            </a:r>
            <a:r>
              <a:rPr lang="it-IT" dirty="0"/>
              <a:t> della funzione </a:t>
            </a:r>
            <a:r>
              <a:rPr lang="it-IT" i="1" dirty="0" err="1"/>
              <a:t>put_wisdom</a:t>
            </a:r>
            <a:r>
              <a:rPr lang="it-IT" dirty="0"/>
              <a:t> e ottenere l’indirizzo dei vari registri, e in particolare dello </a:t>
            </a:r>
            <a:r>
              <a:rPr lang="it-IT" b="1" dirty="0" err="1"/>
              <a:t>stack</a:t>
            </a:r>
            <a:r>
              <a:rPr lang="it-IT" b="1" dirty="0"/>
              <a:t> </a:t>
            </a:r>
            <a:r>
              <a:rPr lang="it-IT" b="1" dirty="0" err="1"/>
              <a:t>pointer</a:t>
            </a:r>
            <a:r>
              <a:rPr lang="it-IT" dirty="0"/>
              <a:t>.</a:t>
            </a:r>
          </a:p>
          <a:p>
            <a:pPr marL="742950" lvl="2" indent="-285750" algn="just">
              <a:buFont typeface="Wingdings" pitchFamily="2" charset="2"/>
              <a:buChar char="Ø"/>
            </a:pPr>
            <a:r>
              <a:rPr lang="it-IT" i="1" dirty="0"/>
              <a:t>Calcolo degli offset mediante </a:t>
            </a:r>
            <a:r>
              <a:rPr lang="it-IT" b="1" i="1" dirty="0" err="1"/>
              <a:t>pattern_search</a:t>
            </a:r>
            <a:endParaRPr lang="it-IT" i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AA8C25-289E-6448-828C-AA324C73B3C8}"/>
              </a:ext>
            </a:extLst>
          </p:cNvPr>
          <p:cNvSpPr txBox="1"/>
          <p:nvPr/>
        </p:nvSpPr>
        <p:spPr>
          <a:xfrm>
            <a:off x="5401733" y="2760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D13944-F3B8-DB4E-B7DE-93449B7F7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3890618"/>
            <a:ext cx="5499100" cy="27178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6EE8DA2-EC70-1341-A402-2FC1378A810F}"/>
              </a:ext>
            </a:extLst>
          </p:cNvPr>
          <p:cNvSpPr/>
          <p:nvPr/>
        </p:nvSpPr>
        <p:spPr>
          <a:xfrm>
            <a:off x="3346450" y="4561840"/>
            <a:ext cx="1920240" cy="132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F525B870-7075-CC4C-9541-DBFBFCE099D3}"/>
              </a:ext>
            </a:extLst>
          </p:cNvPr>
          <p:cNvCxnSpPr/>
          <p:nvPr/>
        </p:nvCxnSpPr>
        <p:spPr>
          <a:xfrm>
            <a:off x="5310748" y="4632029"/>
            <a:ext cx="9089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E64F9FA-A315-494D-AE9D-45232E67055E}"/>
              </a:ext>
            </a:extLst>
          </p:cNvPr>
          <p:cNvSpPr txBox="1"/>
          <p:nvPr/>
        </p:nvSpPr>
        <p:spPr>
          <a:xfrm>
            <a:off x="6263721" y="4497075"/>
            <a:ext cx="2071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i="1" dirty="0" err="1">
                <a:solidFill>
                  <a:srgbClr val="FF0000"/>
                </a:solidFill>
              </a:rPr>
              <a:t>Istruction</a:t>
            </a:r>
            <a:r>
              <a:rPr lang="it-IT" sz="1100" b="1" i="1" dirty="0">
                <a:solidFill>
                  <a:srgbClr val="FF0000"/>
                </a:solidFill>
              </a:rPr>
              <a:t> </a:t>
            </a:r>
            <a:r>
              <a:rPr lang="it-IT" sz="1100" b="1" i="1" dirty="0" err="1">
                <a:solidFill>
                  <a:srgbClr val="FF0000"/>
                </a:solidFill>
              </a:rPr>
              <a:t>Pointer</a:t>
            </a:r>
            <a:endParaRPr lang="it-IT" sz="11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1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Challenge n°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285750" algn="just">
              <a:buFont typeface="Wingdings" pitchFamily="2" charset="2"/>
              <a:buChar char="Ø"/>
            </a:pPr>
            <a:r>
              <a:rPr lang="it-IT" i="1" dirty="0"/>
              <a:t>Indirizzo della funzione </a:t>
            </a:r>
            <a:r>
              <a:rPr lang="it-IT" b="1" i="1" dirty="0" err="1"/>
              <a:t>write_secret</a:t>
            </a:r>
            <a:r>
              <a:rPr lang="it-IT" b="1" i="1" dirty="0"/>
              <a:t>()</a:t>
            </a:r>
          </a:p>
          <a:p>
            <a:pPr marL="742950" lvl="2" indent="-285750" algn="just">
              <a:buFont typeface="Wingdings" pitchFamily="2" charset="2"/>
              <a:buChar char="Ø"/>
            </a:pPr>
            <a:endParaRPr lang="it-IT" b="1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b="1" i="1" dirty="0"/>
          </a:p>
          <a:p>
            <a:pPr lvl="2" algn="just"/>
            <a:endParaRPr lang="it-IT" b="1" i="1" dirty="0"/>
          </a:p>
          <a:p>
            <a:pPr lvl="2" algn="just"/>
            <a:r>
              <a:rPr lang="it-IT" b="1" i="1" dirty="0"/>
              <a:t>Obiettivo: </a:t>
            </a:r>
            <a:r>
              <a:rPr lang="it-IT" i="1" dirty="0"/>
              <a:t>inserire questo indirizzo come indirizzo di ritorno della procedura nello </a:t>
            </a:r>
            <a:r>
              <a:rPr lang="it-IT" i="1" dirty="0" err="1"/>
              <a:t>stack</a:t>
            </a:r>
            <a:r>
              <a:rPr lang="it-IT" i="1" dirty="0"/>
              <a:t> così che all’uscita dalla funzione </a:t>
            </a:r>
            <a:r>
              <a:rPr lang="it-IT" b="1" i="1" dirty="0" err="1"/>
              <a:t>put_wisdom</a:t>
            </a:r>
            <a:r>
              <a:rPr lang="it-IT" i="1" dirty="0"/>
              <a:t> anziché tornare al </a:t>
            </a:r>
            <a:r>
              <a:rPr lang="it-IT" i="1" dirty="0" err="1"/>
              <a:t>main</a:t>
            </a:r>
            <a:r>
              <a:rPr lang="it-IT" i="1" dirty="0"/>
              <a:t> si forza l’esecuzione della funzione </a:t>
            </a:r>
            <a:r>
              <a:rPr lang="it-IT" b="1" i="1" dirty="0" err="1"/>
              <a:t>write_secret</a:t>
            </a:r>
            <a:r>
              <a:rPr lang="it-IT" b="1" i="1" dirty="0"/>
              <a:t>()</a:t>
            </a:r>
            <a:r>
              <a:rPr lang="it-IT" i="1" dirty="0"/>
              <a:t>. Per fare è necessario uno </a:t>
            </a:r>
            <a:r>
              <a:rPr lang="it-IT" b="1" i="1" dirty="0" err="1"/>
              <a:t>shellcode</a:t>
            </a:r>
            <a:r>
              <a:rPr lang="it-IT" i="1" dirty="0"/>
              <a:t> apposito costituito dai 1024 caratteri per riempire il primo buffer, uno scivolo di </a:t>
            </a:r>
            <a:r>
              <a:rPr lang="it-IT" b="1" i="1" dirty="0" err="1"/>
              <a:t>nop</a:t>
            </a:r>
            <a:r>
              <a:rPr lang="it-IT" i="1" dirty="0"/>
              <a:t> e l’indirizzo della </a:t>
            </a:r>
            <a:r>
              <a:rPr lang="it-IT" b="1" i="1" dirty="0" err="1"/>
              <a:t>write_secret</a:t>
            </a:r>
            <a:r>
              <a:rPr lang="it-IT" i="1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AA8C25-289E-6448-828C-AA324C73B3C8}"/>
              </a:ext>
            </a:extLst>
          </p:cNvPr>
          <p:cNvSpPr txBox="1"/>
          <p:nvPr/>
        </p:nvSpPr>
        <p:spPr>
          <a:xfrm>
            <a:off x="5401733" y="2760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4C27BCB-9341-9342-AC31-7CA053A7D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3197619"/>
            <a:ext cx="5499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3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Challenge n°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285750" algn="just">
              <a:buFont typeface="Wingdings" pitchFamily="2" charset="2"/>
              <a:buChar char="Ø"/>
            </a:pPr>
            <a:r>
              <a:rPr lang="it-IT" i="1" dirty="0"/>
              <a:t>Creazione dello </a:t>
            </a:r>
            <a:r>
              <a:rPr lang="it-IT" b="1" i="1" dirty="0" err="1"/>
              <a:t>shellcode</a:t>
            </a:r>
            <a:endParaRPr lang="it-IT" b="1" i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AA8C25-289E-6448-828C-AA324C73B3C8}"/>
              </a:ext>
            </a:extLst>
          </p:cNvPr>
          <p:cNvSpPr txBox="1"/>
          <p:nvPr/>
        </p:nvSpPr>
        <p:spPr>
          <a:xfrm>
            <a:off x="5401733" y="2760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5DDA18-C215-7043-9D42-5A64A3F88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5143830"/>
            <a:ext cx="5486400" cy="9271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5493450-473E-1B4A-9DE9-28B2A6408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161275"/>
            <a:ext cx="5486400" cy="181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Challenge n°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285750" algn="just">
              <a:buFont typeface="Wingdings" pitchFamily="2" charset="2"/>
              <a:buChar char="Ø"/>
            </a:pPr>
            <a:r>
              <a:rPr lang="it-IT" i="1" dirty="0"/>
              <a:t>Iniezione dello </a:t>
            </a:r>
            <a:r>
              <a:rPr lang="it-IT" i="1" dirty="0" err="1"/>
              <a:t>shellcode</a:t>
            </a:r>
            <a:r>
              <a:rPr lang="it-IT" i="1" dirty="0"/>
              <a:t> e esecuzione dell’attacco</a:t>
            </a:r>
          </a:p>
          <a:p>
            <a:pPr marL="742950" lvl="2" indent="-285750" algn="just">
              <a:buFont typeface="Wingdings" pitchFamily="2" charset="2"/>
              <a:buChar char="Ø"/>
            </a:pPr>
            <a:endParaRPr lang="it-IT" b="1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b="1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b="1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b="1" i="1" dirty="0"/>
          </a:p>
          <a:p>
            <a:pPr lvl="2" algn="just"/>
            <a:endParaRPr lang="it-IT" b="1" i="1" dirty="0"/>
          </a:p>
          <a:p>
            <a:pPr lvl="2" algn="just"/>
            <a:endParaRPr lang="it-IT" b="1" i="1" dirty="0"/>
          </a:p>
          <a:p>
            <a:pPr lvl="2" algn="just"/>
            <a:r>
              <a:rPr lang="it-IT" dirty="0"/>
              <a:t>L’attacco è andato a buon fine ed è stata ottenuta la </a:t>
            </a:r>
            <a:r>
              <a:rPr lang="it-IT" b="1" dirty="0"/>
              <a:t>secret </a:t>
            </a:r>
            <a:r>
              <a:rPr lang="it-IT" b="1" dirty="0" err="1"/>
              <a:t>key</a:t>
            </a:r>
            <a:r>
              <a:rPr lang="it-IT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AA8C25-289E-6448-828C-AA324C73B3C8}"/>
              </a:ext>
            </a:extLst>
          </p:cNvPr>
          <p:cNvSpPr txBox="1"/>
          <p:nvPr/>
        </p:nvSpPr>
        <p:spPr>
          <a:xfrm>
            <a:off x="5401733" y="2760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8CCB9E1-2EEC-7F4C-B61A-4D841306A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3216907"/>
            <a:ext cx="55118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6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AC9FBC0-09A7-CD43-8FBC-0855B22C0E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70" y="259848"/>
            <a:ext cx="1682357" cy="168235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C3DED174-FEC5-434E-A595-6C992E0183A6}"/>
              </a:ext>
            </a:extLst>
          </p:cNvPr>
          <p:cNvSpPr/>
          <p:nvPr/>
        </p:nvSpPr>
        <p:spPr>
          <a:xfrm>
            <a:off x="2408482" y="834054"/>
            <a:ext cx="73750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it-IT" sz="2800" b="1" i="0" u="none" strike="noStrike" baseline="0" dirty="0">
                <a:latin typeface="Calibri" pitchFamily="34" charset="0"/>
              </a:rPr>
              <a:t>UNIVERSITÀ DEGLI STUDI DI NAPOLI FEDERICO II </a:t>
            </a:r>
            <a:endParaRPr lang="it-IT" dirty="0">
              <a:latin typeface="Calibri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E19974D-FC33-3247-9A09-B10AED4AD633}"/>
              </a:ext>
            </a:extLst>
          </p:cNvPr>
          <p:cNvSpPr/>
          <p:nvPr/>
        </p:nvSpPr>
        <p:spPr>
          <a:xfrm>
            <a:off x="1709323" y="2594535"/>
            <a:ext cx="87733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b="1" dirty="0">
                <a:latin typeface="Calibri" pitchFamily="34" charset="0"/>
              </a:rPr>
              <a:t>Software Security per Sistemi Industriali:</a:t>
            </a:r>
          </a:p>
          <a:p>
            <a:pPr algn="ctr"/>
            <a:endParaRPr lang="it-IT" sz="3200" b="1" dirty="0">
              <a:latin typeface="Calibri" pitchFamily="34" charset="0"/>
            </a:endParaRPr>
          </a:p>
          <a:p>
            <a:pPr algn="ctr"/>
            <a:r>
              <a:rPr lang="it-IT" sz="2400" b="1" dirty="0" err="1">
                <a:latin typeface="Calibri" pitchFamily="34" charset="0"/>
              </a:rPr>
              <a:t>Homework</a:t>
            </a:r>
            <a:r>
              <a:rPr lang="it-IT" sz="2400" b="1" dirty="0">
                <a:latin typeface="Calibri" pitchFamily="34" charset="0"/>
              </a:rPr>
              <a:t> 1: Buffer </a:t>
            </a:r>
            <a:r>
              <a:rPr lang="it-IT" sz="2400" b="1" dirty="0" err="1">
                <a:latin typeface="Calibri" pitchFamily="34" charset="0"/>
              </a:rPr>
              <a:t>Overflow</a:t>
            </a:r>
            <a:endParaRPr lang="it-IT" sz="2400" b="1" dirty="0">
              <a:latin typeface="Calibri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58729A-7B05-3747-BE43-221F817E5C28}"/>
              </a:ext>
            </a:extLst>
          </p:cNvPr>
          <p:cNvSpPr txBox="1"/>
          <p:nvPr/>
        </p:nvSpPr>
        <p:spPr>
          <a:xfrm>
            <a:off x="359871" y="5278346"/>
            <a:ext cx="3684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/>
              <a:t>Studenti:</a:t>
            </a:r>
          </a:p>
          <a:p>
            <a:r>
              <a:rPr lang="it-IT" dirty="0"/>
              <a:t>Coppola Vincenzo – M63/1000</a:t>
            </a:r>
          </a:p>
          <a:p>
            <a:r>
              <a:rPr lang="it-IT" dirty="0"/>
              <a:t>Della Torca Salvatore – M63/1011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661AD49-4429-2F48-A32A-DFBC1C3E4F3E}"/>
              </a:ext>
            </a:extLst>
          </p:cNvPr>
          <p:cNvSpPr txBox="1"/>
          <p:nvPr/>
        </p:nvSpPr>
        <p:spPr>
          <a:xfrm>
            <a:off x="8147917" y="5278346"/>
            <a:ext cx="2348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/>
              <a:t>Docenti:</a:t>
            </a:r>
          </a:p>
          <a:p>
            <a:r>
              <a:rPr lang="it-IT" dirty="0"/>
              <a:t>Cotroneo Domenico</a:t>
            </a:r>
          </a:p>
          <a:p>
            <a:r>
              <a:rPr lang="it-IT" dirty="0"/>
              <a:t>Natella Roberto</a:t>
            </a:r>
          </a:p>
        </p:txBody>
      </p:sp>
    </p:spTree>
    <p:extLst>
      <p:ext uri="{BB962C8B-B14F-4D97-AF65-F5344CB8AC3E}">
        <p14:creationId xmlns:p14="http://schemas.microsoft.com/office/powerpoint/2010/main" val="108063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Buffer </a:t>
            </a:r>
            <a:r>
              <a:rPr lang="it-IT" b="1" dirty="0" err="1">
                <a:latin typeface="+mn-lt"/>
              </a:rPr>
              <a:t>Overflow</a:t>
            </a:r>
            <a:endParaRPr lang="it-IT" b="1" dirty="0">
              <a:latin typeface="+mn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/>
            <a:endParaRPr lang="it-IT" dirty="0"/>
          </a:p>
          <a:p>
            <a:pPr lvl="2" algn="just"/>
            <a:endParaRPr lang="it-IT" dirty="0"/>
          </a:p>
          <a:p>
            <a:pPr lvl="2" algn="just"/>
            <a:r>
              <a:rPr lang="it-IT" dirty="0"/>
              <a:t>Quando in memoria si alloca un buffer di una certa dimensione e si tenta di memorizzare in esso dati di dimensione maggiore, si sfondano i confini del buffer e si verifica un </a:t>
            </a:r>
            <a:r>
              <a:rPr lang="it-IT" b="1" dirty="0"/>
              <a:t>buffer </a:t>
            </a:r>
            <a:r>
              <a:rPr lang="it-IT" b="1" dirty="0" err="1"/>
              <a:t>overflow</a:t>
            </a:r>
            <a:r>
              <a:rPr lang="it-IT" dirty="0"/>
              <a:t>. </a:t>
            </a:r>
          </a:p>
          <a:p>
            <a:pPr lvl="2" algn="just"/>
            <a:r>
              <a:rPr lang="it-IT" dirty="0"/>
              <a:t>Un attacco di questo tipo causa la </a:t>
            </a:r>
            <a:r>
              <a:rPr lang="it-IT" dirty="0" err="1"/>
              <a:t>sovrascrizione</a:t>
            </a:r>
            <a:r>
              <a:rPr lang="it-IT" dirty="0"/>
              <a:t> degli indirizzi di memoria e ciò può causare gravi danni al sistema in quanto un attaccante potrebbe iniettare </a:t>
            </a:r>
            <a:r>
              <a:rPr lang="it-IT" b="1" dirty="0" err="1"/>
              <a:t>shell</a:t>
            </a:r>
            <a:r>
              <a:rPr lang="it-IT" b="1" dirty="0"/>
              <a:t> code</a:t>
            </a:r>
            <a:r>
              <a:rPr lang="it-IT" dirty="0"/>
              <a:t> attraverso il quale assumere il controllo del sistema.</a:t>
            </a:r>
          </a:p>
        </p:txBody>
      </p:sp>
    </p:spTree>
    <p:extLst>
      <p:ext uri="{BB962C8B-B14F-4D97-AF65-F5344CB8AC3E}">
        <p14:creationId xmlns:p14="http://schemas.microsoft.com/office/powerpoint/2010/main" val="93899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Challenge n°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/>
            <a:r>
              <a:rPr lang="it-IT" dirty="0"/>
              <a:t>Osservando il codice presente nel file </a:t>
            </a:r>
            <a:r>
              <a:rPr lang="it-IT" i="1" dirty="0" err="1"/>
              <a:t>wisdom-alt.c</a:t>
            </a:r>
            <a:r>
              <a:rPr lang="it-IT" i="1" dirty="0"/>
              <a:t> </a:t>
            </a:r>
            <a:r>
              <a:rPr lang="it-IT" dirty="0"/>
              <a:t>si nota che una delle vulnerabilità è legata all’array globale </a:t>
            </a:r>
            <a:r>
              <a:rPr lang="it-IT" b="1" dirty="0" err="1"/>
              <a:t>ptrs</a:t>
            </a:r>
            <a:r>
              <a:rPr lang="it-IT" dirty="0"/>
              <a:t>, che contiene i puntatori alle varie funzioni da eseguire; si tratta di un vettore di 3 elementi, per cui l’indice deve essere compreso tra 0 e 2 altrimenti si verifica un BO.</a:t>
            </a:r>
          </a:p>
          <a:p>
            <a:pPr lvl="2" algn="just"/>
            <a:r>
              <a:rPr lang="it-IT" dirty="0"/>
              <a:t>Dopo aver compilato il programma è stato avviato </a:t>
            </a:r>
            <a:r>
              <a:rPr lang="it-IT" b="1" dirty="0"/>
              <a:t>GDB</a:t>
            </a:r>
            <a:r>
              <a:rPr lang="it-IT" dirty="0"/>
              <a:t>, mediante il quale è stato inserito un </a:t>
            </a:r>
            <a:r>
              <a:rPr lang="it-IT" i="1" dirty="0" err="1"/>
              <a:t>breakpoint</a:t>
            </a:r>
            <a:r>
              <a:rPr lang="it-IT" dirty="0"/>
              <a:t> alla linea 97, alla quale è presente la funzione </a:t>
            </a:r>
            <a:r>
              <a:rPr lang="it-IT" b="1" dirty="0" err="1"/>
              <a:t>read</a:t>
            </a:r>
            <a:r>
              <a:rPr lang="it-IT" b="1" dirty="0"/>
              <a:t>()</a:t>
            </a:r>
            <a:r>
              <a:rPr lang="it-IT" dirty="0"/>
              <a:t>,  ed è stata avviata l’esecuzione.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B10590A-6B48-004F-ADBF-F1BE7E78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7" y="4335914"/>
            <a:ext cx="4745779" cy="17350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7A1AEF4-BC09-FA4E-800A-2CE0F0192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04" y="4121025"/>
            <a:ext cx="4745779" cy="235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6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Challenge n°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/>
            <a:r>
              <a:rPr lang="it-IT" dirty="0"/>
              <a:t>A questo punto è possibile stampare l’indirizzo dei puntatori:</a:t>
            </a:r>
          </a:p>
          <a:p>
            <a:pPr marL="742950" lvl="2" indent="-285750" algn="just">
              <a:buFont typeface="Wingdings" pitchFamily="2" charset="2"/>
              <a:buChar char="Ø"/>
            </a:pPr>
            <a:r>
              <a:rPr lang="it-IT" b="1" dirty="0" err="1"/>
              <a:t>ptrs</a:t>
            </a:r>
            <a:r>
              <a:rPr lang="it-IT" dirty="0"/>
              <a:t>: punta alle varie funzioni da eseguire (</a:t>
            </a:r>
            <a:r>
              <a:rPr lang="it-IT" dirty="0" err="1"/>
              <a:t>get_wisdom</a:t>
            </a:r>
            <a:r>
              <a:rPr lang="it-IT" dirty="0"/>
              <a:t> e </a:t>
            </a:r>
            <a:r>
              <a:rPr lang="it-IT" dirty="0" err="1"/>
              <a:t>put_wisdom</a:t>
            </a:r>
            <a:r>
              <a:rPr lang="it-IT" dirty="0"/>
              <a:t>)</a:t>
            </a:r>
          </a:p>
          <a:p>
            <a:pPr marL="742950" lvl="2" indent="-285750" algn="just">
              <a:buFont typeface="Wingdings" pitchFamily="2" charset="2"/>
              <a:buChar char="Ø"/>
            </a:pPr>
            <a:r>
              <a:rPr lang="it-IT" b="1" dirty="0" err="1"/>
              <a:t>p</a:t>
            </a:r>
            <a:r>
              <a:rPr lang="it-IT" dirty="0"/>
              <a:t>: punta alla funzione </a:t>
            </a:r>
            <a:r>
              <a:rPr lang="it-IT" i="1" dirty="0" err="1"/>
              <a:t>pat_on_back</a:t>
            </a:r>
            <a:endParaRPr lang="it-IT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b="1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b="1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b="1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b="1" i="1" dirty="0"/>
          </a:p>
          <a:p>
            <a:pPr lvl="2" algn="just"/>
            <a:r>
              <a:rPr lang="it-IT" b="1" dirty="0"/>
              <a:t>N.B: </a:t>
            </a:r>
            <a:r>
              <a:rPr lang="it-IT" i="1" dirty="0"/>
              <a:t>poiché il codice è stato compilato per un’architettura a 32 bit, gli indirizzi degli elementi del vettore </a:t>
            </a:r>
            <a:r>
              <a:rPr lang="it-IT" i="1" dirty="0" err="1"/>
              <a:t>ptrs</a:t>
            </a:r>
            <a:r>
              <a:rPr lang="it-IT" i="1" dirty="0"/>
              <a:t> corrispondono all’indirizzo base restituito da </a:t>
            </a:r>
            <a:r>
              <a:rPr lang="it-IT" i="1" dirty="0" err="1"/>
              <a:t>gdb</a:t>
            </a:r>
            <a:r>
              <a:rPr lang="it-IT" i="1" dirty="0"/>
              <a:t> più 4 byte che rappresentano la dimensione di una cella di memoria.</a:t>
            </a:r>
            <a:endParaRPr lang="it-IT" b="1" dirty="0"/>
          </a:p>
          <a:p>
            <a:pPr lvl="2" algn="just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5FDA4D-05A8-3C4D-AFB0-3A7AEF20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845" y="3763007"/>
            <a:ext cx="70993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6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Challenge n°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/>
            <a:r>
              <a:rPr lang="it-IT" b="1" i="1" dirty="0"/>
              <a:t>Obiettivo:</a:t>
            </a:r>
            <a:r>
              <a:rPr lang="it-IT" i="1" dirty="0"/>
              <a:t> individuare l’indirizzo in cui si trova la funzione </a:t>
            </a:r>
            <a:r>
              <a:rPr lang="it-IT" i="1" dirty="0" err="1"/>
              <a:t>pat_on_back</a:t>
            </a:r>
            <a:r>
              <a:rPr lang="it-IT" i="1" dirty="0"/>
              <a:t> così da forzarne l’esecuzione</a:t>
            </a:r>
          </a:p>
          <a:p>
            <a:pPr lvl="2" algn="just"/>
            <a:endParaRPr lang="it-IT" b="1" i="1" dirty="0"/>
          </a:p>
          <a:p>
            <a:pPr lvl="2" algn="just"/>
            <a:r>
              <a:rPr lang="it-IT" dirty="0"/>
              <a:t>Per trovare l’indirizzo si calcola la differenza fra gli indirizzi di </a:t>
            </a:r>
            <a:r>
              <a:rPr lang="it-IT" i="1" dirty="0" err="1"/>
              <a:t>p</a:t>
            </a:r>
            <a:r>
              <a:rPr lang="it-IT" i="1" dirty="0"/>
              <a:t> </a:t>
            </a:r>
            <a:r>
              <a:rPr lang="it-IT" dirty="0"/>
              <a:t>e </a:t>
            </a:r>
            <a:r>
              <a:rPr lang="it-IT" i="1" dirty="0" err="1"/>
              <a:t>ptrs</a:t>
            </a:r>
            <a:r>
              <a:rPr lang="it-IT" dirty="0"/>
              <a:t> così da trovare lo spiazzamento; il valore ottenuto deve essere diviso per 4, che rappresenta la dimensione della cella di memoria, e deve essere convertito in decimale.</a:t>
            </a:r>
          </a:p>
          <a:p>
            <a:pPr marL="742950" lvl="2" indent="-285750" algn="just">
              <a:buFont typeface="Wingdings" pitchFamily="2" charset="2"/>
              <a:buChar char="Ø"/>
            </a:pPr>
            <a:endParaRPr lang="it-IT" b="1" i="1" dirty="0"/>
          </a:p>
          <a:p>
            <a:pPr lvl="2" algn="just"/>
            <a:endParaRPr lang="it-IT" b="1" i="1" dirty="0"/>
          </a:p>
          <a:p>
            <a:pPr lvl="2" algn="just"/>
            <a:r>
              <a:rPr lang="it-IT" dirty="0"/>
              <a:t>Il valore ottenuto è </a:t>
            </a:r>
            <a:r>
              <a:rPr lang="it-IT" b="1" dirty="0"/>
              <a:t>711626750</a:t>
            </a:r>
            <a:r>
              <a:rPr lang="it-IT" dirty="0"/>
              <a:t>. Inserendo questo valore verrà forzata l’esecuzione della </a:t>
            </a:r>
            <a:r>
              <a:rPr lang="it-IT" i="1" dirty="0" err="1"/>
              <a:t>pat_on_back</a:t>
            </a:r>
            <a:r>
              <a:rPr lang="it-IT" i="1" dirty="0"/>
              <a:t>.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E1ABA34-75F2-F24D-85D4-BD254233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4156707"/>
            <a:ext cx="7086600" cy="2794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703B304-5048-2840-9ECD-5558692BE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145" y="5459591"/>
            <a:ext cx="7124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5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Challenge n°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/>
            <a:r>
              <a:rPr lang="it-IT" dirty="0"/>
              <a:t>Poniamo l’attenzione sulla funzione </a:t>
            </a:r>
            <a:r>
              <a:rPr lang="it-IT" i="1" dirty="0" err="1"/>
              <a:t>gets</a:t>
            </a:r>
            <a:r>
              <a:rPr lang="it-IT" i="1" dirty="0"/>
              <a:t>() </a:t>
            </a:r>
            <a:r>
              <a:rPr lang="it-IT" dirty="0"/>
              <a:t>presente nella funzione </a:t>
            </a:r>
            <a:r>
              <a:rPr lang="it-IT" i="1" dirty="0" err="1"/>
              <a:t>put_wisdom</a:t>
            </a:r>
            <a:r>
              <a:rPr lang="it-IT" i="1" dirty="0"/>
              <a:t>()</a:t>
            </a:r>
            <a:r>
              <a:rPr lang="it-IT" dirty="0"/>
              <a:t>, che rappresenta una vulnerabilità perché non presenta nessun tipo di controllo sullo sfondamento.</a:t>
            </a:r>
          </a:p>
          <a:p>
            <a:pPr lvl="2" algn="just"/>
            <a:endParaRPr lang="it-IT" dirty="0"/>
          </a:p>
          <a:p>
            <a:pPr lvl="2" algn="just"/>
            <a:r>
              <a:rPr lang="it-IT" b="1" i="1" dirty="0"/>
              <a:t>Obiettivo:</a:t>
            </a:r>
            <a:r>
              <a:rPr lang="it-IT" i="1" dirty="0"/>
              <a:t> sfruttare la vulnerabilità per forzare l’esecuzione di una funzione malevola</a:t>
            </a:r>
          </a:p>
          <a:p>
            <a:pPr lvl="2" algn="just"/>
            <a:endParaRPr lang="it-IT" i="1" dirty="0"/>
          </a:p>
          <a:p>
            <a:pPr lvl="2" algn="just"/>
            <a:r>
              <a:rPr lang="it-IT" dirty="0"/>
              <a:t>Per sfruttare la vulnerabilità bisogna agire sul buffer </a:t>
            </a:r>
            <a:r>
              <a:rPr lang="it-IT" b="1" dirty="0" err="1"/>
              <a:t>wis</a:t>
            </a:r>
            <a:r>
              <a:rPr lang="it-IT" b="1" dirty="0"/>
              <a:t>[128]</a:t>
            </a:r>
            <a:r>
              <a:rPr lang="it-IT" dirty="0"/>
              <a:t>, e per fare ciò bisogna sfondare il buffer di cardinalità 1024.</a:t>
            </a:r>
          </a:p>
          <a:p>
            <a:pPr lvl="2"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502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Challenge n°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285750" algn="just">
              <a:buFont typeface="Wingdings" pitchFamily="2" charset="2"/>
              <a:buChar char="Ø"/>
            </a:pPr>
            <a:r>
              <a:rPr lang="it-IT" i="1" dirty="0"/>
              <a:t>Creazione del </a:t>
            </a:r>
            <a:r>
              <a:rPr lang="it-IT" b="1" i="1" dirty="0" err="1"/>
              <a:t>payload</a:t>
            </a:r>
            <a:r>
              <a:rPr lang="it-IT" i="1" dirty="0"/>
              <a:t> per saturare il buffer</a:t>
            </a:r>
          </a:p>
          <a:p>
            <a:pPr marL="742950" lvl="2" indent="-285750" algn="just">
              <a:buFont typeface="Wingdings" pitchFamily="2" charset="2"/>
              <a:buChar char="Ø"/>
            </a:pPr>
            <a:endParaRPr lang="it-IT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i="1" dirty="0"/>
          </a:p>
          <a:p>
            <a:pPr marL="742950" lvl="2" indent="-285750" algn="just">
              <a:buFont typeface="Wingdings" pitchFamily="2" charset="2"/>
              <a:buChar char="Ø"/>
            </a:pPr>
            <a:endParaRPr lang="it-IT" i="1" dirty="0"/>
          </a:p>
          <a:p>
            <a:pPr lvl="2" algn="just"/>
            <a:r>
              <a:rPr lang="it-IT" i="1" dirty="0"/>
              <a:t>Il </a:t>
            </a:r>
            <a:r>
              <a:rPr lang="it-IT" b="1" i="1" dirty="0"/>
              <a:t>2\</a:t>
            </a:r>
            <a:r>
              <a:rPr lang="it-IT" b="1" i="1" dirty="0" err="1"/>
              <a:t>n</a:t>
            </a:r>
            <a:r>
              <a:rPr lang="it-IT" b="1" i="1" dirty="0"/>
              <a:t> </a:t>
            </a:r>
            <a:r>
              <a:rPr lang="it-IT" i="1" dirty="0"/>
              <a:t>serve per selezionare la scelta </a:t>
            </a:r>
            <a:r>
              <a:rPr lang="it-IT" b="1" i="1" dirty="0" err="1"/>
              <a:t>add_wisdom</a:t>
            </a:r>
            <a:r>
              <a:rPr lang="it-IT" i="1" dirty="0"/>
              <a:t> quando il programma viene lanciato.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0B8BD6-F5A9-B945-A8BE-E97A28D74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3068740"/>
            <a:ext cx="5524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8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CA932-3E6A-BB42-8443-1CBC02BD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Challenge n°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1341B-5CCE-244D-93CD-C59EE754F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285750" algn="just">
              <a:buFont typeface="Wingdings" pitchFamily="2" charset="2"/>
              <a:buChar char="Ø"/>
            </a:pPr>
            <a:r>
              <a:rPr lang="it-IT" i="1" dirty="0"/>
              <a:t>Sequenze cicliche di </a:t>
            </a:r>
            <a:r>
              <a:rPr lang="it-IT" b="1" i="1" dirty="0"/>
              <a:t>De </a:t>
            </a:r>
            <a:r>
              <a:rPr lang="it-IT" b="1" i="1" dirty="0" err="1"/>
              <a:t>Brujin</a:t>
            </a:r>
            <a:r>
              <a:rPr lang="it-IT" i="1" dirty="0"/>
              <a:t> per determinare l’offset</a:t>
            </a:r>
          </a:p>
          <a:p>
            <a:pPr lvl="2" algn="just"/>
            <a:endParaRPr lang="it-IT" i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AA8C25-289E-6448-828C-AA324C73B3C8}"/>
              </a:ext>
            </a:extLst>
          </p:cNvPr>
          <p:cNvSpPr txBox="1"/>
          <p:nvPr/>
        </p:nvSpPr>
        <p:spPr>
          <a:xfrm>
            <a:off x="5401733" y="2760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634FE4-946E-D542-B695-2549D02C4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66" y="3093086"/>
            <a:ext cx="5063067" cy="338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68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oca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649</Words>
  <Application>Microsoft Macintosh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Arial</vt:lpstr>
      <vt:lpstr>Avenir Next LT Pro</vt:lpstr>
      <vt:lpstr>Avenir Next LT Pro Light</vt:lpstr>
      <vt:lpstr>Calibri</vt:lpstr>
      <vt:lpstr>Calibri Light</vt:lpstr>
      <vt:lpstr>Georgia Pro Semibold</vt:lpstr>
      <vt:lpstr>Wingdings</vt:lpstr>
      <vt:lpstr>Tema di Office</vt:lpstr>
      <vt:lpstr>RocaVTI</vt:lpstr>
      <vt:lpstr>Software Security per Sistemi Industriali</vt:lpstr>
      <vt:lpstr>Presentazione standard di PowerPoint</vt:lpstr>
      <vt:lpstr>Buffer Overflow</vt:lpstr>
      <vt:lpstr>Challenge n° 1</vt:lpstr>
      <vt:lpstr>Challenge n° 1</vt:lpstr>
      <vt:lpstr>Challenge n° 1</vt:lpstr>
      <vt:lpstr>Challenge n° 2</vt:lpstr>
      <vt:lpstr>Challenge n° 2</vt:lpstr>
      <vt:lpstr>Challenge n° 2</vt:lpstr>
      <vt:lpstr>Challenge n° 2</vt:lpstr>
      <vt:lpstr>Challenge n° 2</vt:lpstr>
      <vt:lpstr>Challenge n° 2</vt:lpstr>
      <vt:lpstr>Challenge n°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Security per Sistemi Industriali</dc:title>
  <dc:creator>Microsoft Office User</dc:creator>
  <cp:lastModifiedBy>Microsoft Office User</cp:lastModifiedBy>
  <cp:revision>6</cp:revision>
  <dcterms:created xsi:type="dcterms:W3CDTF">2021-07-17T14:34:16Z</dcterms:created>
  <dcterms:modified xsi:type="dcterms:W3CDTF">2021-07-18T11:06:26Z</dcterms:modified>
</cp:coreProperties>
</file>