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1"/>
    <p:restoredTop sz="94705"/>
  </p:normalViewPr>
  <p:slideViewPr>
    <p:cSldViewPr snapToGrid="0" snapToObjects="1">
      <p:cViewPr>
        <p:scale>
          <a:sx n="83" d="100"/>
          <a:sy n="83" d="100"/>
        </p:scale>
        <p:origin x="-5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998FB-061F-644D-8C96-9AC830BC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C7419-9661-A54B-8588-221477C5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57FF9-D141-0347-8E23-DB36C18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38EED-100C-4345-BFE2-964EFBF0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D0977-3A96-F14D-927F-0727288C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57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F98CA-4709-8841-84AD-61785B4D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BB80D4-A20D-4747-B2A5-C488E3B41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ECFA3-3BB5-6B42-A951-E1E25769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0A407B-1AA9-2345-B9C8-8F3655C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9DEDF6-A8E5-B64E-AE30-22EE2A8B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3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254421-5FA4-7D43-85B3-85EDF026B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CA337B-5EB4-F646-B110-F94A2F06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7AE3C-13E2-3A41-8E5D-07F829E8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2E5C9-B407-1248-B6AC-39E213AD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0CDE7-3B96-7C4B-9FDE-F48A8E5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1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47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37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28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42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05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3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0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F9E9-57AD-2A4A-B379-4246BBBD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497B7-E091-1B4D-BC3A-2361FB8D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03A5D-14C9-D94A-BDBA-3633A4DC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AEECA4-C5B4-C240-A2D4-6E69A7F6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3907D4-B316-FC4F-A7C5-371D869F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19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647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28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3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0BB78-2D61-DB40-98E2-8B8DA9B5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36E5C-4AC9-764D-9440-D13624D6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2F561-71CE-0143-ACAF-A0BF40D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87CC9-C6E5-1B45-B9B5-A49B8DE4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E9FC7-160D-904E-81ED-060ECA2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2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BF51D-1434-0143-AB0F-F814B3B1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50A77-ABDF-DE46-9292-DA2980BB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563E7-E64C-104D-93AB-8F6C7E2C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5949A4-02C0-2245-BD88-CB02EC3B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550761-B6A4-DE4F-BE9C-0B4783B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4E6922-B61A-B94F-B35A-A1F9EB20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8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9E672-5652-C54D-A14A-F892428D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847565-3911-6049-93FA-AF9CB29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E7AD72-5024-0E4A-9404-4B37D7A0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089C3B-5B7E-824E-AB68-662594B03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B37BFF-23FA-BA40-90A4-30E6D6FEC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E0A58D-DB44-4F45-87E5-05532AF9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2BD98D-A8E7-9E4A-995E-189B7273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196B02-82BF-BA4F-A0BD-A808B4C3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BB850-50A2-2045-AE6E-52B6A60D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B868AD-6B18-D144-BF28-C1A74C94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A03AB3-4E34-7C40-951D-ECCAD43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09F7AE-53D4-DE41-9774-31DF6EF6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4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243A3A-7DDD-C240-B01E-988A788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CF855A-9573-414D-B748-8A7D45D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F95FB8-6D55-9345-B3E1-88746C8F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9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A7F2F-D075-8946-B456-3AE5C831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65C92-8054-F545-8DC0-1D4645ED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89AB52-51B2-ED40-9440-9B06ABEF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F734C9-90ED-2E46-9F0D-D0A84F54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86907F-2402-764C-8B2D-A21903D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009BA7-B799-2F4B-8B28-24758F1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3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FF362-1A9D-B14A-99DA-6D22A932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E2711F-E076-A44C-AD85-20EEA92BD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D1A582-111D-4D47-82E7-7753705F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17CE3A-5B44-E54D-BF47-9871EACF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8781F5-69BC-5A43-8E6C-A3C6076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C461E-A885-4F45-88BF-407A702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0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6FD41D-D7D2-A34B-89AC-1DD5ED51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0EEAB-99C4-F947-855D-5C7D68EF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4CEBF9-A0CF-4344-969C-97E22B061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8C17-1B46-904F-8A15-E966C548F73A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AAD3A-6281-AD4B-8E0F-E2763FAAC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C2B559-1603-384C-9FDA-CB1920821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209E-14FC-204F-AED5-BFB183AEA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4" name="Picture 2" descr="Script del computer su uno schermo">
            <a:extLst>
              <a:ext uri="{FF2B5EF4-FFF2-40B4-BE49-F238E27FC236}">
                <a16:creationId xmlns:a16="http://schemas.microsoft.com/office/drawing/2014/main" id="{CAEA2A5C-4E24-4A0C-B7C3-36E8EA1A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99990A-36F2-EF47-9F9D-D35FE9C3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5281" y="1289316"/>
            <a:ext cx="5355051" cy="197834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Software Security per Sistemi Industriali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Script di creazione del </a:t>
            </a:r>
            <a:r>
              <a:rPr lang="it-IT" i="1" dirty="0" err="1"/>
              <a:t>worm</a:t>
            </a:r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B7B7E4B-CE72-EF44-8543-684D9555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77" y="2931139"/>
            <a:ext cx="7575846" cy="35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AC9FBC0-09A7-CD43-8FBC-0855B22C0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0" y="259848"/>
            <a:ext cx="1682357" cy="168235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3DED174-FEC5-434E-A595-6C992E0183A6}"/>
              </a:ext>
            </a:extLst>
          </p:cNvPr>
          <p:cNvSpPr/>
          <p:nvPr/>
        </p:nvSpPr>
        <p:spPr>
          <a:xfrm>
            <a:off x="2408482" y="834054"/>
            <a:ext cx="737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t-IT" sz="2800" b="1" i="0" u="none" strike="noStrike" baseline="0" dirty="0">
                <a:latin typeface="Calibri" pitchFamily="34" charset="0"/>
              </a:rPr>
              <a:t>UNIVERSITÀ DEGLI STUDI DI NAPOLI FEDERICO II </a:t>
            </a:r>
            <a:endParaRPr lang="it-IT" dirty="0">
              <a:latin typeface="Calibri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19974D-FC33-3247-9A09-B10AED4AD633}"/>
              </a:ext>
            </a:extLst>
          </p:cNvPr>
          <p:cNvSpPr/>
          <p:nvPr/>
        </p:nvSpPr>
        <p:spPr>
          <a:xfrm>
            <a:off x="1709323" y="2594535"/>
            <a:ext cx="87733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latin typeface="Calibri" pitchFamily="34" charset="0"/>
              </a:rPr>
              <a:t>Software Security per Sistemi Industriali:</a:t>
            </a:r>
          </a:p>
          <a:p>
            <a:pPr algn="ctr"/>
            <a:endParaRPr lang="it-IT" sz="3200" b="1" dirty="0">
              <a:latin typeface="Calibri" pitchFamily="34" charset="0"/>
            </a:endParaRPr>
          </a:p>
          <a:p>
            <a:pPr algn="ctr"/>
            <a:r>
              <a:rPr lang="it-IT" sz="2400" b="1" dirty="0" err="1">
                <a:latin typeface="Calibri" pitchFamily="34" charset="0"/>
              </a:rPr>
              <a:t>Homework</a:t>
            </a:r>
            <a:r>
              <a:rPr lang="it-IT" sz="2400" b="1" dirty="0">
                <a:latin typeface="Calibri" pitchFamily="34" charset="0"/>
              </a:rPr>
              <a:t> 2: Cross-Site Scripting (XSS)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58729A-7B05-3747-BE43-221F817E5C28}"/>
              </a:ext>
            </a:extLst>
          </p:cNvPr>
          <p:cNvSpPr txBox="1"/>
          <p:nvPr/>
        </p:nvSpPr>
        <p:spPr>
          <a:xfrm>
            <a:off x="359871" y="5278346"/>
            <a:ext cx="368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Studenti:</a:t>
            </a:r>
          </a:p>
          <a:p>
            <a:r>
              <a:rPr lang="it-IT" dirty="0"/>
              <a:t>Coppola Vincenzo – M63/1000</a:t>
            </a:r>
          </a:p>
          <a:p>
            <a:r>
              <a:rPr lang="it-IT" dirty="0"/>
              <a:t>Della Torca Salvatore – M63/1011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61AD49-4429-2F48-A32A-DFBC1C3E4F3E}"/>
              </a:ext>
            </a:extLst>
          </p:cNvPr>
          <p:cNvSpPr txBox="1"/>
          <p:nvPr/>
        </p:nvSpPr>
        <p:spPr>
          <a:xfrm>
            <a:off x="8147917" y="5278346"/>
            <a:ext cx="234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Docenti:</a:t>
            </a:r>
          </a:p>
          <a:p>
            <a:r>
              <a:rPr lang="it-IT" dirty="0"/>
              <a:t>Cotroneo Domenico</a:t>
            </a:r>
          </a:p>
          <a:p>
            <a:r>
              <a:rPr lang="it-IT" dirty="0"/>
              <a:t>Natella Roberto</a:t>
            </a:r>
          </a:p>
        </p:txBody>
      </p:sp>
    </p:spTree>
    <p:extLst>
      <p:ext uri="{BB962C8B-B14F-4D97-AF65-F5344CB8AC3E}">
        <p14:creationId xmlns:p14="http://schemas.microsoft.com/office/powerpoint/2010/main" val="24846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Cross-Site Scripting (XSS)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endParaRPr lang="it-IT" dirty="0"/>
          </a:p>
          <a:p>
            <a:pPr lvl="2" algn="just"/>
            <a:r>
              <a:rPr lang="it-IT" dirty="0"/>
              <a:t>Il </a:t>
            </a:r>
            <a:r>
              <a:rPr lang="it-IT" b="1" dirty="0"/>
              <a:t>Cross-Site Scripting (XSS) </a:t>
            </a:r>
            <a:r>
              <a:rPr lang="it-IT" dirty="0"/>
              <a:t>è una vulnerabilità che permette ad un attaccante di iniettare ed eseguire codice lato client al fine di attuare diverse tipologie di attacco: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raccolta e manipolazione dei dati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 err="1"/>
              <a:t>reindirizzamento</a:t>
            </a:r>
            <a:r>
              <a:rPr lang="it-IT" i="1" dirty="0"/>
              <a:t> di informazioni riservate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visualizzazione e modifica dei dati presenti sul server</a:t>
            </a:r>
          </a:p>
          <a:p>
            <a:pPr lvl="2" algn="just"/>
            <a:r>
              <a:rPr lang="it-IT" dirty="0"/>
              <a:t>L’attacco consiste nell’utilizzare frammenti di codice JavaScript inseriti in chiamate di richiesta a pagine web poste su un web server.</a:t>
            </a:r>
          </a:p>
        </p:txBody>
      </p:sp>
    </p:spTree>
    <p:extLst>
      <p:ext uri="{BB962C8B-B14F-4D97-AF65-F5344CB8AC3E}">
        <p14:creationId xmlns:p14="http://schemas.microsoft.com/office/powerpoint/2010/main" val="28013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Cross-Site Scripting (XSS)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3549047"/>
          </a:xfrm>
        </p:spPr>
        <p:txBody>
          <a:bodyPr>
            <a:normAutofit lnSpcReduction="10000"/>
          </a:bodyPr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Tecniche di protezione: </a:t>
            </a:r>
            <a:r>
              <a:rPr lang="it-IT" b="1" i="1" dirty="0" err="1"/>
              <a:t>Same</a:t>
            </a:r>
            <a:r>
              <a:rPr lang="it-IT" b="1" i="1" dirty="0"/>
              <a:t> </a:t>
            </a:r>
            <a:r>
              <a:rPr lang="it-IT" b="1" i="1" dirty="0" err="1"/>
              <a:t>Origin</a:t>
            </a:r>
            <a:r>
              <a:rPr lang="it-IT" b="1" i="1" dirty="0"/>
              <a:t> Policy (SOP)</a:t>
            </a:r>
          </a:p>
          <a:p>
            <a:pPr lvl="2" algn="just"/>
            <a:r>
              <a:rPr lang="it-IT" dirty="0"/>
              <a:t>Il browser etichetta le risorse così che le richieste provenienti da un certo sito possano avere accesso solamente alle risorse che provengono da quel sito.</a:t>
            </a:r>
          </a:p>
          <a:p>
            <a:pPr lvl="2" algn="just"/>
            <a:endParaRPr lang="it-IT" dirty="0"/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Tipologie di XSS:</a:t>
            </a:r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b="1" i="1" dirty="0" err="1"/>
              <a:t>Reflected</a:t>
            </a:r>
            <a:r>
              <a:rPr lang="it-IT" sz="1600" b="1" i="1" dirty="0"/>
              <a:t>: </a:t>
            </a:r>
            <a:r>
              <a:rPr lang="it-IT" sz="1600" dirty="0"/>
              <a:t>prevede la costruzione di un URL malevolo, che punta ad un sito attendibile ma vulnerabile, che contiene un vettore XSS, ossia codice JavaScript sotto forma di parametro; il click sul link causa un richiesta HTTP verso il sito, che risponderà con una </a:t>
            </a:r>
            <a:r>
              <a:rPr lang="it-IT" sz="1600" i="1" dirty="0"/>
              <a:t>HTTP </a:t>
            </a:r>
            <a:r>
              <a:rPr lang="it-IT" sz="1600" i="1" dirty="0" err="1"/>
              <a:t>response</a:t>
            </a:r>
            <a:r>
              <a:rPr lang="it-IT" sz="1600" i="1" dirty="0"/>
              <a:t> </a:t>
            </a:r>
            <a:r>
              <a:rPr lang="it-IT" sz="1600" dirty="0"/>
              <a:t>nella quale saranno riflessi i parametri della richiesta, tra cui il JavaScript malevolo che verrà eseguito.</a:t>
            </a:r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b="1" i="1" dirty="0"/>
              <a:t>Persistente: </a:t>
            </a:r>
            <a:r>
              <a:rPr lang="it-IT" sz="1600" dirty="0"/>
              <a:t>i dati forniti dall’attaccante vengono salvati sul database del server, e quindi visualizzati in modo permanente sulle pagine fornite agli utenti; automaticamente, il codice sarà iniettato alla vittima.</a:t>
            </a:r>
            <a:endParaRPr lang="it-IT" sz="1600" b="1" i="1" dirty="0"/>
          </a:p>
          <a:p>
            <a:pPr lvl="3" indent="0" algn="just">
              <a:buNone/>
            </a:pPr>
            <a:endParaRPr lang="it-IT" sz="16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29B6F6-4C5A-5F4A-8493-90EEBDDDF973}"/>
              </a:ext>
            </a:extLst>
          </p:cNvPr>
          <p:cNvSpPr txBox="1"/>
          <p:nvPr/>
        </p:nvSpPr>
        <p:spPr>
          <a:xfrm>
            <a:off x="525717" y="6070932"/>
            <a:ext cx="1007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/>
              <a:t>In entrambi i casi la SOP non funziona in quanto il browser non è in grado di riconoscere che le risorse provengono da altre origini.</a:t>
            </a:r>
          </a:p>
        </p:txBody>
      </p:sp>
    </p:spTree>
    <p:extLst>
      <p:ext uri="{BB962C8B-B14F-4D97-AF65-F5344CB8AC3E}">
        <p14:creationId xmlns:p14="http://schemas.microsoft.com/office/powerpoint/2010/main" val="980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Cross-Site Scripting (XSS)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3549047"/>
          </a:xfrm>
        </p:spPr>
        <p:txBody>
          <a:bodyPr>
            <a:normAutofit/>
          </a:bodyPr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Altre tecniche di protezione: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b="1" i="1" dirty="0"/>
              <a:t>Filtraggio: </a:t>
            </a:r>
            <a:r>
              <a:rPr lang="it-IT" sz="1600" dirty="0"/>
              <a:t>eliminare tutti quei </a:t>
            </a:r>
            <a:r>
              <a:rPr lang="it-IT" sz="1600" dirty="0" err="1"/>
              <a:t>tag</a:t>
            </a:r>
            <a:r>
              <a:rPr lang="it-IT" sz="1600" dirty="0"/>
              <a:t> tipici del JavaScript così da evitare la scrittura di codice.</a:t>
            </a:r>
          </a:p>
          <a:p>
            <a:pPr marL="971550" lvl="3" indent="-285750" algn="just">
              <a:buFont typeface="Wingdings" pitchFamily="2" charset="2"/>
              <a:buChar char="Ø"/>
            </a:pPr>
            <a:endParaRPr lang="it-IT" sz="1600" b="1" i="1" dirty="0"/>
          </a:p>
          <a:p>
            <a:pPr marL="971550" lvl="3" indent="-285750" algn="just">
              <a:buFont typeface="Wingdings" pitchFamily="2" charset="2"/>
              <a:buChar char="Ø"/>
            </a:pPr>
            <a:endParaRPr lang="it-IT" sz="1600" b="1" i="1" dirty="0"/>
          </a:p>
          <a:p>
            <a:pPr marL="971550" lvl="3" indent="-285750" algn="just">
              <a:buFont typeface="Wingdings" pitchFamily="2" charset="2"/>
              <a:buChar char="Ø"/>
            </a:pPr>
            <a:r>
              <a:rPr lang="it-IT" sz="1600" b="1" i="1" dirty="0" err="1"/>
              <a:t>Encoding</a:t>
            </a:r>
            <a:r>
              <a:rPr lang="it-IT" sz="1600" b="1" i="1" dirty="0"/>
              <a:t>: </a:t>
            </a:r>
            <a:r>
              <a:rPr lang="it-IT" sz="1600" dirty="0"/>
              <a:t>codificare i simboli speciali che potrebbero includere codice JavaScript prima che questi vengano ricevuti dalla vittima; in questo modo si ’’trasforma’’ il codice da eseguire in testo da visualizzare.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30667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r>
              <a:rPr lang="it-IT" b="1" i="1" dirty="0"/>
              <a:t>Obiettivo: </a:t>
            </a:r>
            <a:r>
              <a:rPr lang="it-IT" i="1" dirty="0"/>
              <a:t>inserire lo statement ‘’SAMY IS MY HERO’’ nel campo ’’</a:t>
            </a:r>
            <a:r>
              <a:rPr lang="it-IT" i="1" dirty="0" err="1"/>
              <a:t>About</a:t>
            </a:r>
            <a:r>
              <a:rPr lang="it-IT" i="1" dirty="0"/>
              <a:t> Me’’ del profilo degli altri utenti senza il loro consenso</a:t>
            </a:r>
          </a:p>
          <a:p>
            <a:pPr lvl="2" algn="just"/>
            <a:endParaRPr lang="it-IT" b="1" i="1" dirty="0"/>
          </a:p>
          <a:p>
            <a:pPr lvl="2" algn="just"/>
            <a:r>
              <a:rPr lang="it-IT" b="1" i="1" dirty="0"/>
              <a:t>Tipo di attacco: </a:t>
            </a:r>
            <a:r>
              <a:rPr lang="it-IT" i="1" dirty="0"/>
              <a:t>XSS di tipo </a:t>
            </a:r>
            <a:r>
              <a:rPr lang="it-IT" b="1" i="1" dirty="0" err="1"/>
              <a:t>stored</a:t>
            </a:r>
            <a:r>
              <a:rPr lang="it-IT" i="1" dirty="0"/>
              <a:t> perché prevede che il codice malevolo venga salvato nel database del web-server</a:t>
            </a:r>
          </a:p>
          <a:p>
            <a:pPr lvl="2" algn="just"/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46848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Cattura di una richiesta HTTP di ’’</a:t>
            </a:r>
            <a:r>
              <a:rPr lang="it-IT" b="1" i="1" dirty="0" err="1"/>
              <a:t>edit</a:t>
            </a:r>
            <a:r>
              <a:rPr lang="it-IT" b="1" i="1" dirty="0"/>
              <a:t> </a:t>
            </a:r>
            <a:r>
              <a:rPr lang="it-IT" b="1" i="1" dirty="0" err="1"/>
              <a:t>profile</a:t>
            </a:r>
            <a:r>
              <a:rPr lang="it-IT" i="1" dirty="0"/>
              <a:t>’’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8EB194-CF21-3C4C-92C1-B677D70E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986170"/>
            <a:ext cx="7442200" cy="36449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7EECD77-7C17-A149-8557-6E224014FF0B}"/>
              </a:ext>
            </a:extLst>
          </p:cNvPr>
          <p:cNvSpPr/>
          <p:nvPr/>
        </p:nvSpPr>
        <p:spPr>
          <a:xfrm>
            <a:off x="4093369" y="3429000"/>
            <a:ext cx="3464719" cy="17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B19F7C3-C6DE-C248-A63E-26AA51FC948E}"/>
              </a:ext>
            </a:extLst>
          </p:cNvPr>
          <p:cNvSpPr/>
          <p:nvPr/>
        </p:nvSpPr>
        <p:spPr>
          <a:xfrm>
            <a:off x="4093369" y="6396497"/>
            <a:ext cx="725464" cy="17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87895D6-F590-A54D-9180-7202AECC91E8}"/>
              </a:ext>
            </a:extLst>
          </p:cNvPr>
          <p:cNvSpPr/>
          <p:nvPr/>
        </p:nvSpPr>
        <p:spPr>
          <a:xfrm>
            <a:off x="4093368" y="5637080"/>
            <a:ext cx="4296029" cy="6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82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Creazione codice JavaScript malevolo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lvl="2" algn="just"/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CA25724-D329-F04E-B092-62C0437A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42" y="3019125"/>
            <a:ext cx="6972515" cy="301514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D432F4-B60D-F54C-A475-F99E8BEB667C}"/>
              </a:ext>
            </a:extLst>
          </p:cNvPr>
          <p:cNvSpPr txBox="1"/>
          <p:nvPr/>
        </p:nvSpPr>
        <p:spPr>
          <a:xfrm>
            <a:off x="525717" y="6139012"/>
            <a:ext cx="1007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Inserendo questo codice nel campo ‘’</a:t>
            </a:r>
            <a:r>
              <a:rPr lang="it-IT" sz="1600" dirty="0" err="1"/>
              <a:t>About</a:t>
            </a:r>
            <a:r>
              <a:rPr lang="it-IT" sz="1600" dirty="0"/>
              <a:t> Me’’ del profilo di </a:t>
            </a:r>
            <a:r>
              <a:rPr lang="it-IT" sz="1600" dirty="0" err="1"/>
              <a:t>Samy</a:t>
            </a:r>
            <a:r>
              <a:rPr lang="it-IT" sz="1600" dirty="0"/>
              <a:t>, il codice sarà iniettato a chiunque visiterà il profilo di </a:t>
            </a:r>
            <a:r>
              <a:rPr lang="it-IT" sz="1600" dirty="0" err="1"/>
              <a:t>Samy</a:t>
            </a:r>
            <a:r>
              <a:rPr lang="it-IT" sz="1600" dirty="0"/>
              <a:t> e verrà eseguito dal browser client modificando la descrizione.</a:t>
            </a:r>
          </a:p>
        </p:txBody>
      </p:sp>
    </p:spTree>
    <p:extLst>
      <p:ext uri="{BB962C8B-B14F-4D97-AF65-F5344CB8AC3E}">
        <p14:creationId xmlns:p14="http://schemas.microsoft.com/office/powerpoint/2010/main" val="303206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r>
              <a:rPr lang="it-IT" b="1" i="1" dirty="0"/>
              <a:t>Obiettivo: </a:t>
            </a:r>
            <a:r>
              <a:rPr lang="it-IT" i="1" dirty="0"/>
              <a:t>effettuare un attacco XSS che inietti un codice in grado di auto-propagarsi</a:t>
            </a:r>
          </a:p>
          <a:p>
            <a:pPr lvl="2" algn="just"/>
            <a:endParaRPr lang="it-IT" b="1" i="1" dirty="0"/>
          </a:p>
          <a:p>
            <a:pPr lvl="2" algn="just"/>
            <a:r>
              <a:rPr lang="it-IT" dirty="0"/>
              <a:t>Il </a:t>
            </a:r>
            <a:r>
              <a:rPr lang="it-IT" b="1" dirty="0" err="1"/>
              <a:t>worm</a:t>
            </a:r>
            <a:r>
              <a:rPr lang="it-IT" dirty="0"/>
              <a:t> modifica il profilo della vittima, che porterà con se il codice malevolo così che quando un utente visiterà il profilo della vittima sarà anch’esso vittima del </a:t>
            </a:r>
            <a:r>
              <a:rPr lang="it-IT" dirty="0" err="1"/>
              <a:t>worm</a:t>
            </a:r>
            <a:r>
              <a:rPr lang="it-IT" dirty="0"/>
              <a:t> e così via.</a:t>
            </a:r>
          </a:p>
          <a:p>
            <a:pPr lvl="2" algn="just"/>
            <a:r>
              <a:rPr lang="it-IT" dirty="0"/>
              <a:t>Si crea quindi uno script ricorsivo utilizzando </a:t>
            </a:r>
            <a:r>
              <a:rPr lang="it-IT" i="1" dirty="0" err="1"/>
              <a:t>document.getElementById</a:t>
            </a:r>
            <a:r>
              <a:rPr lang="it-IT" i="1" dirty="0"/>
              <a:t>()</a:t>
            </a:r>
            <a:r>
              <a:rPr lang="it-IT" dirty="0"/>
              <a:t>, che restituisce il riferimento ad un nodo, e </a:t>
            </a:r>
            <a:r>
              <a:rPr lang="it-IT" i="1" dirty="0" err="1"/>
              <a:t>innerHTML</a:t>
            </a:r>
            <a:r>
              <a:rPr lang="it-IT" i="1" dirty="0"/>
              <a:t> </a:t>
            </a:r>
            <a:r>
              <a:rPr lang="it-IT" dirty="0"/>
              <a:t>che imposta il markup HTML o XML contenuto nel nodo.</a:t>
            </a:r>
          </a:p>
          <a:p>
            <a:pPr lvl="2" algn="just"/>
            <a:r>
              <a:rPr lang="it-IT" dirty="0"/>
              <a:t>Fatto ciò si setta il </a:t>
            </a:r>
            <a:r>
              <a:rPr lang="it-IT" b="1" dirty="0" err="1"/>
              <a:t>content</a:t>
            </a:r>
            <a:r>
              <a:rPr lang="it-IT" dirty="0"/>
              <a:t> in modo tale che il </a:t>
            </a:r>
            <a:r>
              <a:rPr lang="it-IT" i="1" dirty="0" err="1"/>
              <a:t>worm</a:t>
            </a:r>
            <a:r>
              <a:rPr lang="it-IT" dirty="0"/>
              <a:t> venga iniettato insieme alla stringa ‘’SAMY IS MY HERO’’.</a:t>
            </a:r>
          </a:p>
        </p:txBody>
      </p:sp>
    </p:spTree>
    <p:extLst>
      <p:ext uri="{BB962C8B-B14F-4D97-AF65-F5344CB8AC3E}">
        <p14:creationId xmlns:p14="http://schemas.microsoft.com/office/powerpoint/2010/main" val="1429248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576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Calibri Light</vt:lpstr>
      <vt:lpstr>Georgia Pro Semibold</vt:lpstr>
      <vt:lpstr>Wingdings</vt:lpstr>
      <vt:lpstr>Tema di Office</vt:lpstr>
      <vt:lpstr>RocaVTI</vt:lpstr>
      <vt:lpstr>Software Security per Sistemi Industriali</vt:lpstr>
      <vt:lpstr>Presentazione standard di PowerPoint</vt:lpstr>
      <vt:lpstr>Cross-Site Scripting (XSS)</vt:lpstr>
      <vt:lpstr>Cross-Site Scripting (XSS)</vt:lpstr>
      <vt:lpstr>Cross-Site Scripting (XSS)</vt:lpstr>
      <vt:lpstr>Challenge n° 1</vt:lpstr>
      <vt:lpstr>Challenge n° 1</vt:lpstr>
      <vt:lpstr>Challenge n° 1</vt:lpstr>
      <vt:lpstr>Challenge n° 2</vt:lpstr>
      <vt:lpstr>Challenge n°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 per Sistemi Industriali</dc:title>
  <dc:creator>Microsoft Office User</dc:creator>
  <cp:lastModifiedBy>Microsoft Office User</cp:lastModifiedBy>
  <cp:revision>6</cp:revision>
  <dcterms:created xsi:type="dcterms:W3CDTF">2021-07-18T11:12:18Z</dcterms:created>
  <dcterms:modified xsi:type="dcterms:W3CDTF">2021-07-18T14:04:21Z</dcterms:modified>
</cp:coreProperties>
</file>