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3"/>
    <p:restoredTop sz="94650"/>
  </p:normalViewPr>
  <p:slideViewPr>
    <p:cSldViewPr snapToGrid="0" snapToObjects="1">
      <p:cViewPr>
        <p:scale>
          <a:sx n="70" d="100"/>
          <a:sy n="70" d="100"/>
        </p:scale>
        <p:origin x="368"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645F02-C5B9-6346-A525-7311C069176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3E312B1-C461-9640-B52B-82BB5185C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B55A96B-0F57-E64F-96CA-47FFF0CE498D}"/>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5" name="Segnaposto piè di pagina 4">
            <a:extLst>
              <a:ext uri="{FF2B5EF4-FFF2-40B4-BE49-F238E27FC236}">
                <a16:creationId xmlns:a16="http://schemas.microsoft.com/office/drawing/2014/main" id="{883DF25D-2226-294C-A664-5506FD9A7B7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545E4-091A-2040-AAA3-3BD476018F54}"/>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237670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FAC4A7-89BC-4142-B41E-9F9EE703B1D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B5A2BB7-A78E-894A-980B-756A456E95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E56CCD-E2B8-334A-9031-F6F0D00B796E}"/>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5" name="Segnaposto piè di pagina 4">
            <a:extLst>
              <a:ext uri="{FF2B5EF4-FFF2-40B4-BE49-F238E27FC236}">
                <a16:creationId xmlns:a16="http://schemas.microsoft.com/office/drawing/2014/main" id="{C64F4CF5-FB42-8F4C-BB4D-AB7E207CC1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F47FC0A-F9AD-A140-9AF1-ADF51BE5C668}"/>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352373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9F23E7-3D5D-9647-B990-9D3BD579062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3DB66CA-DBA6-5146-994A-BF75546673C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5F0B6B-A435-0D44-B091-46CF4A10206F}"/>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5" name="Segnaposto piè di pagina 4">
            <a:extLst>
              <a:ext uri="{FF2B5EF4-FFF2-40B4-BE49-F238E27FC236}">
                <a16:creationId xmlns:a16="http://schemas.microsoft.com/office/drawing/2014/main" id="{F74C6224-2E1C-5849-B64A-B42A1BA097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8F343E-A3C0-0E49-B3F7-397413D00469}"/>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109510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7/18/21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8150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7/18/21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3036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7/18/21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061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7/18/21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1783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7/18/21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a:t>
            </a:fld>
            <a:endParaRPr lang="en-US"/>
          </a:p>
        </p:txBody>
      </p:sp>
    </p:spTree>
    <p:extLst>
      <p:ext uri="{BB962C8B-B14F-4D97-AF65-F5344CB8AC3E}">
        <p14:creationId xmlns:p14="http://schemas.microsoft.com/office/powerpoint/2010/main" val="353718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7/18/21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98586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7/18/21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a:t>
            </a:fld>
            <a:endParaRPr lang="en-US"/>
          </a:p>
        </p:txBody>
      </p:sp>
    </p:spTree>
    <p:extLst>
      <p:ext uri="{BB962C8B-B14F-4D97-AF65-F5344CB8AC3E}">
        <p14:creationId xmlns:p14="http://schemas.microsoft.com/office/powerpoint/2010/main" val="1711151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7/18/21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2774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79B57-E92C-864F-9927-52C72FB08CD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CF9A81B-0C0C-8340-9974-2EC09C4DF0A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E98621E-259F-DB44-94C7-B1BFDA4DA6B3}"/>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5" name="Segnaposto piè di pagina 4">
            <a:extLst>
              <a:ext uri="{FF2B5EF4-FFF2-40B4-BE49-F238E27FC236}">
                <a16:creationId xmlns:a16="http://schemas.microsoft.com/office/drawing/2014/main" id="{B981C243-DF82-374E-9377-967C107B47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0061E24-8C90-B64F-9A14-5E46D488572F}"/>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3483239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7/18/21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63148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7/18/21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66144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7/18/21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4751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F4AB2-C50E-EC42-BB41-DA8C8214593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2F21CAE-3ED7-C743-9D5E-816435BBD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B2EFC6B-CAF8-5E47-B616-AC56E27D8D31}"/>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5" name="Segnaposto piè di pagina 4">
            <a:extLst>
              <a:ext uri="{FF2B5EF4-FFF2-40B4-BE49-F238E27FC236}">
                <a16:creationId xmlns:a16="http://schemas.microsoft.com/office/drawing/2014/main" id="{7320C5B0-4F32-8E4E-B5CB-66A2F46E94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51B80B-7953-C945-B544-BEC32461CD48}"/>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152011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6B3A60-FA83-FD47-8EDC-8D5ABDA5B3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42DF59B-E0A7-8845-A5AB-20B060BAD6F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EF9032-B564-3F47-A846-3D77D242852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2217BB2-F684-0441-9A2B-74334239B044}"/>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6" name="Segnaposto piè di pagina 5">
            <a:extLst>
              <a:ext uri="{FF2B5EF4-FFF2-40B4-BE49-F238E27FC236}">
                <a16:creationId xmlns:a16="http://schemas.microsoft.com/office/drawing/2014/main" id="{CD902E2C-3B47-DA40-BEF6-DE2043B40BE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C88413-0E7B-2341-8FC4-FFB5F0855F59}"/>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258448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1A1244-6C16-D54E-A38B-7F0EDEFA53D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F54825-0D8F-4F47-AE97-CFB7C0C60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06C7038-7FC1-F446-9253-17BB45655F5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1514A0F-53E7-B947-8818-8D8AB66BA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A3F7316-2C72-2B48-BA3E-11F1D37AF5E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5BC4315-E67E-E744-87C6-2D6E43AD7929}"/>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8" name="Segnaposto piè di pagina 7">
            <a:extLst>
              <a:ext uri="{FF2B5EF4-FFF2-40B4-BE49-F238E27FC236}">
                <a16:creationId xmlns:a16="http://schemas.microsoft.com/office/drawing/2014/main" id="{0E1638A8-5AC5-2441-A638-8BAEB0EE85D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EA337A1-8D63-8846-BCC3-16B5764BA39B}"/>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368022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6DC32E-9846-9747-BF92-E428F92B8A1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EE88353-AE34-F34A-A52C-F3E0AFF296C0}"/>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4" name="Segnaposto piè di pagina 3">
            <a:extLst>
              <a:ext uri="{FF2B5EF4-FFF2-40B4-BE49-F238E27FC236}">
                <a16:creationId xmlns:a16="http://schemas.microsoft.com/office/drawing/2014/main" id="{7876EF1B-DF36-D545-A06A-230BA094285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1750243-EC6B-3F40-8937-32B741883AE5}"/>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163131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04C40BA-5DFB-EA43-B005-23F7B0B03F89}"/>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3" name="Segnaposto piè di pagina 2">
            <a:extLst>
              <a:ext uri="{FF2B5EF4-FFF2-40B4-BE49-F238E27FC236}">
                <a16:creationId xmlns:a16="http://schemas.microsoft.com/office/drawing/2014/main" id="{27ACF9C1-0B0C-6745-9232-743BAB6476B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8AED7BD-D9B9-F84D-92D1-0B1E69F65E08}"/>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406261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BD94AF-CE16-1147-BA4B-A7A0EDFDE38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AFD2C22-EEFD-A847-AFB5-F4A2DDEC2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10D606F-CB0C-2B4F-8D18-8DCCA1EAB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85E0A4C-08A1-7A44-AF72-C6B8D921FA27}"/>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6" name="Segnaposto piè di pagina 5">
            <a:extLst>
              <a:ext uri="{FF2B5EF4-FFF2-40B4-BE49-F238E27FC236}">
                <a16:creationId xmlns:a16="http://schemas.microsoft.com/office/drawing/2014/main" id="{23D66B27-2043-874E-977B-9709C92FDFD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BC02BF3-5203-6F44-ABCA-0070491C97D4}"/>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154474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A509F5-A11B-DD44-A0B0-F885C3F74E6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A4D61F4-FA7F-3447-948E-EC7972EAC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9712E84-1883-B543-BAE5-B19A395BD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228706-74C5-7D46-BB67-033AC6BB56A6}"/>
              </a:ext>
            </a:extLst>
          </p:cNvPr>
          <p:cNvSpPr>
            <a:spLocks noGrp="1"/>
          </p:cNvSpPr>
          <p:nvPr>
            <p:ph type="dt" sz="half" idx="10"/>
          </p:nvPr>
        </p:nvSpPr>
        <p:spPr/>
        <p:txBody>
          <a:bodyPr/>
          <a:lstStyle/>
          <a:p>
            <a:fld id="{9F635151-5E90-B54C-AB0E-C026099639B8}" type="datetimeFigureOut">
              <a:rPr lang="it-IT" smtClean="0"/>
              <a:t>18/07/21</a:t>
            </a:fld>
            <a:endParaRPr lang="it-IT"/>
          </a:p>
        </p:txBody>
      </p:sp>
      <p:sp>
        <p:nvSpPr>
          <p:cNvPr id="6" name="Segnaposto piè di pagina 5">
            <a:extLst>
              <a:ext uri="{FF2B5EF4-FFF2-40B4-BE49-F238E27FC236}">
                <a16:creationId xmlns:a16="http://schemas.microsoft.com/office/drawing/2014/main" id="{6A520DC2-95DB-3C48-8387-A3B635BC83C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2A0DB3A-6DFB-4840-863B-E519FA0BD0CD}"/>
              </a:ext>
            </a:extLst>
          </p:cNvPr>
          <p:cNvSpPr>
            <a:spLocks noGrp="1"/>
          </p:cNvSpPr>
          <p:nvPr>
            <p:ph type="sldNum" sz="quarter" idx="12"/>
          </p:nvPr>
        </p:nvSpPr>
        <p:spPr/>
        <p:txBody>
          <a:bodyPr/>
          <a:lstStyle/>
          <a:p>
            <a:fld id="{63043A3A-02B0-664D-B439-6B3ACDE37406}" type="slidenum">
              <a:rPr lang="it-IT" smtClean="0"/>
              <a:t>‹N›</a:t>
            </a:fld>
            <a:endParaRPr lang="it-IT"/>
          </a:p>
        </p:txBody>
      </p:sp>
    </p:spTree>
    <p:extLst>
      <p:ext uri="{BB962C8B-B14F-4D97-AF65-F5344CB8AC3E}">
        <p14:creationId xmlns:p14="http://schemas.microsoft.com/office/powerpoint/2010/main" val="392433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FEF356E-233E-4B41-A036-10A273243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BC3D72-08F5-AB40-B252-0DA705BBE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13BAB5-66A0-ED46-AE0C-52A448268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35151-5E90-B54C-AB0E-C026099639B8}" type="datetimeFigureOut">
              <a:rPr lang="it-IT" smtClean="0"/>
              <a:t>18/07/21</a:t>
            </a:fld>
            <a:endParaRPr lang="it-IT"/>
          </a:p>
        </p:txBody>
      </p:sp>
      <p:sp>
        <p:nvSpPr>
          <p:cNvPr id="5" name="Segnaposto piè di pagina 4">
            <a:extLst>
              <a:ext uri="{FF2B5EF4-FFF2-40B4-BE49-F238E27FC236}">
                <a16:creationId xmlns:a16="http://schemas.microsoft.com/office/drawing/2014/main" id="{EFCDA8D6-110D-4049-9D78-EB8D280C7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0267147-9136-BB4F-AEE2-F5001AB06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43A3A-02B0-664D-B439-6B3ACDE37406}" type="slidenum">
              <a:rPr lang="it-IT" smtClean="0"/>
              <a:t>‹N›</a:t>
            </a:fld>
            <a:endParaRPr lang="it-IT"/>
          </a:p>
        </p:txBody>
      </p:sp>
    </p:spTree>
    <p:extLst>
      <p:ext uri="{BB962C8B-B14F-4D97-AF65-F5344CB8AC3E}">
        <p14:creationId xmlns:p14="http://schemas.microsoft.com/office/powerpoint/2010/main" val="301518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7/18/21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a:t>
            </a:fld>
            <a:endParaRPr lang="en-US"/>
          </a:p>
        </p:txBody>
      </p:sp>
    </p:spTree>
    <p:extLst>
      <p:ext uri="{BB962C8B-B14F-4D97-AF65-F5344CB8AC3E}">
        <p14:creationId xmlns:p14="http://schemas.microsoft.com/office/powerpoint/2010/main" val="834438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pic>
        <p:nvPicPr>
          <p:cNvPr id="54" name="Picture 2" descr="Script del computer su uno schermo">
            <a:extLst>
              <a:ext uri="{FF2B5EF4-FFF2-40B4-BE49-F238E27FC236}">
                <a16:creationId xmlns:a16="http://schemas.microsoft.com/office/drawing/2014/main" id="{CAEA2A5C-4E24-4A0C-B7C3-36E8EA1A9AB1}"/>
              </a:ext>
            </a:extLst>
          </p:cNvPr>
          <p:cNvPicPr>
            <a:picLocks noChangeAspect="1"/>
          </p:cNvPicPr>
          <p:nvPr/>
        </p:nvPicPr>
        <p:blipFill rotWithShape="1">
          <a:blip r:embed="rId2">
            <a:alphaModFix amt="40000"/>
          </a:blip>
          <a:srcRect t="5970" r="-1" b="9738"/>
          <a:stretch/>
        </p:blipFill>
        <p:spPr>
          <a:xfrm>
            <a:off x="20" y="10"/>
            <a:ext cx="12188932" cy="6857990"/>
          </a:xfrm>
          <a:prstGeom prst="rect">
            <a:avLst/>
          </a:prstGeom>
        </p:spPr>
      </p:pic>
      <p:sp>
        <p:nvSpPr>
          <p:cNvPr id="2" name="Titolo 1">
            <a:extLst>
              <a:ext uri="{FF2B5EF4-FFF2-40B4-BE49-F238E27FC236}">
                <a16:creationId xmlns:a16="http://schemas.microsoft.com/office/drawing/2014/main" id="{2399990A-36F2-EF47-9F9D-D35FE9C36939}"/>
              </a:ext>
            </a:extLst>
          </p:cNvPr>
          <p:cNvSpPr>
            <a:spLocks noGrp="1"/>
          </p:cNvSpPr>
          <p:nvPr>
            <p:ph type="ctrTitle"/>
          </p:nvPr>
        </p:nvSpPr>
        <p:spPr>
          <a:xfrm>
            <a:off x="6815281" y="1289316"/>
            <a:ext cx="5355051" cy="1978346"/>
          </a:xfrm>
        </p:spPr>
        <p:txBody>
          <a:bodyPr>
            <a:normAutofit/>
          </a:bodyPr>
          <a:lstStyle/>
          <a:p>
            <a:r>
              <a:rPr lang="it-IT" dirty="0">
                <a:solidFill>
                  <a:srgbClr val="FFFFFF"/>
                </a:solidFill>
              </a:rPr>
              <a:t>Software Security per Sistemi Industriali</a:t>
            </a:r>
          </a:p>
        </p:txBody>
      </p:sp>
      <p:grpSp>
        <p:nvGrpSpPr>
          <p:cNvPr id="5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0"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61"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2"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63"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64"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6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grpSp>
      <p:sp>
        <p:nvSpPr>
          <p:cNvPr id="67" name="Freeform: Shape 66">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69" name="Group 68">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0" name="Freeform: Shape 69">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71">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4"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5"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76" name="Freeform: Shape 75">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spTree>
    <p:extLst>
      <p:ext uri="{BB962C8B-B14F-4D97-AF65-F5344CB8AC3E}">
        <p14:creationId xmlns:p14="http://schemas.microsoft.com/office/powerpoint/2010/main" val="267155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Challenge n° 3</a:t>
            </a: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endParaRPr lang="it-IT" dirty="0"/>
          </a:p>
          <a:p>
            <a:pPr lvl="2" algn="just"/>
            <a:r>
              <a:rPr lang="it-IT" b="1" i="1" dirty="0"/>
              <a:t>Obiettivo: </a:t>
            </a:r>
            <a:r>
              <a:rPr lang="it-IT" i="1" dirty="0" err="1"/>
              <a:t>Change</a:t>
            </a:r>
            <a:r>
              <a:rPr lang="it-IT" i="1" dirty="0"/>
              <a:t> </a:t>
            </a:r>
            <a:r>
              <a:rPr lang="it-IT" i="1" dirty="0" err="1"/>
              <a:t>Boby’s</a:t>
            </a:r>
            <a:r>
              <a:rPr lang="it-IT" i="1" dirty="0"/>
              <a:t> password to </a:t>
            </a:r>
            <a:r>
              <a:rPr lang="it-IT" i="1" dirty="0" err="1"/>
              <a:t>something</a:t>
            </a:r>
            <a:r>
              <a:rPr lang="it-IT" i="1" dirty="0"/>
              <a:t> </a:t>
            </a:r>
            <a:r>
              <a:rPr lang="it-IT" i="1" dirty="0" err="1"/>
              <a:t>that</a:t>
            </a:r>
            <a:r>
              <a:rPr lang="it-IT" i="1" dirty="0"/>
              <a:t> </a:t>
            </a:r>
            <a:r>
              <a:rPr lang="it-IT" i="1" dirty="0" err="1"/>
              <a:t>you</a:t>
            </a:r>
            <a:r>
              <a:rPr lang="it-IT" i="1" dirty="0"/>
              <a:t> </a:t>
            </a:r>
            <a:r>
              <a:rPr lang="it-IT" i="1" dirty="0" err="1"/>
              <a:t>know</a:t>
            </a:r>
            <a:r>
              <a:rPr lang="it-IT" i="1" dirty="0"/>
              <a:t>, and </a:t>
            </a:r>
            <a:r>
              <a:rPr lang="it-IT" i="1" dirty="0" err="1"/>
              <a:t>then</a:t>
            </a:r>
            <a:r>
              <a:rPr lang="it-IT" i="1" dirty="0"/>
              <a:t> log </a:t>
            </a:r>
            <a:r>
              <a:rPr lang="it-IT" i="1" dirty="0" err="1"/>
              <a:t>into</a:t>
            </a:r>
            <a:r>
              <a:rPr lang="it-IT" i="1" dirty="0"/>
              <a:t> </a:t>
            </a:r>
            <a:r>
              <a:rPr lang="it-IT" i="1" dirty="0" err="1"/>
              <a:t>his</a:t>
            </a:r>
            <a:r>
              <a:rPr lang="it-IT" i="1" dirty="0"/>
              <a:t> account</a:t>
            </a:r>
          </a:p>
          <a:p>
            <a:pPr lvl="2" algn="just"/>
            <a:endParaRPr lang="it-IT" dirty="0"/>
          </a:p>
          <a:p>
            <a:pPr lvl="2" algn="just"/>
            <a:r>
              <a:rPr lang="it-IT" dirty="0"/>
              <a:t>La </a:t>
            </a:r>
            <a:r>
              <a:rPr lang="it-IT" dirty="0" err="1"/>
              <a:t>query</a:t>
            </a:r>
            <a:r>
              <a:rPr lang="it-IT" dirty="0"/>
              <a:t> usata per modificare la password di </a:t>
            </a:r>
            <a:r>
              <a:rPr lang="it-IT" dirty="0" err="1"/>
              <a:t>Boby</a:t>
            </a:r>
            <a:r>
              <a:rPr lang="it-IT" dirty="0"/>
              <a:t> è la seguente:</a:t>
            </a:r>
          </a:p>
          <a:p>
            <a:pPr lvl="2" algn="ctr"/>
            <a:r>
              <a:rPr lang="it-IT" b="1" dirty="0"/>
              <a:t>‘,Password = sha1(‘</a:t>
            </a:r>
            <a:r>
              <a:rPr lang="it-IT" b="1" dirty="0" err="1"/>
              <a:t>seedciao</a:t>
            </a:r>
            <a:r>
              <a:rPr lang="it-IT" b="1" dirty="0"/>
              <a:t>’) WHERE NAME = ‘</a:t>
            </a:r>
            <a:r>
              <a:rPr lang="it-IT" b="1" dirty="0" err="1"/>
              <a:t>Boby</a:t>
            </a:r>
            <a:r>
              <a:rPr lang="it-IT" b="1" dirty="0"/>
              <a:t>’;#</a:t>
            </a:r>
          </a:p>
          <a:p>
            <a:pPr lvl="2" algn="ctr"/>
            <a:endParaRPr lang="it-IT" b="1" dirty="0"/>
          </a:p>
          <a:p>
            <a:pPr lvl="2" algn="just"/>
            <a:r>
              <a:rPr lang="it-IT" dirty="0"/>
              <a:t>A questo punto Alice può accedere al profilo di </a:t>
            </a:r>
            <a:r>
              <a:rPr lang="it-IT" dirty="0" err="1"/>
              <a:t>Boby</a:t>
            </a:r>
            <a:r>
              <a:rPr lang="it-IT" dirty="0"/>
              <a:t> usando come password </a:t>
            </a:r>
            <a:r>
              <a:rPr lang="it-IT" b="1" dirty="0" err="1"/>
              <a:t>seedciao</a:t>
            </a:r>
            <a:r>
              <a:rPr lang="it-IT" dirty="0"/>
              <a:t>.</a:t>
            </a:r>
          </a:p>
        </p:txBody>
      </p:sp>
    </p:spTree>
    <p:extLst>
      <p:ext uri="{BB962C8B-B14F-4D97-AF65-F5344CB8AC3E}">
        <p14:creationId xmlns:p14="http://schemas.microsoft.com/office/powerpoint/2010/main" val="30182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AC9FBC0-09A7-CD43-8FBC-0855B22C0E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870" y="259848"/>
            <a:ext cx="1682357" cy="1682357"/>
          </a:xfrm>
          <a:prstGeom prst="rect">
            <a:avLst/>
          </a:prstGeom>
        </p:spPr>
      </p:pic>
      <p:sp>
        <p:nvSpPr>
          <p:cNvPr id="5" name="Rettangolo 4">
            <a:extLst>
              <a:ext uri="{FF2B5EF4-FFF2-40B4-BE49-F238E27FC236}">
                <a16:creationId xmlns:a16="http://schemas.microsoft.com/office/drawing/2014/main" id="{C3DED174-FEC5-434E-A595-6C992E0183A6}"/>
              </a:ext>
            </a:extLst>
          </p:cNvPr>
          <p:cNvSpPr/>
          <p:nvPr/>
        </p:nvSpPr>
        <p:spPr>
          <a:xfrm>
            <a:off x="2408482" y="834054"/>
            <a:ext cx="7375036" cy="523220"/>
          </a:xfrm>
          <a:prstGeom prst="rect">
            <a:avLst/>
          </a:prstGeom>
        </p:spPr>
        <p:txBody>
          <a:bodyPr wrap="square">
            <a:spAutoFit/>
          </a:bodyPr>
          <a:lstStyle/>
          <a:p>
            <a:pPr algn="ctr"/>
            <a:r>
              <a:rPr lang="it-IT" sz="1200" b="0" i="0" u="none" strike="noStrike" baseline="0" dirty="0">
                <a:latin typeface="Calibri" panose="020F0502020204030204" pitchFamily="34" charset="0"/>
              </a:rPr>
              <a:t> </a:t>
            </a:r>
            <a:r>
              <a:rPr lang="it-IT" sz="2800" b="1" i="0" u="none" strike="noStrike" baseline="0" dirty="0">
                <a:latin typeface="Calibri" pitchFamily="34" charset="0"/>
              </a:rPr>
              <a:t>UNIVERSITÀ DEGLI STUDI DI NAPOLI FEDERICO II </a:t>
            </a:r>
            <a:endParaRPr lang="it-IT" dirty="0">
              <a:latin typeface="Calibri" pitchFamily="34" charset="0"/>
            </a:endParaRPr>
          </a:p>
        </p:txBody>
      </p:sp>
      <p:sp>
        <p:nvSpPr>
          <p:cNvPr id="7" name="Rettangolo 6">
            <a:extLst>
              <a:ext uri="{FF2B5EF4-FFF2-40B4-BE49-F238E27FC236}">
                <a16:creationId xmlns:a16="http://schemas.microsoft.com/office/drawing/2014/main" id="{5E19974D-FC33-3247-9A09-B10AED4AD633}"/>
              </a:ext>
            </a:extLst>
          </p:cNvPr>
          <p:cNvSpPr/>
          <p:nvPr/>
        </p:nvSpPr>
        <p:spPr>
          <a:xfrm>
            <a:off x="1709323" y="2594535"/>
            <a:ext cx="8773354" cy="1446550"/>
          </a:xfrm>
          <a:prstGeom prst="rect">
            <a:avLst/>
          </a:prstGeom>
        </p:spPr>
        <p:txBody>
          <a:bodyPr wrap="square">
            <a:spAutoFit/>
          </a:bodyPr>
          <a:lstStyle/>
          <a:p>
            <a:pPr algn="ctr"/>
            <a:r>
              <a:rPr lang="it-IT" sz="3200" b="1" dirty="0">
                <a:latin typeface="Calibri" pitchFamily="34" charset="0"/>
              </a:rPr>
              <a:t>Software Security per Sistemi Industriali:</a:t>
            </a:r>
          </a:p>
          <a:p>
            <a:pPr algn="ctr"/>
            <a:endParaRPr lang="it-IT" sz="3200" b="1" dirty="0">
              <a:latin typeface="Calibri" pitchFamily="34" charset="0"/>
            </a:endParaRPr>
          </a:p>
          <a:p>
            <a:pPr algn="ctr"/>
            <a:r>
              <a:rPr lang="it-IT" sz="2400" b="1" dirty="0" err="1">
                <a:latin typeface="Calibri" pitchFamily="34" charset="0"/>
              </a:rPr>
              <a:t>Homework</a:t>
            </a:r>
            <a:r>
              <a:rPr lang="it-IT" sz="2400" b="1" dirty="0">
                <a:latin typeface="Calibri" pitchFamily="34" charset="0"/>
              </a:rPr>
              <a:t> 3: SQL </a:t>
            </a:r>
            <a:r>
              <a:rPr lang="it-IT" sz="2400" b="1" dirty="0" err="1">
                <a:latin typeface="Calibri" pitchFamily="34" charset="0"/>
              </a:rPr>
              <a:t>Injection</a:t>
            </a:r>
            <a:endParaRPr lang="it-IT" sz="2400" b="1" dirty="0">
              <a:latin typeface="Calibri" pitchFamily="34" charset="0"/>
            </a:endParaRPr>
          </a:p>
        </p:txBody>
      </p:sp>
      <p:sp>
        <p:nvSpPr>
          <p:cNvPr id="9" name="CasellaDiTesto 8">
            <a:extLst>
              <a:ext uri="{FF2B5EF4-FFF2-40B4-BE49-F238E27FC236}">
                <a16:creationId xmlns:a16="http://schemas.microsoft.com/office/drawing/2014/main" id="{D358729A-7B05-3747-BE43-221F817E5C28}"/>
              </a:ext>
            </a:extLst>
          </p:cNvPr>
          <p:cNvSpPr txBox="1"/>
          <p:nvPr/>
        </p:nvSpPr>
        <p:spPr>
          <a:xfrm>
            <a:off x="359871" y="5278346"/>
            <a:ext cx="3684214" cy="923330"/>
          </a:xfrm>
          <a:prstGeom prst="rect">
            <a:avLst/>
          </a:prstGeom>
          <a:noFill/>
        </p:spPr>
        <p:txBody>
          <a:bodyPr wrap="none" rtlCol="0">
            <a:spAutoFit/>
          </a:bodyPr>
          <a:lstStyle/>
          <a:p>
            <a:r>
              <a:rPr lang="it-IT" b="1" u="sng" dirty="0"/>
              <a:t>Studenti:</a:t>
            </a:r>
          </a:p>
          <a:p>
            <a:r>
              <a:rPr lang="it-IT" dirty="0"/>
              <a:t>Coppola Vincenzo – M63/1000</a:t>
            </a:r>
          </a:p>
          <a:p>
            <a:r>
              <a:rPr lang="it-IT" dirty="0"/>
              <a:t>Della Torca Salvatore – M63/1011</a:t>
            </a:r>
          </a:p>
        </p:txBody>
      </p:sp>
      <p:sp>
        <p:nvSpPr>
          <p:cNvPr id="10" name="CasellaDiTesto 9">
            <a:extLst>
              <a:ext uri="{FF2B5EF4-FFF2-40B4-BE49-F238E27FC236}">
                <a16:creationId xmlns:a16="http://schemas.microsoft.com/office/drawing/2014/main" id="{5661AD49-4429-2F48-A32A-DFBC1C3E4F3E}"/>
              </a:ext>
            </a:extLst>
          </p:cNvPr>
          <p:cNvSpPr txBox="1"/>
          <p:nvPr/>
        </p:nvSpPr>
        <p:spPr>
          <a:xfrm>
            <a:off x="8147917" y="5278346"/>
            <a:ext cx="2348143" cy="923330"/>
          </a:xfrm>
          <a:prstGeom prst="rect">
            <a:avLst/>
          </a:prstGeom>
          <a:noFill/>
        </p:spPr>
        <p:txBody>
          <a:bodyPr wrap="none" rtlCol="0">
            <a:spAutoFit/>
          </a:bodyPr>
          <a:lstStyle/>
          <a:p>
            <a:r>
              <a:rPr lang="it-IT" b="1" u="sng" dirty="0"/>
              <a:t>Docenti:</a:t>
            </a:r>
          </a:p>
          <a:p>
            <a:r>
              <a:rPr lang="it-IT" dirty="0"/>
              <a:t>Cotroneo Domenico</a:t>
            </a:r>
          </a:p>
          <a:p>
            <a:r>
              <a:rPr lang="it-IT" dirty="0"/>
              <a:t>Natella Roberto</a:t>
            </a:r>
          </a:p>
        </p:txBody>
      </p:sp>
    </p:spTree>
    <p:extLst>
      <p:ext uri="{BB962C8B-B14F-4D97-AF65-F5344CB8AC3E}">
        <p14:creationId xmlns:p14="http://schemas.microsoft.com/office/powerpoint/2010/main" val="336604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SQL </a:t>
            </a:r>
            <a:r>
              <a:rPr lang="it-IT" b="1" dirty="0" err="1">
                <a:latin typeface="+mn-lt"/>
              </a:rPr>
              <a:t>Injection</a:t>
            </a:r>
            <a:endParaRPr lang="it-IT" b="1" dirty="0">
              <a:latin typeface="+mn-lt"/>
            </a:endParaRP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endParaRPr lang="it-IT" dirty="0"/>
          </a:p>
          <a:p>
            <a:pPr lvl="2" algn="just"/>
            <a:endParaRPr lang="it-IT" dirty="0"/>
          </a:p>
          <a:p>
            <a:pPr lvl="2" algn="just"/>
            <a:endParaRPr lang="it-IT" b="1" dirty="0"/>
          </a:p>
          <a:p>
            <a:pPr lvl="2" algn="just"/>
            <a:r>
              <a:rPr lang="it-IT" b="1" dirty="0"/>
              <a:t>SQL </a:t>
            </a:r>
            <a:r>
              <a:rPr lang="it-IT" b="1" dirty="0" err="1"/>
              <a:t>Injection</a:t>
            </a:r>
            <a:r>
              <a:rPr lang="it-IT" b="1" dirty="0"/>
              <a:t> </a:t>
            </a:r>
            <a:r>
              <a:rPr lang="it-IT" dirty="0"/>
              <a:t>è una tecnica di code </a:t>
            </a:r>
            <a:r>
              <a:rPr lang="it-IT" dirty="0" err="1"/>
              <a:t>injection</a:t>
            </a:r>
            <a:r>
              <a:rPr lang="it-IT" dirty="0"/>
              <a:t> usata per attaccare applicazioni che gestiscono dati attraverso database relazionali sfruttando il linguaggio SQL. Il mancato controllo dell’input dell’utente permette di inserire delle stringhe di codice SQL che saranno eseguite dall’applicazione server, e grazie a questo meccanismo è possibile far eseguire comandi SQL che possono alterare dati, aggiungerne nuovi, cancellarli o eseguire altre operazioni anche molto complesse.</a:t>
            </a:r>
            <a:endParaRPr lang="it-IT" b="1" dirty="0"/>
          </a:p>
        </p:txBody>
      </p:sp>
    </p:spTree>
    <p:extLst>
      <p:ext uri="{BB962C8B-B14F-4D97-AF65-F5344CB8AC3E}">
        <p14:creationId xmlns:p14="http://schemas.microsoft.com/office/powerpoint/2010/main" val="24424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SQL </a:t>
            </a:r>
            <a:r>
              <a:rPr lang="it-IT" b="1" dirty="0" err="1">
                <a:latin typeface="+mn-lt"/>
              </a:rPr>
              <a:t>Injection</a:t>
            </a:r>
            <a:endParaRPr lang="it-IT" b="1" dirty="0">
              <a:latin typeface="+mn-lt"/>
            </a:endParaRP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endParaRPr lang="it-IT" dirty="0"/>
          </a:p>
          <a:p>
            <a:pPr lvl="2" algn="just"/>
            <a:endParaRPr lang="it-IT" dirty="0"/>
          </a:p>
          <a:p>
            <a:pPr lvl="2" algn="just"/>
            <a:r>
              <a:rPr lang="it-IT" dirty="0"/>
              <a:t>Le vulnerabilità che possono portare ad attacchi di questo tipo sono:</a:t>
            </a:r>
          </a:p>
          <a:p>
            <a:pPr lvl="2" algn="just"/>
            <a:endParaRPr lang="it-IT" dirty="0"/>
          </a:p>
          <a:p>
            <a:pPr marL="742950" lvl="2" indent="-285750" algn="just">
              <a:buFont typeface="Wingdings" pitchFamily="2" charset="2"/>
              <a:buChar char="Ø"/>
            </a:pPr>
            <a:r>
              <a:rPr lang="it-IT" i="1" dirty="0"/>
              <a:t>Caratteri di </a:t>
            </a:r>
            <a:r>
              <a:rPr lang="it-IT" i="1" dirty="0" err="1"/>
              <a:t>escape</a:t>
            </a:r>
            <a:r>
              <a:rPr lang="it-IT" i="1" dirty="0"/>
              <a:t> non filtrati correttamente</a:t>
            </a:r>
          </a:p>
          <a:p>
            <a:pPr marL="742950" lvl="2" indent="-285750" algn="just">
              <a:buFont typeface="Wingdings" pitchFamily="2" charset="2"/>
              <a:buChar char="Ø"/>
            </a:pPr>
            <a:endParaRPr lang="it-IT" i="1" dirty="0"/>
          </a:p>
          <a:p>
            <a:pPr marL="742950" lvl="2" indent="-285750" algn="just">
              <a:buFont typeface="Wingdings" pitchFamily="2" charset="2"/>
              <a:buChar char="Ø"/>
            </a:pPr>
            <a:r>
              <a:rPr lang="it-IT" i="1" dirty="0"/>
              <a:t>Assenza di controlli sui tipi di dati</a:t>
            </a:r>
          </a:p>
        </p:txBody>
      </p:sp>
    </p:spTree>
    <p:extLst>
      <p:ext uri="{BB962C8B-B14F-4D97-AF65-F5344CB8AC3E}">
        <p14:creationId xmlns:p14="http://schemas.microsoft.com/office/powerpoint/2010/main" val="131082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Challenge</a:t>
            </a: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endParaRPr lang="it-IT" dirty="0"/>
          </a:p>
          <a:p>
            <a:pPr lvl="2" algn="just"/>
            <a:r>
              <a:rPr lang="it-IT" b="1" i="1" dirty="0"/>
              <a:t>Obiettivo: </a:t>
            </a:r>
            <a:r>
              <a:rPr lang="it-IT" i="1" dirty="0"/>
              <a:t>attaccare la pagina ’’</a:t>
            </a:r>
            <a:r>
              <a:rPr lang="it-IT" i="1" dirty="0" err="1"/>
              <a:t>Edit</a:t>
            </a:r>
            <a:r>
              <a:rPr lang="it-IT" i="1" dirty="0"/>
              <a:t> </a:t>
            </a:r>
            <a:r>
              <a:rPr lang="it-IT" i="1" dirty="0" err="1"/>
              <a:t>Profile</a:t>
            </a:r>
            <a:r>
              <a:rPr lang="it-IT" i="1" dirty="0"/>
              <a:t>’’ per modificare le informazioni sugli impiegati</a:t>
            </a:r>
          </a:p>
          <a:p>
            <a:pPr lvl="2" algn="just"/>
            <a:endParaRPr lang="it-IT" b="1" i="1" dirty="0"/>
          </a:p>
          <a:p>
            <a:pPr lvl="2" algn="just"/>
            <a:r>
              <a:rPr lang="it-IT" dirty="0"/>
              <a:t>Supponiamo di conoscere come è organizzato il database</a:t>
            </a:r>
          </a:p>
        </p:txBody>
      </p:sp>
      <p:pic>
        <p:nvPicPr>
          <p:cNvPr id="6" name="Immagine 5">
            <a:extLst>
              <a:ext uri="{FF2B5EF4-FFF2-40B4-BE49-F238E27FC236}">
                <a16:creationId xmlns:a16="http://schemas.microsoft.com/office/drawing/2014/main" id="{5D9087C0-01B3-CE4C-A4D8-003427B14EB9}"/>
              </a:ext>
            </a:extLst>
          </p:cNvPr>
          <p:cNvPicPr>
            <a:picLocks noChangeAspect="1"/>
          </p:cNvPicPr>
          <p:nvPr/>
        </p:nvPicPr>
        <p:blipFill>
          <a:blip r:embed="rId2"/>
          <a:stretch>
            <a:fillRect/>
          </a:stretch>
        </p:blipFill>
        <p:spPr>
          <a:xfrm>
            <a:off x="3490671" y="4129372"/>
            <a:ext cx="5210657" cy="2350812"/>
          </a:xfrm>
          <a:prstGeom prst="rect">
            <a:avLst/>
          </a:prstGeom>
        </p:spPr>
      </p:pic>
    </p:spTree>
    <p:extLst>
      <p:ext uri="{BB962C8B-B14F-4D97-AF65-F5344CB8AC3E}">
        <p14:creationId xmlns:p14="http://schemas.microsoft.com/office/powerpoint/2010/main" val="141586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Challenge n° 1</a:t>
            </a: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endParaRPr lang="it-IT" dirty="0"/>
          </a:p>
          <a:p>
            <a:pPr lvl="2" algn="just"/>
            <a:r>
              <a:rPr lang="it-IT" b="1" i="1" dirty="0"/>
              <a:t>Obiettivo: </a:t>
            </a:r>
            <a:r>
              <a:rPr lang="it-IT" i="1" dirty="0"/>
              <a:t>Log-in </a:t>
            </a:r>
            <a:r>
              <a:rPr lang="it-IT" i="1" dirty="0" err="1"/>
              <a:t>as</a:t>
            </a:r>
            <a:r>
              <a:rPr lang="it-IT" i="1" dirty="0"/>
              <a:t> Alice and </a:t>
            </a:r>
            <a:r>
              <a:rPr lang="it-IT" i="1" dirty="0" err="1"/>
              <a:t>increase</a:t>
            </a:r>
            <a:r>
              <a:rPr lang="it-IT" i="1" dirty="0"/>
              <a:t> </a:t>
            </a:r>
            <a:r>
              <a:rPr lang="it-IT" i="1" dirty="0" err="1"/>
              <a:t>your</a:t>
            </a:r>
            <a:r>
              <a:rPr lang="it-IT" i="1" dirty="0"/>
              <a:t> </a:t>
            </a:r>
            <a:r>
              <a:rPr lang="it-IT" i="1" dirty="0" err="1"/>
              <a:t>salary</a:t>
            </a:r>
            <a:endParaRPr lang="it-IT" i="1" dirty="0"/>
          </a:p>
          <a:p>
            <a:pPr lvl="2" algn="just"/>
            <a:endParaRPr lang="it-IT" b="1" i="1" dirty="0"/>
          </a:p>
          <a:p>
            <a:pPr lvl="2" algn="just"/>
            <a:r>
              <a:rPr lang="it-IT" dirty="0"/>
              <a:t>La </a:t>
            </a:r>
            <a:r>
              <a:rPr lang="it-IT" i="1" dirty="0"/>
              <a:t>home page </a:t>
            </a:r>
            <a:r>
              <a:rPr lang="it-IT" dirty="0"/>
              <a:t>e la </a:t>
            </a:r>
            <a:r>
              <a:rPr lang="it-IT" i="1" dirty="0" err="1"/>
              <a:t>edit</a:t>
            </a:r>
            <a:r>
              <a:rPr lang="it-IT" i="1" dirty="0"/>
              <a:t> page </a:t>
            </a:r>
            <a:r>
              <a:rPr lang="it-IT" dirty="0"/>
              <a:t>di Alice si presentano come segue</a:t>
            </a:r>
          </a:p>
        </p:txBody>
      </p:sp>
      <p:pic>
        <p:nvPicPr>
          <p:cNvPr id="5" name="Immagine 4">
            <a:extLst>
              <a:ext uri="{FF2B5EF4-FFF2-40B4-BE49-F238E27FC236}">
                <a16:creationId xmlns:a16="http://schemas.microsoft.com/office/drawing/2014/main" id="{8A303E5C-6394-DF46-9375-3D95E4E50B95}"/>
              </a:ext>
            </a:extLst>
          </p:cNvPr>
          <p:cNvPicPr>
            <a:picLocks noChangeAspect="1"/>
          </p:cNvPicPr>
          <p:nvPr/>
        </p:nvPicPr>
        <p:blipFill>
          <a:blip r:embed="rId2"/>
          <a:stretch>
            <a:fillRect/>
          </a:stretch>
        </p:blipFill>
        <p:spPr>
          <a:xfrm>
            <a:off x="3322232" y="3995530"/>
            <a:ext cx="2023571" cy="2653748"/>
          </a:xfrm>
          <a:prstGeom prst="rect">
            <a:avLst/>
          </a:prstGeom>
        </p:spPr>
      </p:pic>
      <p:pic>
        <p:nvPicPr>
          <p:cNvPr id="8" name="Immagine 7">
            <a:extLst>
              <a:ext uri="{FF2B5EF4-FFF2-40B4-BE49-F238E27FC236}">
                <a16:creationId xmlns:a16="http://schemas.microsoft.com/office/drawing/2014/main" id="{34A783AC-E2CF-2D49-A78A-676CC7EEB142}"/>
              </a:ext>
            </a:extLst>
          </p:cNvPr>
          <p:cNvPicPr>
            <a:picLocks noChangeAspect="1"/>
          </p:cNvPicPr>
          <p:nvPr/>
        </p:nvPicPr>
        <p:blipFill>
          <a:blip r:embed="rId3"/>
          <a:stretch>
            <a:fillRect/>
          </a:stretch>
        </p:blipFill>
        <p:spPr>
          <a:xfrm>
            <a:off x="6846198" y="3995530"/>
            <a:ext cx="2224021" cy="2653748"/>
          </a:xfrm>
          <a:prstGeom prst="rect">
            <a:avLst/>
          </a:prstGeom>
        </p:spPr>
      </p:pic>
    </p:spTree>
    <p:extLst>
      <p:ext uri="{BB962C8B-B14F-4D97-AF65-F5344CB8AC3E}">
        <p14:creationId xmlns:p14="http://schemas.microsoft.com/office/powerpoint/2010/main" val="284497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Challenge n° 1</a:t>
            </a: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r>
              <a:rPr lang="it-IT" dirty="0"/>
              <a:t>Osservando il profilo di Alice si nota che l’ID è ‘‘10000’’ e il suo salario è ’’20000’’. </a:t>
            </a:r>
          </a:p>
          <a:p>
            <a:pPr lvl="2" algn="just"/>
            <a:r>
              <a:rPr lang="it-IT" dirty="0"/>
              <a:t>È possibile attaccare il sistema inserendo nel campo </a:t>
            </a:r>
            <a:r>
              <a:rPr lang="it-IT" i="1" dirty="0"/>
              <a:t>Nickname</a:t>
            </a:r>
            <a:r>
              <a:rPr lang="it-IT" dirty="0"/>
              <a:t> la seguente stringa:</a:t>
            </a:r>
          </a:p>
          <a:p>
            <a:pPr lvl="2" algn="just"/>
            <a:endParaRPr lang="it-IT" dirty="0"/>
          </a:p>
          <a:p>
            <a:pPr lvl="2" algn="ctr"/>
            <a:r>
              <a:rPr lang="it-IT" b="1" dirty="0"/>
              <a:t>‘,</a:t>
            </a:r>
            <a:r>
              <a:rPr lang="it-IT" b="1" dirty="0" err="1"/>
              <a:t>Salary</a:t>
            </a:r>
            <a:r>
              <a:rPr lang="it-IT" b="1" dirty="0"/>
              <a:t> = ‘100000’ WHERE EID = ‘10000’;#</a:t>
            </a:r>
          </a:p>
          <a:p>
            <a:pPr lvl="2" algn="just"/>
            <a:endParaRPr lang="it-IT" b="1" dirty="0"/>
          </a:p>
          <a:p>
            <a:pPr marL="742950" lvl="2" indent="-285750" algn="just">
              <a:buFont typeface="Wingdings" pitchFamily="2" charset="2"/>
              <a:buChar char="Ø"/>
            </a:pPr>
            <a:r>
              <a:rPr lang="it-IT" b="1" dirty="0"/>
              <a:t>‘ : </a:t>
            </a:r>
            <a:r>
              <a:rPr lang="it-IT" dirty="0"/>
              <a:t>chiude il campo dedicato al Nickname</a:t>
            </a:r>
          </a:p>
          <a:p>
            <a:pPr marL="742950" lvl="2" indent="-285750" algn="just">
              <a:buFont typeface="Wingdings" pitchFamily="2" charset="2"/>
              <a:buChar char="Ø"/>
            </a:pPr>
            <a:r>
              <a:rPr lang="it-IT" b="1" dirty="0"/>
              <a:t>, : </a:t>
            </a:r>
            <a:r>
              <a:rPr lang="it-IT" dirty="0"/>
              <a:t>separa le </a:t>
            </a:r>
            <a:r>
              <a:rPr lang="it-IT" dirty="0" err="1"/>
              <a:t>query</a:t>
            </a:r>
            <a:endParaRPr lang="it-IT" dirty="0"/>
          </a:p>
          <a:p>
            <a:pPr marL="742950" lvl="2" indent="-285750" algn="just">
              <a:buFont typeface="Wingdings" pitchFamily="2" charset="2"/>
              <a:buChar char="Ø"/>
            </a:pPr>
            <a:r>
              <a:rPr lang="it-IT" b="1" dirty="0"/>
              <a:t>; : </a:t>
            </a:r>
            <a:r>
              <a:rPr lang="it-IT" dirty="0"/>
              <a:t>termina la </a:t>
            </a:r>
            <a:r>
              <a:rPr lang="it-IT" dirty="0" err="1"/>
              <a:t>query</a:t>
            </a:r>
            <a:endParaRPr lang="it-IT" dirty="0"/>
          </a:p>
          <a:p>
            <a:pPr marL="742950" lvl="2" indent="-285750" algn="just">
              <a:buFont typeface="Wingdings" pitchFamily="2" charset="2"/>
              <a:buChar char="Ø"/>
            </a:pPr>
            <a:r>
              <a:rPr lang="it-IT" b="1" dirty="0"/>
              <a:t># : </a:t>
            </a:r>
            <a:r>
              <a:rPr lang="it-IT" dirty="0"/>
              <a:t>commenta tutto ciò che lo succede</a:t>
            </a:r>
            <a:endParaRPr lang="it-IT" b="1" dirty="0"/>
          </a:p>
        </p:txBody>
      </p:sp>
    </p:spTree>
    <p:extLst>
      <p:ext uri="{BB962C8B-B14F-4D97-AF65-F5344CB8AC3E}">
        <p14:creationId xmlns:p14="http://schemas.microsoft.com/office/powerpoint/2010/main" val="303622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Challenge n° 1</a:t>
            </a: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r>
              <a:rPr lang="it-IT" dirty="0"/>
              <a:t>A seguito dell’istruzione, si può osservare che nel database lo stipendio di Alice sarà incrementato da ‘’20000’’ a ‘’100000’’.</a:t>
            </a:r>
          </a:p>
        </p:txBody>
      </p:sp>
      <p:pic>
        <p:nvPicPr>
          <p:cNvPr id="7" name="Immagine 6">
            <a:extLst>
              <a:ext uri="{FF2B5EF4-FFF2-40B4-BE49-F238E27FC236}">
                <a16:creationId xmlns:a16="http://schemas.microsoft.com/office/drawing/2014/main" id="{27152268-FE3D-944C-9FB6-CF36735B389B}"/>
              </a:ext>
            </a:extLst>
          </p:cNvPr>
          <p:cNvPicPr>
            <a:picLocks noChangeAspect="1"/>
          </p:cNvPicPr>
          <p:nvPr/>
        </p:nvPicPr>
        <p:blipFill>
          <a:blip r:embed="rId2"/>
          <a:stretch>
            <a:fillRect/>
          </a:stretch>
        </p:blipFill>
        <p:spPr>
          <a:xfrm>
            <a:off x="4992829" y="3071169"/>
            <a:ext cx="2206342" cy="3409015"/>
          </a:xfrm>
          <a:prstGeom prst="rect">
            <a:avLst/>
          </a:prstGeom>
        </p:spPr>
      </p:pic>
    </p:spTree>
    <p:extLst>
      <p:ext uri="{BB962C8B-B14F-4D97-AF65-F5344CB8AC3E}">
        <p14:creationId xmlns:p14="http://schemas.microsoft.com/office/powerpoint/2010/main" val="361546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CA932-3E6A-BB42-8443-1CBC02BDD649}"/>
              </a:ext>
            </a:extLst>
          </p:cNvPr>
          <p:cNvSpPr>
            <a:spLocks noGrp="1"/>
          </p:cNvSpPr>
          <p:nvPr>
            <p:ph type="title"/>
          </p:nvPr>
        </p:nvSpPr>
        <p:spPr/>
        <p:txBody>
          <a:bodyPr/>
          <a:lstStyle/>
          <a:p>
            <a:r>
              <a:rPr lang="it-IT" b="1" dirty="0">
                <a:latin typeface="+mn-lt"/>
              </a:rPr>
              <a:t>Challenge n° 2</a:t>
            </a:r>
          </a:p>
        </p:txBody>
      </p:sp>
      <p:sp>
        <p:nvSpPr>
          <p:cNvPr id="3" name="Segnaposto contenuto 2">
            <a:extLst>
              <a:ext uri="{FF2B5EF4-FFF2-40B4-BE49-F238E27FC236}">
                <a16:creationId xmlns:a16="http://schemas.microsoft.com/office/drawing/2014/main" id="{F451341B-5CCE-244D-93CD-C59EE754FFAE}"/>
              </a:ext>
            </a:extLst>
          </p:cNvPr>
          <p:cNvSpPr>
            <a:spLocks noGrp="1"/>
          </p:cNvSpPr>
          <p:nvPr>
            <p:ph idx="1"/>
          </p:nvPr>
        </p:nvSpPr>
        <p:spPr/>
        <p:txBody>
          <a:bodyPr/>
          <a:lstStyle/>
          <a:p>
            <a:pPr lvl="2" algn="just"/>
            <a:endParaRPr lang="it-IT" dirty="0"/>
          </a:p>
          <a:p>
            <a:pPr lvl="2" algn="just"/>
            <a:r>
              <a:rPr lang="it-IT" b="1" i="1" dirty="0"/>
              <a:t>Obiettivo: </a:t>
            </a:r>
            <a:r>
              <a:rPr lang="it-IT" i="1" dirty="0" err="1"/>
              <a:t>Punish</a:t>
            </a:r>
            <a:r>
              <a:rPr lang="it-IT" i="1" dirty="0"/>
              <a:t> </a:t>
            </a:r>
            <a:r>
              <a:rPr lang="it-IT" i="1" dirty="0" err="1"/>
              <a:t>your</a:t>
            </a:r>
            <a:r>
              <a:rPr lang="it-IT" i="1" dirty="0"/>
              <a:t> boss </a:t>
            </a:r>
            <a:r>
              <a:rPr lang="it-IT" i="1" dirty="0" err="1"/>
              <a:t>Boby</a:t>
            </a:r>
            <a:r>
              <a:rPr lang="it-IT" i="1" dirty="0"/>
              <a:t>, by </a:t>
            </a:r>
            <a:r>
              <a:rPr lang="it-IT" i="1" dirty="0" err="1"/>
              <a:t>reducing</a:t>
            </a:r>
            <a:r>
              <a:rPr lang="it-IT" i="1" dirty="0"/>
              <a:t> </a:t>
            </a:r>
            <a:r>
              <a:rPr lang="it-IT" i="1" dirty="0" err="1"/>
              <a:t>his</a:t>
            </a:r>
            <a:r>
              <a:rPr lang="it-IT" i="1" dirty="0"/>
              <a:t> </a:t>
            </a:r>
            <a:r>
              <a:rPr lang="it-IT" i="1" dirty="0" err="1"/>
              <a:t>salary</a:t>
            </a:r>
            <a:r>
              <a:rPr lang="it-IT" i="1" dirty="0"/>
              <a:t> to 1 </a:t>
            </a:r>
            <a:r>
              <a:rPr lang="it-IT" i="1" dirty="0" err="1"/>
              <a:t>dollar</a:t>
            </a:r>
            <a:endParaRPr lang="it-IT" b="1" i="1" dirty="0"/>
          </a:p>
          <a:p>
            <a:pPr lvl="2" algn="just"/>
            <a:r>
              <a:rPr lang="it-IT" dirty="0"/>
              <a:t>Analogamente al caso precedente, si può ridurre lo stipendio di </a:t>
            </a:r>
            <a:r>
              <a:rPr lang="it-IT" dirty="0" err="1"/>
              <a:t>Boby</a:t>
            </a:r>
            <a:r>
              <a:rPr lang="it-IT" dirty="0"/>
              <a:t> usando la seguente </a:t>
            </a:r>
            <a:r>
              <a:rPr lang="it-IT" dirty="0" err="1"/>
              <a:t>query</a:t>
            </a:r>
            <a:r>
              <a:rPr lang="it-IT" dirty="0"/>
              <a:t>:</a:t>
            </a:r>
          </a:p>
          <a:p>
            <a:pPr lvl="2" algn="ctr"/>
            <a:r>
              <a:rPr lang="it-IT" b="1" dirty="0"/>
              <a:t>‘,</a:t>
            </a:r>
            <a:r>
              <a:rPr lang="it-IT" b="1" dirty="0" err="1"/>
              <a:t>Salary</a:t>
            </a:r>
            <a:r>
              <a:rPr lang="it-IT" b="1" dirty="0"/>
              <a:t> = ‘1’ WHERE NAME = ‘</a:t>
            </a:r>
            <a:r>
              <a:rPr lang="it-IT" b="1" dirty="0" err="1"/>
              <a:t>Boby</a:t>
            </a:r>
            <a:r>
              <a:rPr lang="it-IT" b="1" dirty="0"/>
              <a:t>’;#</a:t>
            </a:r>
          </a:p>
        </p:txBody>
      </p:sp>
      <p:pic>
        <p:nvPicPr>
          <p:cNvPr id="6" name="Immagine 5">
            <a:extLst>
              <a:ext uri="{FF2B5EF4-FFF2-40B4-BE49-F238E27FC236}">
                <a16:creationId xmlns:a16="http://schemas.microsoft.com/office/drawing/2014/main" id="{EEC7F08D-9952-C24B-BBE4-350F54E91545}"/>
              </a:ext>
            </a:extLst>
          </p:cNvPr>
          <p:cNvPicPr>
            <a:picLocks noChangeAspect="1"/>
          </p:cNvPicPr>
          <p:nvPr/>
        </p:nvPicPr>
        <p:blipFill>
          <a:blip r:embed="rId2"/>
          <a:stretch>
            <a:fillRect/>
          </a:stretch>
        </p:blipFill>
        <p:spPr>
          <a:xfrm>
            <a:off x="5351525" y="3877056"/>
            <a:ext cx="1488950" cy="2834894"/>
          </a:xfrm>
          <a:prstGeom prst="rect">
            <a:avLst/>
          </a:prstGeom>
        </p:spPr>
      </p:pic>
    </p:spTree>
    <p:extLst>
      <p:ext uri="{BB962C8B-B14F-4D97-AF65-F5344CB8AC3E}">
        <p14:creationId xmlns:p14="http://schemas.microsoft.com/office/powerpoint/2010/main" val="37716544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oca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35</TotalTime>
  <Words>403</Words>
  <Application>Microsoft Macintosh PowerPoint</Application>
  <PresentationFormat>Widescreen</PresentationFormat>
  <Paragraphs>59</Paragraphs>
  <Slides>10</Slides>
  <Notes>0</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10</vt:i4>
      </vt:variant>
    </vt:vector>
  </HeadingPairs>
  <TitlesOfParts>
    <vt:vector size="19" baseType="lpstr">
      <vt:lpstr>Arial</vt:lpstr>
      <vt:lpstr>Avenir Next LT Pro</vt:lpstr>
      <vt:lpstr>Avenir Next LT Pro Light</vt:lpstr>
      <vt:lpstr>Calibri</vt:lpstr>
      <vt:lpstr>Calibri Light</vt:lpstr>
      <vt:lpstr>Georgia Pro Semibold</vt:lpstr>
      <vt:lpstr>Wingdings</vt:lpstr>
      <vt:lpstr>Tema di Office</vt:lpstr>
      <vt:lpstr>RocaVTI</vt:lpstr>
      <vt:lpstr>Software Security per Sistemi Industriali</vt:lpstr>
      <vt:lpstr>Presentazione standard di PowerPoint</vt:lpstr>
      <vt:lpstr>SQL Injection</vt:lpstr>
      <vt:lpstr>SQL Injection</vt:lpstr>
      <vt:lpstr>Challenge</vt:lpstr>
      <vt:lpstr>Challenge n° 1</vt:lpstr>
      <vt:lpstr>Challenge n° 1</vt:lpstr>
      <vt:lpstr>Challenge n° 1</vt:lpstr>
      <vt:lpstr>Challenge n° 2</vt:lpstr>
      <vt:lpstr>Challenge 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Security per Sistemi Industriali</dc:title>
  <dc:creator>Microsoft Office User</dc:creator>
  <cp:lastModifiedBy>Microsoft Office User</cp:lastModifiedBy>
  <cp:revision>4</cp:revision>
  <dcterms:created xsi:type="dcterms:W3CDTF">2021-07-18T15:27:53Z</dcterms:created>
  <dcterms:modified xsi:type="dcterms:W3CDTF">2021-07-18T16:03:35Z</dcterms:modified>
</cp:coreProperties>
</file>