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84" r:id="rId4"/>
    <p:sldId id="285" r:id="rId5"/>
    <p:sldId id="286" r:id="rId6"/>
    <p:sldId id="259" r:id="rId7"/>
    <p:sldId id="260" r:id="rId8"/>
    <p:sldId id="261" r:id="rId9"/>
    <p:sldId id="271" r:id="rId10"/>
    <p:sldId id="262" r:id="rId11"/>
    <p:sldId id="279" r:id="rId12"/>
    <p:sldId id="266" r:id="rId13"/>
    <p:sldId id="267" r:id="rId14"/>
    <p:sldId id="280" r:id="rId15"/>
    <p:sldId id="263" r:id="rId16"/>
    <p:sldId id="264" r:id="rId17"/>
    <p:sldId id="265" r:id="rId18"/>
    <p:sldId id="281" r:id="rId19"/>
    <p:sldId id="268" r:id="rId20"/>
    <p:sldId id="282" r:id="rId21"/>
    <p:sldId id="269" r:id="rId22"/>
    <p:sldId id="283" r:id="rId23"/>
    <p:sldId id="270" r:id="rId24"/>
    <p:sldId id="272" r:id="rId25"/>
    <p:sldId id="273" r:id="rId26"/>
    <p:sldId id="275" r:id="rId27"/>
    <p:sldId id="276" r:id="rId28"/>
    <p:sldId id="278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0"/>
    <p:restoredTop sz="94513"/>
  </p:normalViewPr>
  <p:slideViewPr>
    <p:cSldViewPr snapToGrid="0" snapToObjects="1">
      <p:cViewPr>
        <p:scale>
          <a:sx n="106" d="100"/>
          <a:sy n="106" d="100"/>
        </p:scale>
        <p:origin x="6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812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576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957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325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037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370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2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3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7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443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7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7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4" name="Picture 2" descr="Script del computer su uno schermo">
            <a:extLst>
              <a:ext uri="{FF2B5EF4-FFF2-40B4-BE49-F238E27FC236}">
                <a16:creationId xmlns:a16="http://schemas.microsoft.com/office/drawing/2014/main" id="{CAEA2A5C-4E24-4A0C-B7C3-36E8EA1A9A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70" r="-1" b="97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99990A-36F2-EF47-9F9D-D35FE9C36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5281" y="1289316"/>
            <a:ext cx="5355051" cy="197834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Software Security per Sistemi Industriali</a:t>
            </a:r>
          </a:p>
        </p:txBody>
      </p:sp>
      <p:grpSp>
        <p:nvGrpSpPr>
          <p:cNvPr id="59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0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2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065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2E326B2-229B-B144-A968-63786BE6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-658963"/>
            <a:ext cx="10077557" cy="1325563"/>
          </a:xfrm>
        </p:spPr>
        <p:txBody>
          <a:bodyPr/>
          <a:lstStyle/>
          <a:p>
            <a:r>
              <a:rPr lang="it-IT" b="1" dirty="0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A8F3CC6-4B78-CD42-9A63-1936FD8E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 err="1"/>
              <a:t>STM_EVAL_LEDInit</a:t>
            </a:r>
            <a:r>
              <a:rPr lang="it-IT" sz="2400" b="1" dirty="0"/>
              <a:t>()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083EFB-46F1-6C4B-B970-458141059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6" y="2247900"/>
            <a:ext cx="4205309" cy="23622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18D82D0-5C30-054B-851F-7EEDAC04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030" y="1042909"/>
            <a:ext cx="6096254" cy="4772181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58157B09-A205-9C43-A1ED-35824FCE6A2D}"/>
              </a:ext>
            </a:extLst>
          </p:cNvPr>
          <p:cNvSpPr/>
          <p:nvPr/>
        </p:nvSpPr>
        <p:spPr>
          <a:xfrm>
            <a:off x="5620335" y="1467107"/>
            <a:ext cx="2997822" cy="46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7FC1BC-E603-4146-A025-F83ED3E6EB67}"/>
              </a:ext>
            </a:extLst>
          </p:cNvPr>
          <p:cNvSpPr/>
          <p:nvPr/>
        </p:nvSpPr>
        <p:spPr>
          <a:xfrm>
            <a:off x="5969078" y="3798053"/>
            <a:ext cx="3313162" cy="228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79574698-FD46-B34A-A45A-F8AF198E5164}"/>
              </a:ext>
            </a:extLst>
          </p:cNvPr>
          <p:cNvSpPr/>
          <p:nvPr/>
        </p:nvSpPr>
        <p:spPr>
          <a:xfrm>
            <a:off x="5969078" y="3081066"/>
            <a:ext cx="3313162" cy="228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853CEB0B-5A42-F441-B2E1-C9447670A966}"/>
              </a:ext>
            </a:extLst>
          </p:cNvPr>
          <p:cNvCxnSpPr/>
          <p:nvPr/>
        </p:nvCxnSpPr>
        <p:spPr>
          <a:xfrm flipV="1">
            <a:off x="3785937" y="1171074"/>
            <a:ext cx="1778557" cy="31602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34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2E326B2-229B-B144-A968-63786BE6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-658963"/>
            <a:ext cx="10077557" cy="1325563"/>
          </a:xfrm>
        </p:spPr>
        <p:txBody>
          <a:bodyPr/>
          <a:lstStyle/>
          <a:p>
            <a:r>
              <a:rPr lang="it-IT" b="1" dirty="0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A8F3CC6-4B78-CD42-9A63-1936FD8E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 err="1"/>
              <a:t>STM_EVAL_LEDInit</a:t>
            </a:r>
            <a:r>
              <a:rPr lang="it-IT" sz="2400" b="1" dirty="0"/>
              <a:t>(): controlli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DF333FD-C953-D046-97A2-27CD80B4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803" y="2936604"/>
            <a:ext cx="6009277" cy="34212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BCD83CD-4DB3-B44B-BC28-F904D1B20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807" y="2202028"/>
            <a:ext cx="6009273" cy="27996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9D3E263-B250-5342-85C7-BAEEEA598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20" y="3243427"/>
            <a:ext cx="4900926" cy="44009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CD31EFC-0940-3847-A207-4A1AD0480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807" y="3342803"/>
            <a:ext cx="6009273" cy="34071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50A4789-860A-604A-A7AB-13A2F8CA0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807" y="2560081"/>
            <a:ext cx="6009277" cy="32731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DF918D2-9BB0-2446-A8DC-AA3F6C493D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920" y="2202028"/>
            <a:ext cx="4900924" cy="95457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EB7E79B-0139-AB45-BFAD-99C58034BFB5}"/>
              </a:ext>
            </a:extLst>
          </p:cNvPr>
          <p:cNvSpPr txBox="1"/>
          <p:nvPr/>
        </p:nvSpPr>
        <p:spPr>
          <a:xfrm>
            <a:off x="616688" y="4564646"/>
            <a:ext cx="1007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</a:t>
            </a:r>
            <a:r>
              <a:rPr lang="it-IT" i="1" dirty="0" err="1"/>
              <a:t>assert_param</a:t>
            </a:r>
            <a:r>
              <a:rPr lang="it-IT" i="1" dirty="0"/>
              <a:t>() </a:t>
            </a:r>
            <a:r>
              <a:rPr lang="it-IT" dirty="0"/>
              <a:t>prendono come parametro queste funzioni, definite come macro, che sono responsabili di eseguire controlli sui parametri.</a:t>
            </a:r>
          </a:p>
        </p:txBody>
      </p:sp>
    </p:spTree>
    <p:extLst>
      <p:ext uri="{BB962C8B-B14F-4D97-AF65-F5344CB8AC3E}">
        <p14:creationId xmlns:p14="http://schemas.microsoft.com/office/powerpoint/2010/main" val="175182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2E326B2-229B-B144-A968-63786BE6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-658963"/>
            <a:ext cx="10077557" cy="1325563"/>
          </a:xfrm>
        </p:spPr>
        <p:txBody>
          <a:bodyPr/>
          <a:lstStyle/>
          <a:p>
            <a:r>
              <a:rPr lang="it-IT" b="1" dirty="0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A8F3CC6-4B78-CD42-9A63-1936FD8E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STM_EVAL_ </a:t>
            </a:r>
            <a:r>
              <a:rPr lang="it-IT" sz="2400" b="1" dirty="0" err="1"/>
              <a:t>PBInit</a:t>
            </a:r>
            <a:r>
              <a:rPr lang="it-IT" sz="2400" b="1" dirty="0"/>
              <a:t>()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573A9E5-97AF-0149-9D89-D2145DA80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6" y="2221895"/>
            <a:ext cx="4139241" cy="354904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E7174E4-91D6-6A4B-8E69-D3D8786B6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84" y="1008061"/>
            <a:ext cx="6815499" cy="1905000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2995BB3-91EF-464E-99BA-F4DC59BE96A9}"/>
              </a:ext>
            </a:extLst>
          </p:cNvPr>
          <p:cNvCxnSpPr>
            <a:cxnSpLocks/>
          </p:cNvCxnSpPr>
          <p:nvPr/>
        </p:nvCxnSpPr>
        <p:spPr>
          <a:xfrm flipV="1">
            <a:off x="1428833" y="1087060"/>
            <a:ext cx="3421951" cy="29093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BA86BDD1-103D-704A-BEDD-95164191237F}"/>
              </a:ext>
            </a:extLst>
          </p:cNvPr>
          <p:cNvSpPr/>
          <p:nvPr/>
        </p:nvSpPr>
        <p:spPr>
          <a:xfrm>
            <a:off x="4947929" y="1705375"/>
            <a:ext cx="3149655" cy="46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557EB3B-2B09-E74C-B275-183E327C6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785" y="3254522"/>
            <a:ext cx="6815499" cy="3324078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2DEAD51-C700-FD4F-ACCE-A38771B2BC4B}"/>
              </a:ext>
            </a:extLst>
          </p:cNvPr>
          <p:cNvCxnSpPr>
            <a:cxnSpLocks/>
          </p:cNvCxnSpPr>
          <p:nvPr/>
        </p:nvCxnSpPr>
        <p:spPr>
          <a:xfrm flipV="1">
            <a:off x="2277089" y="3282155"/>
            <a:ext cx="2573694" cy="14136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B2CCC2F3-563E-BF45-9FEE-B82F41DEDCFA}"/>
              </a:ext>
            </a:extLst>
          </p:cNvPr>
          <p:cNvSpPr/>
          <p:nvPr/>
        </p:nvSpPr>
        <p:spPr>
          <a:xfrm>
            <a:off x="4947929" y="3592702"/>
            <a:ext cx="2887972" cy="46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75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2E326B2-229B-B144-A968-63786BE6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-658963"/>
            <a:ext cx="10077557" cy="1325563"/>
          </a:xfrm>
        </p:spPr>
        <p:txBody>
          <a:bodyPr/>
          <a:lstStyle/>
          <a:p>
            <a:r>
              <a:rPr lang="it-IT" b="1" dirty="0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A8F3CC6-4B78-CD42-9A63-1936FD8E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STM_EVAL_ </a:t>
            </a:r>
            <a:r>
              <a:rPr lang="it-IT" sz="2400" b="1" dirty="0" err="1"/>
              <a:t>PBInit</a:t>
            </a:r>
            <a:r>
              <a:rPr lang="it-IT" sz="2400" b="1" dirty="0"/>
              <a:t>()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573A9E5-97AF-0149-9D89-D2145DA80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6" y="2221895"/>
            <a:ext cx="4139241" cy="3549045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2DEAD51-C700-FD4F-ACCE-A38771B2BC4B}"/>
              </a:ext>
            </a:extLst>
          </p:cNvPr>
          <p:cNvCxnSpPr>
            <a:cxnSpLocks/>
          </p:cNvCxnSpPr>
          <p:nvPr/>
        </p:nvCxnSpPr>
        <p:spPr>
          <a:xfrm flipV="1">
            <a:off x="2222695" y="1981831"/>
            <a:ext cx="3341799" cy="35186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4263C8F4-CD26-064A-A71E-CC77646D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61" y="1857949"/>
            <a:ext cx="6059423" cy="4093387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7B01DB32-FADD-A942-B371-C4EE7E0AF3C0}"/>
              </a:ext>
            </a:extLst>
          </p:cNvPr>
          <p:cNvSpPr/>
          <p:nvPr/>
        </p:nvSpPr>
        <p:spPr>
          <a:xfrm>
            <a:off x="5686645" y="2447270"/>
            <a:ext cx="5858532" cy="46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659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2E326B2-229B-B144-A968-63786BE6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-658963"/>
            <a:ext cx="10077557" cy="1325563"/>
          </a:xfrm>
        </p:spPr>
        <p:txBody>
          <a:bodyPr/>
          <a:lstStyle/>
          <a:p>
            <a:r>
              <a:rPr lang="it-IT" b="1" dirty="0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A8F3CC6-4B78-CD42-9A63-1936FD8E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STM_EVAL_ </a:t>
            </a:r>
            <a:r>
              <a:rPr lang="it-IT" sz="2400" b="1" dirty="0" err="1"/>
              <a:t>PBInit</a:t>
            </a:r>
            <a:r>
              <a:rPr lang="it-IT" sz="2400" b="1" dirty="0"/>
              <a:t>(): controlli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7BAD028-6447-364F-A549-A78EF1215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6" y="3313953"/>
            <a:ext cx="4461920" cy="2172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C9C5A32-7FF9-DC49-BEA5-CFA132625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72" y="2252455"/>
            <a:ext cx="5089811" cy="58135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D1CE17A-D80B-9E49-804A-363F8D11D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15" y="3913886"/>
            <a:ext cx="4461920" cy="3617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E5C0643-247B-A140-90B2-A38F6D575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471" y="4014647"/>
            <a:ext cx="5089811" cy="22617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07A132BA-5980-BC4E-9913-55E5CA730C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471" y="3275522"/>
            <a:ext cx="5089811" cy="25564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95EDBD0-0CBC-2549-AE7B-0C034CC40B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17" y="2254194"/>
            <a:ext cx="4461920" cy="77200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21713D70-EE6A-9B4F-9DAC-EEF93D5D1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15" y="4658382"/>
            <a:ext cx="4461920" cy="7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0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9019488-F238-174A-A7C9-A18DC89E0402}"/>
              </a:ext>
            </a:extLst>
          </p:cNvPr>
          <p:cNvSpPr txBox="1">
            <a:spLocks/>
          </p:cNvSpPr>
          <p:nvPr/>
        </p:nvSpPr>
        <p:spPr>
          <a:xfrm>
            <a:off x="525717" y="-658963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D3019EA-1CDD-5546-9D80-312AC29B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DEMO_USB()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9DCC933-F81A-724E-803B-C1C811C4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85" y="1288792"/>
            <a:ext cx="6248400" cy="20680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AEF0F92-FB49-344D-A8A5-6F1B0EF6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5" y="2958755"/>
            <a:ext cx="4603933" cy="1325849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26E1A5E-BEC6-4B4E-8BD1-2027B8314CE7}"/>
              </a:ext>
            </a:extLst>
          </p:cNvPr>
          <p:cNvCxnSpPr>
            <a:cxnSpLocks/>
          </p:cNvCxnSpPr>
          <p:nvPr/>
        </p:nvCxnSpPr>
        <p:spPr>
          <a:xfrm flipV="1">
            <a:off x="1588727" y="1413164"/>
            <a:ext cx="3829158" cy="184265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AEC5801C-E0A0-AA46-86E4-5D92A5758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885" y="3979081"/>
            <a:ext cx="6248400" cy="2336800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B814104-13BD-F745-9203-F27744545875}"/>
              </a:ext>
            </a:extLst>
          </p:cNvPr>
          <p:cNvCxnSpPr>
            <a:cxnSpLocks/>
          </p:cNvCxnSpPr>
          <p:nvPr/>
        </p:nvCxnSpPr>
        <p:spPr>
          <a:xfrm>
            <a:off x="1588727" y="3255818"/>
            <a:ext cx="3829158" cy="7929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9F2B2994-1F47-4746-ADA9-00343CB16640}"/>
              </a:ext>
            </a:extLst>
          </p:cNvPr>
          <p:cNvSpPr/>
          <p:nvPr/>
        </p:nvSpPr>
        <p:spPr>
          <a:xfrm>
            <a:off x="5564493" y="2100575"/>
            <a:ext cx="3220691" cy="46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F37EC24-3481-5E4C-84E1-6DB52B9BB9C4}"/>
              </a:ext>
            </a:extLst>
          </p:cNvPr>
          <p:cNvSpPr/>
          <p:nvPr/>
        </p:nvSpPr>
        <p:spPr>
          <a:xfrm>
            <a:off x="5564493" y="4383547"/>
            <a:ext cx="3695254" cy="46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73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9019488-F238-174A-A7C9-A18DC89E0402}"/>
              </a:ext>
            </a:extLst>
          </p:cNvPr>
          <p:cNvSpPr txBox="1">
            <a:spLocks/>
          </p:cNvSpPr>
          <p:nvPr/>
        </p:nvSpPr>
        <p:spPr>
          <a:xfrm>
            <a:off x="525717" y="-658963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D3019EA-1CDD-5546-9D80-312AC29B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DEMO_USB()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AEF0F92-FB49-344D-A8A5-6F1B0EF6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5" y="2958755"/>
            <a:ext cx="4603933" cy="132584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B814104-13BD-F745-9203-F27744545875}"/>
              </a:ext>
            </a:extLst>
          </p:cNvPr>
          <p:cNvCxnSpPr>
            <a:cxnSpLocks/>
          </p:cNvCxnSpPr>
          <p:nvPr/>
        </p:nvCxnSpPr>
        <p:spPr>
          <a:xfrm flipV="1">
            <a:off x="1714500" y="2557463"/>
            <a:ext cx="3706898" cy="8715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DBD9DE0-80AC-924B-A7B6-027CBDBD3146}"/>
              </a:ext>
            </a:extLst>
          </p:cNvPr>
          <p:cNvSpPr txBox="1"/>
          <p:nvPr/>
        </p:nvSpPr>
        <p:spPr>
          <a:xfrm>
            <a:off x="2886075" y="525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20D694-B598-6541-A891-4DE37D913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398" y="2430471"/>
            <a:ext cx="6244886" cy="2443651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687A50AB-9689-E040-BEAB-72BA05ED7BB7}"/>
              </a:ext>
            </a:extLst>
          </p:cNvPr>
          <p:cNvSpPr/>
          <p:nvPr/>
        </p:nvSpPr>
        <p:spPr>
          <a:xfrm>
            <a:off x="5564494" y="2792611"/>
            <a:ext cx="3836681" cy="46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066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9019488-F238-174A-A7C9-A18DC89E0402}"/>
              </a:ext>
            </a:extLst>
          </p:cNvPr>
          <p:cNvSpPr txBox="1">
            <a:spLocks/>
          </p:cNvSpPr>
          <p:nvPr/>
        </p:nvSpPr>
        <p:spPr>
          <a:xfrm>
            <a:off x="525717" y="-658963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D3019EA-1CDD-5546-9D80-312AC29B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DEMO_USB()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AEF0F92-FB49-344D-A8A5-6F1B0EF6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5" y="2958755"/>
            <a:ext cx="4603933" cy="1325849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DBD9DE0-80AC-924B-A7B6-027CBDBD3146}"/>
              </a:ext>
            </a:extLst>
          </p:cNvPr>
          <p:cNvSpPr txBox="1"/>
          <p:nvPr/>
        </p:nvSpPr>
        <p:spPr>
          <a:xfrm>
            <a:off x="2886075" y="525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6D1D968-088F-3544-A4F0-0ACED43B4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84" y="2008086"/>
            <a:ext cx="5943600" cy="13461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5FAA226-72A0-B54D-BC01-E0631B939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684" y="3782607"/>
            <a:ext cx="5943600" cy="13462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DFE05BC2-65A7-854B-BFD2-6C94EED025AB}"/>
              </a:ext>
            </a:extLst>
          </p:cNvPr>
          <p:cNvSpPr/>
          <p:nvPr/>
        </p:nvSpPr>
        <p:spPr>
          <a:xfrm>
            <a:off x="5848053" y="2502366"/>
            <a:ext cx="2381548" cy="269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B6DC694-2947-E54C-BE5A-C0190A087905}"/>
              </a:ext>
            </a:extLst>
          </p:cNvPr>
          <p:cNvSpPr/>
          <p:nvPr/>
        </p:nvSpPr>
        <p:spPr>
          <a:xfrm>
            <a:off x="5848052" y="4265756"/>
            <a:ext cx="4478563" cy="189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5B92AC8-153E-8141-B6D6-107025887D60}"/>
              </a:ext>
            </a:extLst>
          </p:cNvPr>
          <p:cNvCxnSpPr>
            <a:cxnSpLocks/>
          </p:cNvCxnSpPr>
          <p:nvPr/>
        </p:nvCxnSpPr>
        <p:spPr>
          <a:xfrm flipV="1">
            <a:off x="2389102" y="2143035"/>
            <a:ext cx="3333582" cy="13606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F8F14D5-ADA3-BA4D-8394-A37EAB64955D}"/>
              </a:ext>
            </a:extLst>
          </p:cNvPr>
          <p:cNvCxnSpPr>
            <a:cxnSpLocks/>
          </p:cNvCxnSpPr>
          <p:nvPr/>
        </p:nvCxnSpPr>
        <p:spPr>
          <a:xfrm>
            <a:off x="2389102" y="3503717"/>
            <a:ext cx="3333582" cy="4110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92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2E326B2-229B-B144-A968-63786BE6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-658963"/>
            <a:ext cx="10077557" cy="1325563"/>
          </a:xfrm>
        </p:spPr>
        <p:txBody>
          <a:bodyPr/>
          <a:lstStyle/>
          <a:p>
            <a:r>
              <a:rPr lang="it-IT" b="1" dirty="0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A8F3CC6-4B78-CD42-9A63-1936FD8E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DEMO_USB(): controlli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52A3227-5173-FA49-9C33-BE7C692D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013" y="3390970"/>
            <a:ext cx="5653317" cy="26725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1694BF-4BD6-9843-8F68-BDAAA7C8E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490" y="2226945"/>
            <a:ext cx="5648794" cy="10933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C0FD4B7-836E-B046-AA44-AECE8618B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15" y="2226945"/>
            <a:ext cx="4648663" cy="176150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2020017-C249-F648-BBEB-6B3E4EF75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17" y="4163562"/>
            <a:ext cx="4224102" cy="26108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5901D2B-60B7-CC4C-9CAB-1D3D61E05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968" y="3728931"/>
            <a:ext cx="5653316" cy="26472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2D868FE-DE30-9749-B13B-50B9B276E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968" y="4255653"/>
            <a:ext cx="5653315" cy="16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46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9019488-F238-174A-A7C9-A18DC89E0402}"/>
              </a:ext>
            </a:extLst>
          </p:cNvPr>
          <p:cNvSpPr txBox="1">
            <a:spLocks/>
          </p:cNvSpPr>
          <p:nvPr/>
        </p:nvSpPr>
        <p:spPr>
          <a:xfrm>
            <a:off x="525717" y="-658963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D3019EA-1CDD-5546-9D80-312AC29B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Configurazione Giroscopio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DBD9DE0-80AC-924B-A7B6-027CBDBD3146}"/>
              </a:ext>
            </a:extLst>
          </p:cNvPr>
          <p:cNvSpPr txBox="1"/>
          <p:nvPr/>
        </p:nvSpPr>
        <p:spPr>
          <a:xfrm>
            <a:off x="2886075" y="525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E5A49361-D9C2-9448-A2C2-89A563C8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0" y="1682688"/>
            <a:ext cx="4784930" cy="263364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6DDF26C8-9515-784B-B593-D80E8B6B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27" y="918440"/>
            <a:ext cx="5244063" cy="2510559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520FF671-B813-3E4F-BD54-503E9A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" y="4536466"/>
            <a:ext cx="4038600" cy="1879600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4694A500-7A33-A849-A68D-C5052CEAF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327" y="3710598"/>
            <a:ext cx="5244063" cy="2189675"/>
          </a:xfrm>
          <a:prstGeom prst="rect">
            <a:avLst/>
          </a:prstGeom>
        </p:spPr>
      </p:pic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46F310E-28DC-DA45-B6C3-CDE80745D20A}"/>
              </a:ext>
            </a:extLst>
          </p:cNvPr>
          <p:cNvCxnSpPr>
            <a:cxnSpLocks/>
          </p:cNvCxnSpPr>
          <p:nvPr/>
        </p:nvCxnSpPr>
        <p:spPr>
          <a:xfrm flipV="1">
            <a:off x="4655127" y="1052945"/>
            <a:ext cx="1799200" cy="10900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2F768D2-4411-D040-8B04-6DCD827E90B1}"/>
              </a:ext>
            </a:extLst>
          </p:cNvPr>
          <p:cNvCxnSpPr>
            <a:cxnSpLocks/>
          </p:cNvCxnSpPr>
          <p:nvPr/>
        </p:nvCxnSpPr>
        <p:spPr>
          <a:xfrm>
            <a:off x="2604655" y="2937164"/>
            <a:ext cx="3849672" cy="9421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4DE22E2-2F66-8048-9134-949D40F96A76}"/>
              </a:ext>
            </a:extLst>
          </p:cNvPr>
          <p:cNvCxnSpPr>
            <a:cxnSpLocks/>
          </p:cNvCxnSpPr>
          <p:nvPr/>
        </p:nvCxnSpPr>
        <p:spPr>
          <a:xfrm>
            <a:off x="2272145" y="4142509"/>
            <a:ext cx="0" cy="3939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19E5903C-5CA1-DC43-8FF2-66F25CB30004}"/>
              </a:ext>
            </a:extLst>
          </p:cNvPr>
          <p:cNvSpPr/>
          <p:nvPr/>
        </p:nvSpPr>
        <p:spPr>
          <a:xfrm>
            <a:off x="6608449" y="1413279"/>
            <a:ext cx="2882060" cy="269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A7BB276C-DEDE-5747-B05D-BC396796ED9F}"/>
              </a:ext>
            </a:extLst>
          </p:cNvPr>
          <p:cNvSpPr/>
          <p:nvPr/>
        </p:nvSpPr>
        <p:spPr>
          <a:xfrm>
            <a:off x="6706007" y="4536466"/>
            <a:ext cx="3285015" cy="269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10DD25E5-A2D2-9348-9C30-FD35EAFB641D}"/>
              </a:ext>
            </a:extLst>
          </p:cNvPr>
          <p:cNvSpPr/>
          <p:nvPr/>
        </p:nvSpPr>
        <p:spPr>
          <a:xfrm>
            <a:off x="1081370" y="5268788"/>
            <a:ext cx="3307749" cy="269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979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AC9FBC0-09A7-CD43-8FBC-0855B22C0E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70" y="259848"/>
            <a:ext cx="1682357" cy="168235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3DED174-FEC5-434E-A595-6C992E0183A6}"/>
              </a:ext>
            </a:extLst>
          </p:cNvPr>
          <p:cNvSpPr/>
          <p:nvPr/>
        </p:nvSpPr>
        <p:spPr>
          <a:xfrm>
            <a:off x="2408482" y="834054"/>
            <a:ext cx="7375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it-IT" sz="2800" b="1" i="0" u="none" strike="noStrike" baseline="0" dirty="0">
                <a:latin typeface="Calibri" pitchFamily="34" charset="0"/>
              </a:rPr>
              <a:t>UNIVERSITÀ DEGLI STUDI DI NAPOLI FEDERICO II </a:t>
            </a:r>
            <a:endParaRPr lang="it-IT" dirty="0">
              <a:latin typeface="Calibri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E19974D-FC33-3247-9A09-B10AED4AD633}"/>
              </a:ext>
            </a:extLst>
          </p:cNvPr>
          <p:cNvSpPr/>
          <p:nvPr/>
        </p:nvSpPr>
        <p:spPr>
          <a:xfrm>
            <a:off x="1709323" y="2594535"/>
            <a:ext cx="87733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dirty="0">
                <a:latin typeface="Calibri" pitchFamily="34" charset="0"/>
              </a:rPr>
              <a:t>Software Security per Sistemi Industriali:</a:t>
            </a:r>
          </a:p>
          <a:p>
            <a:pPr algn="ctr"/>
            <a:endParaRPr lang="it-IT" sz="3200" b="1" dirty="0">
              <a:latin typeface="Calibri" pitchFamily="34" charset="0"/>
            </a:endParaRPr>
          </a:p>
          <a:p>
            <a:pPr algn="ctr"/>
            <a:r>
              <a:rPr lang="it-IT" sz="2400" b="1" dirty="0">
                <a:latin typeface="Calibri" pitchFamily="34" charset="0"/>
              </a:rPr>
              <a:t>Analisi di robustezza di un progetto per Sistemi Embedded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58729A-7B05-3747-BE43-221F817E5C28}"/>
              </a:ext>
            </a:extLst>
          </p:cNvPr>
          <p:cNvSpPr txBox="1"/>
          <p:nvPr/>
        </p:nvSpPr>
        <p:spPr>
          <a:xfrm>
            <a:off x="359871" y="5278346"/>
            <a:ext cx="3684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/>
              <a:t>Studenti:</a:t>
            </a:r>
          </a:p>
          <a:p>
            <a:r>
              <a:rPr lang="it-IT" dirty="0"/>
              <a:t>Coppola Vincenzo – M63/1000</a:t>
            </a:r>
          </a:p>
          <a:p>
            <a:r>
              <a:rPr lang="it-IT" dirty="0"/>
              <a:t>Della Torca Salvatore – M63/1011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661AD49-4429-2F48-A32A-DFBC1C3E4F3E}"/>
              </a:ext>
            </a:extLst>
          </p:cNvPr>
          <p:cNvSpPr txBox="1"/>
          <p:nvPr/>
        </p:nvSpPr>
        <p:spPr>
          <a:xfrm>
            <a:off x="8147917" y="5278346"/>
            <a:ext cx="2348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/>
              <a:t>Docenti:</a:t>
            </a:r>
          </a:p>
          <a:p>
            <a:r>
              <a:rPr lang="it-IT" dirty="0"/>
              <a:t>Cotroneo Domenico</a:t>
            </a:r>
          </a:p>
          <a:p>
            <a:r>
              <a:rPr lang="it-IT" dirty="0"/>
              <a:t>Natella Roberto</a:t>
            </a:r>
          </a:p>
        </p:txBody>
      </p:sp>
    </p:spTree>
    <p:extLst>
      <p:ext uri="{BB962C8B-B14F-4D97-AF65-F5344CB8AC3E}">
        <p14:creationId xmlns:p14="http://schemas.microsoft.com/office/powerpoint/2010/main" val="4279962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2E326B2-229B-B144-A968-63786BE6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-658963"/>
            <a:ext cx="10077557" cy="1325563"/>
          </a:xfrm>
        </p:spPr>
        <p:txBody>
          <a:bodyPr/>
          <a:lstStyle/>
          <a:p>
            <a:r>
              <a:rPr lang="it-IT" b="1" dirty="0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A8F3CC6-4B78-CD42-9A63-1936FD8E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Controlli configurazione giroscopio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9B628A-DD37-D643-ACAC-E77A7DB7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40" y="4280767"/>
            <a:ext cx="9147505" cy="147540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EEF2A5E-1F8E-634C-9821-BC55C55E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96" y="1758431"/>
            <a:ext cx="6386595" cy="16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63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9019488-F238-174A-A7C9-A18DC89E0402}"/>
              </a:ext>
            </a:extLst>
          </p:cNvPr>
          <p:cNvSpPr txBox="1">
            <a:spLocks/>
          </p:cNvSpPr>
          <p:nvPr/>
        </p:nvSpPr>
        <p:spPr>
          <a:xfrm>
            <a:off x="525717" y="-658963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D3019EA-1CDD-5546-9D80-312AC29B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Configurazione Accelerometro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DBD9DE0-80AC-924B-A7B6-027CBDBD3146}"/>
              </a:ext>
            </a:extLst>
          </p:cNvPr>
          <p:cNvSpPr txBox="1"/>
          <p:nvPr/>
        </p:nvSpPr>
        <p:spPr>
          <a:xfrm>
            <a:off x="2886075" y="525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37A5C9-192E-D642-AF17-277CFD5A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6" y="1592528"/>
            <a:ext cx="5019790" cy="3908659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3F5F892-F8C0-704B-A6D2-B70928616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08" y="1346818"/>
            <a:ext cx="5476573" cy="13081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BAAE987-8723-634A-9E50-BB9C0C535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708" y="3429000"/>
            <a:ext cx="5476573" cy="2522336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45B96EF-DC7A-2745-93E8-81B152224BC2}"/>
              </a:ext>
            </a:extLst>
          </p:cNvPr>
          <p:cNvCxnSpPr>
            <a:cxnSpLocks/>
          </p:cNvCxnSpPr>
          <p:nvPr/>
        </p:nvCxnSpPr>
        <p:spPr>
          <a:xfrm flipV="1">
            <a:off x="2949677" y="1482213"/>
            <a:ext cx="3240031" cy="16665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120BCB8-05FC-3947-A2B1-1CA589B243C0}"/>
              </a:ext>
            </a:extLst>
          </p:cNvPr>
          <p:cNvCxnSpPr>
            <a:cxnSpLocks/>
          </p:cNvCxnSpPr>
          <p:nvPr/>
        </p:nvCxnSpPr>
        <p:spPr>
          <a:xfrm>
            <a:off x="5154561" y="2403987"/>
            <a:ext cx="1035147" cy="112825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7BC081AC-9DE8-534F-9DA3-86B3BDD925AA}"/>
              </a:ext>
            </a:extLst>
          </p:cNvPr>
          <p:cNvSpPr/>
          <p:nvPr/>
        </p:nvSpPr>
        <p:spPr>
          <a:xfrm>
            <a:off x="6403988" y="1798668"/>
            <a:ext cx="3433185" cy="269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ED44306-5CA8-C844-B1AC-134CEAAE7817}"/>
              </a:ext>
            </a:extLst>
          </p:cNvPr>
          <p:cNvSpPr/>
          <p:nvPr/>
        </p:nvSpPr>
        <p:spPr>
          <a:xfrm>
            <a:off x="6241328" y="4012339"/>
            <a:ext cx="1862912" cy="443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4 12">
            <a:extLst>
              <a:ext uri="{FF2B5EF4-FFF2-40B4-BE49-F238E27FC236}">
                <a16:creationId xmlns:a16="http://schemas.microsoft.com/office/drawing/2014/main" id="{BE9DC213-D558-734D-BE2A-C13F0E3C2D0D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2740586" y="5109375"/>
            <a:ext cx="958001" cy="66702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1A66145-4C4B-A049-9CC2-AC4DF5D61413}"/>
              </a:ext>
            </a:extLst>
          </p:cNvPr>
          <p:cNvSpPr txBox="1"/>
          <p:nvPr/>
        </p:nvSpPr>
        <p:spPr>
          <a:xfrm>
            <a:off x="1888858" y="5921887"/>
            <a:ext cx="1994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funzione di </a:t>
            </a:r>
            <a:r>
              <a:rPr lang="it-IT" sz="1400" dirty="0" err="1"/>
              <a:t>callback</a:t>
            </a:r>
            <a:r>
              <a:rPr lang="it-IT" sz="1400" dirty="0"/>
              <a:t> per l’</a:t>
            </a:r>
            <a:r>
              <a:rPr lang="it-IT" sz="1400" i="1" dirty="0" err="1"/>
              <a:t>error</a:t>
            </a:r>
            <a:r>
              <a:rPr lang="it-IT" sz="1400" i="1" dirty="0"/>
              <a:t> </a:t>
            </a:r>
            <a:r>
              <a:rPr lang="it-IT" sz="1400" i="1" dirty="0" err="1"/>
              <a:t>handling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597993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2E326B2-229B-B144-A968-63786BE6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-658963"/>
            <a:ext cx="10077557" cy="1325563"/>
          </a:xfrm>
        </p:spPr>
        <p:txBody>
          <a:bodyPr/>
          <a:lstStyle/>
          <a:p>
            <a:r>
              <a:rPr lang="it-IT" b="1" dirty="0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A8F3CC6-4B78-CD42-9A63-1936FD8E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Controlli configurazione accelerometro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C0896B3-B5DA-B14A-9A58-5811E96D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19" y="3562569"/>
            <a:ext cx="5295465" cy="3562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619EFC7-099A-8945-803F-EF652A4CC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3321269"/>
            <a:ext cx="5320448" cy="5975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3F37B28-D127-FA44-9349-04E0CA2C2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820" y="2314660"/>
            <a:ext cx="5295464" cy="76654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D9082C2-8246-B243-B13B-90A1AB848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16" y="2314659"/>
            <a:ext cx="5320448" cy="7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0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9019488-F238-174A-A7C9-A18DC89E0402}"/>
              </a:ext>
            </a:extLst>
          </p:cNvPr>
          <p:cNvSpPr txBox="1">
            <a:spLocks/>
          </p:cNvSpPr>
          <p:nvPr/>
        </p:nvSpPr>
        <p:spPr>
          <a:xfrm>
            <a:off x="525717" y="-658963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D3019EA-1CDD-5546-9D80-312AC29B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Lettura dei dati dall’accelerometro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DBD9DE0-80AC-924B-A7B6-027CBDBD3146}"/>
              </a:ext>
            </a:extLst>
          </p:cNvPr>
          <p:cNvSpPr txBox="1"/>
          <p:nvPr/>
        </p:nvSpPr>
        <p:spPr>
          <a:xfrm>
            <a:off x="2886075" y="525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C0D383D-8F2A-9B40-B026-EEE8788C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88" y="1346889"/>
            <a:ext cx="7569223" cy="5405094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1FB919CB-1BCB-1745-B8B5-91ED8CAC1834}"/>
              </a:ext>
            </a:extLst>
          </p:cNvPr>
          <p:cNvSpPr/>
          <p:nvPr/>
        </p:nvSpPr>
        <p:spPr>
          <a:xfrm>
            <a:off x="2479649" y="1680117"/>
            <a:ext cx="3846809" cy="126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E50BE45-9927-2042-A9B5-436200A456F9}"/>
              </a:ext>
            </a:extLst>
          </p:cNvPr>
          <p:cNvSpPr/>
          <p:nvPr/>
        </p:nvSpPr>
        <p:spPr>
          <a:xfrm>
            <a:off x="2479650" y="2139726"/>
            <a:ext cx="5482322" cy="126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AFE2DCB-8038-9144-ABCA-FED8DDBFDDCE}"/>
              </a:ext>
            </a:extLst>
          </p:cNvPr>
          <p:cNvSpPr/>
          <p:nvPr/>
        </p:nvSpPr>
        <p:spPr>
          <a:xfrm>
            <a:off x="2479650" y="3171336"/>
            <a:ext cx="2753990" cy="126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5DD3F6FC-6C4A-7D40-9D48-DB6BDDD07832}"/>
              </a:ext>
            </a:extLst>
          </p:cNvPr>
          <p:cNvCxnSpPr>
            <a:cxnSpLocks/>
          </p:cNvCxnSpPr>
          <p:nvPr/>
        </p:nvCxnSpPr>
        <p:spPr>
          <a:xfrm flipV="1">
            <a:off x="6779576" y="1743307"/>
            <a:ext cx="775105" cy="1147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99BEB52-1FAB-DC4B-B8C4-C91E44005BDA}"/>
              </a:ext>
            </a:extLst>
          </p:cNvPr>
          <p:cNvSpPr txBox="1"/>
          <p:nvPr/>
        </p:nvSpPr>
        <p:spPr>
          <a:xfrm>
            <a:off x="7554681" y="1477529"/>
            <a:ext cx="1994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funzione di </a:t>
            </a:r>
            <a:r>
              <a:rPr lang="it-IT" sz="1400" dirty="0" err="1"/>
              <a:t>callback</a:t>
            </a:r>
            <a:r>
              <a:rPr lang="it-IT" sz="1400" dirty="0"/>
              <a:t> per l’</a:t>
            </a:r>
            <a:r>
              <a:rPr lang="it-IT" sz="1400" i="1" dirty="0" err="1"/>
              <a:t>error</a:t>
            </a:r>
            <a:r>
              <a:rPr lang="it-IT" sz="1400" i="1" dirty="0"/>
              <a:t> </a:t>
            </a:r>
            <a:r>
              <a:rPr lang="it-IT" sz="1400" i="1" dirty="0" err="1"/>
              <a:t>handling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39842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9019488-F238-174A-A7C9-A18DC89E0402}"/>
              </a:ext>
            </a:extLst>
          </p:cNvPr>
          <p:cNvSpPr txBox="1">
            <a:spLocks/>
          </p:cNvSpPr>
          <p:nvPr/>
        </p:nvSpPr>
        <p:spPr>
          <a:xfrm>
            <a:off x="525716" y="0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D3019EA-1CDD-5546-9D80-312AC29B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endParaRPr lang="it-IT" sz="2400" b="1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Trasferimento delle informazioni verso il mouse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DBD9DE0-80AC-924B-A7B6-027CBDBD3146}"/>
              </a:ext>
            </a:extLst>
          </p:cNvPr>
          <p:cNvSpPr txBox="1"/>
          <p:nvPr/>
        </p:nvSpPr>
        <p:spPr>
          <a:xfrm>
            <a:off x="2886075" y="525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DBCF30-576D-A642-A979-2594BEF6D2B9}"/>
              </a:ext>
            </a:extLst>
          </p:cNvPr>
          <p:cNvSpPr txBox="1"/>
          <p:nvPr/>
        </p:nvSpPr>
        <p:spPr>
          <a:xfrm>
            <a:off x="525716" y="1578101"/>
            <a:ext cx="100775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Dopo le configurazioni di </a:t>
            </a:r>
            <a:r>
              <a:rPr lang="it-IT" dirty="0" err="1"/>
              <a:t>SysTick</a:t>
            </a:r>
            <a:r>
              <a:rPr lang="it-IT" dirty="0"/>
              <a:t>, Giroscopio e Accelerometro, iniziano le operazioni di trasferimento  delle informazioni verso il mouse.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2 funzioni:</a:t>
            </a:r>
          </a:p>
          <a:p>
            <a:pPr algn="just"/>
            <a:endParaRPr lang="it-IT" dirty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it-IT" b="1" dirty="0" err="1"/>
              <a:t>USB_SIL_Write</a:t>
            </a:r>
            <a:endParaRPr lang="it-IT" b="1" dirty="0"/>
          </a:p>
          <a:p>
            <a:pPr marL="742950" lvl="1" indent="-285750" algn="just">
              <a:buFont typeface="Wingdings" pitchFamily="2" charset="2"/>
              <a:buChar char="Ø"/>
            </a:pPr>
            <a:endParaRPr lang="it-IT" b="1" dirty="0"/>
          </a:p>
          <a:p>
            <a:pPr marL="742950" lvl="1" indent="-285750" algn="just">
              <a:buFont typeface="Wingdings" pitchFamily="2" charset="2"/>
              <a:buChar char="Ø"/>
            </a:pPr>
            <a:endParaRPr lang="it-IT" b="1" dirty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it-IT" b="1" dirty="0" err="1"/>
              <a:t>SetEPTxValid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670983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9019488-F238-174A-A7C9-A18DC89E0402}"/>
              </a:ext>
            </a:extLst>
          </p:cNvPr>
          <p:cNvSpPr txBox="1">
            <a:spLocks/>
          </p:cNvSpPr>
          <p:nvPr/>
        </p:nvSpPr>
        <p:spPr>
          <a:xfrm>
            <a:off x="525716" y="6165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D3019EA-1CDD-5546-9D80-312AC29B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endParaRPr lang="it-IT" sz="2400" b="1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 err="1"/>
              <a:t>USB_SIL_Write</a:t>
            </a:r>
            <a:endParaRPr lang="it-IT" sz="2400" b="1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DBD9DE0-80AC-924B-A7B6-027CBDBD3146}"/>
              </a:ext>
            </a:extLst>
          </p:cNvPr>
          <p:cNvSpPr txBox="1"/>
          <p:nvPr/>
        </p:nvSpPr>
        <p:spPr>
          <a:xfrm>
            <a:off x="2886075" y="525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DBCF30-576D-A642-A979-2594BEF6D2B9}"/>
              </a:ext>
            </a:extLst>
          </p:cNvPr>
          <p:cNvSpPr txBox="1"/>
          <p:nvPr/>
        </p:nvSpPr>
        <p:spPr>
          <a:xfrm>
            <a:off x="525716" y="1578101"/>
            <a:ext cx="100775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Si occupa di scrivere i dati nell’</a:t>
            </a:r>
            <a:r>
              <a:rPr lang="it-IT" i="1" dirty="0" err="1"/>
              <a:t>endpoint</a:t>
            </a:r>
            <a:r>
              <a:rPr lang="it-IT" i="1" dirty="0"/>
              <a:t>, </a:t>
            </a:r>
            <a:r>
              <a:rPr lang="it-IT" dirty="0"/>
              <a:t>un’astrazione di un buffer che permette di scrivere in un registro, e prende come parametri:</a:t>
            </a:r>
          </a:p>
          <a:p>
            <a:pPr marL="742950" lvl="1" indent="-285750" algn="just">
              <a:buFont typeface="Wingdings" pitchFamily="2" charset="2"/>
              <a:buChar char="Ø"/>
            </a:pPr>
            <a:endParaRPr lang="it-IT" dirty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it-IT" dirty="0"/>
              <a:t>Indirizzo  dell’</a:t>
            </a:r>
            <a:r>
              <a:rPr lang="it-IT" dirty="0" err="1"/>
              <a:t>endpoint</a:t>
            </a:r>
            <a:endParaRPr lang="it-IT" dirty="0"/>
          </a:p>
          <a:p>
            <a:pPr marL="742950" lvl="1" indent="-285750" algn="just">
              <a:buFont typeface="Wingdings" pitchFamily="2" charset="2"/>
              <a:buChar char="Ø"/>
            </a:pPr>
            <a:endParaRPr lang="it-IT" dirty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it-IT" dirty="0"/>
              <a:t>Informazioni relative al mouse</a:t>
            </a:r>
          </a:p>
          <a:p>
            <a:pPr marL="742950" lvl="1" indent="-285750" algn="just">
              <a:buFont typeface="Wingdings" pitchFamily="2" charset="2"/>
              <a:buChar char="Ø"/>
            </a:pPr>
            <a:endParaRPr lang="it-IT" dirty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it-IT" dirty="0"/>
              <a:t>Numero di byte da trasferire</a:t>
            </a:r>
          </a:p>
          <a:p>
            <a:pPr marL="742950" lvl="1" indent="-285750" algn="just">
              <a:buFont typeface="Wingdings" pitchFamily="2" charset="2"/>
              <a:buChar char="Ø"/>
            </a:pPr>
            <a:endParaRPr lang="it-IT" dirty="0"/>
          </a:p>
          <a:p>
            <a:pPr lvl="1" algn="just"/>
            <a:endParaRPr lang="it-IT" dirty="0"/>
          </a:p>
          <a:p>
            <a:pPr algn="just"/>
            <a:endParaRPr lang="it-IT" dirty="0"/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DAF66897-CAB4-1D45-9323-DACF9460799B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601995" y="5143509"/>
            <a:ext cx="689664" cy="55068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4833454-1690-194B-BDB5-07801FA72747}"/>
              </a:ext>
            </a:extLst>
          </p:cNvPr>
          <p:cNvSpPr txBox="1"/>
          <p:nvPr/>
        </p:nvSpPr>
        <p:spPr>
          <a:xfrm>
            <a:off x="3222172" y="5440520"/>
            <a:ext cx="699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garantisce che non vengano trasferiti più byte di quelli necessari, ed è quindi una sorta di protezione contro </a:t>
            </a:r>
            <a:r>
              <a:rPr lang="it-IT" i="1" dirty="0"/>
              <a:t>buffer </a:t>
            </a:r>
            <a:r>
              <a:rPr lang="it-IT" i="1" dirty="0" err="1"/>
              <a:t>overflow</a:t>
            </a:r>
            <a:r>
              <a:rPr lang="it-IT" i="1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0559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9019488-F238-174A-A7C9-A18DC89E0402}"/>
              </a:ext>
            </a:extLst>
          </p:cNvPr>
          <p:cNvSpPr txBox="1">
            <a:spLocks/>
          </p:cNvSpPr>
          <p:nvPr/>
        </p:nvSpPr>
        <p:spPr>
          <a:xfrm>
            <a:off x="525715" y="0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D3019EA-1CDD-5546-9D80-312AC29B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endParaRPr lang="it-IT" sz="2400" b="1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 err="1"/>
              <a:t>SetEPTxValid</a:t>
            </a:r>
            <a:endParaRPr lang="it-IT" sz="2400" b="1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DBD9DE0-80AC-924B-A7B6-027CBDBD3146}"/>
              </a:ext>
            </a:extLst>
          </p:cNvPr>
          <p:cNvSpPr txBox="1"/>
          <p:nvPr/>
        </p:nvSpPr>
        <p:spPr>
          <a:xfrm>
            <a:off x="2886075" y="525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DBCF30-576D-A642-A979-2594BEF6D2B9}"/>
              </a:ext>
            </a:extLst>
          </p:cNvPr>
          <p:cNvSpPr txBox="1"/>
          <p:nvPr/>
        </p:nvSpPr>
        <p:spPr>
          <a:xfrm>
            <a:off x="525716" y="1578101"/>
            <a:ext cx="100775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Abilita la trasmissione dall’</a:t>
            </a:r>
            <a:r>
              <a:rPr lang="it-IT" i="1" dirty="0" err="1"/>
              <a:t>endpoint</a:t>
            </a:r>
            <a:r>
              <a:rPr lang="it-IT" i="1" dirty="0"/>
              <a:t> </a:t>
            </a:r>
            <a:r>
              <a:rPr lang="it-IT" dirty="0"/>
              <a:t>al PC settando i bit di alcuni registri mediante la funzione </a:t>
            </a:r>
            <a:r>
              <a:rPr lang="it-IT" b="1" dirty="0" err="1"/>
              <a:t>SetEPTxStatus</a:t>
            </a:r>
            <a:r>
              <a:rPr lang="it-IT" b="1" dirty="0"/>
              <a:t>()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Da questo momento i dati viaggeranno continuamente dalla </a:t>
            </a:r>
            <a:r>
              <a:rPr lang="it-IT" dirty="0" err="1"/>
              <a:t>board</a:t>
            </a:r>
            <a:r>
              <a:rPr lang="it-IT" dirty="0"/>
              <a:t> al PC </a:t>
            </a:r>
            <a:r>
              <a:rPr lang="it-IT" dirty="0" err="1"/>
              <a:t>finchè</a:t>
            </a:r>
            <a:r>
              <a:rPr lang="it-IT" dirty="0"/>
              <a:t> non verrà rimosso il connettore USB. </a:t>
            </a:r>
          </a:p>
          <a:p>
            <a:pPr lvl="1" algn="just"/>
            <a:endParaRPr lang="it-IT" dirty="0"/>
          </a:p>
          <a:p>
            <a:pPr algn="just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5C7BD9-AE45-0D42-990B-742EB0722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3416300"/>
            <a:ext cx="5067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2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9019488-F238-174A-A7C9-A18DC89E0402}"/>
              </a:ext>
            </a:extLst>
          </p:cNvPr>
          <p:cNvSpPr txBox="1">
            <a:spLocks/>
          </p:cNvSpPr>
          <p:nvPr/>
        </p:nvSpPr>
        <p:spPr>
          <a:xfrm>
            <a:off x="525716" y="0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D3019EA-1CDD-5546-9D80-312AC29B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endParaRPr lang="it-IT" sz="2400" b="1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 err="1"/>
              <a:t>assert_param</a:t>
            </a:r>
            <a:r>
              <a:rPr lang="it-IT" sz="2400" b="1" dirty="0"/>
              <a:t>()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DBD9DE0-80AC-924B-A7B6-027CBDBD3146}"/>
              </a:ext>
            </a:extLst>
          </p:cNvPr>
          <p:cNvSpPr txBox="1"/>
          <p:nvPr/>
        </p:nvSpPr>
        <p:spPr>
          <a:xfrm>
            <a:off x="2886075" y="525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DBCF30-576D-A642-A979-2594BEF6D2B9}"/>
              </a:ext>
            </a:extLst>
          </p:cNvPr>
          <p:cNvSpPr txBox="1"/>
          <p:nvPr/>
        </p:nvSpPr>
        <p:spPr>
          <a:xfrm>
            <a:off x="525716" y="1578101"/>
            <a:ext cx="100775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Come citato nelle slide precedenti, la funzione che si occupa di effettuare i controlli è la </a:t>
            </a:r>
            <a:r>
              <a:rPr lang="it-IT" b="1" dirty="0" err="1"/>
              <a:t>assert_param</a:t>
            </a:r>
            <a:r>
              <a:rPr lang="it-IT" dirty="0"/>
              <a:t>, funzione definita come macro, che prende in ingresso un’espressione e verifica che questa sia </a:t>
            </a:r>
            <a:r>
              <a:rPr lang="it-IT" i="1" dirty="0" err="1"/>
              <a:t>true</a:t>
            </a:r>
            <a:r>
              <a:rPr lang="it-IT" i="1" dirty="0"/>
              <a:t> </a:t>
            </a:r>
            <a:r>
              <a:rPr lang="it-IT" dirty="0"/>
              <a:t>o </a:t>
            </a:r>
            <a:r>
              <a:rPr lang="it-IT" i="1" dirty="0"/>
              <a:t>false.</a:t>
            </a:r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Se l’espressione è </a:t>
            </a:r>
            <a:r>
              <a:rPr lang="it-IT" i="1" dirty="0" err="1"/>
              <a:t>true</a:t>
            </a:r>
            <a:r>
              <a:rPr lang="it-IT" dirty="0"/>
              <a:t>, la funzione ritorna 0, altrimenti invoca la funzione </a:t>
            </a:r>
            <a:r>
              <a:rPr lang="it-IT" b="1" i="1" dirty="0" err="1"/>
              <a:t>assert_failed</a:t>
            </a:r>
            <a:r>
              <a:rPr lang="it-IT" i="1" dirty="0"/>
              <a:t>, </a:t>
            </a:r>
            <a:r>
              <a:rPr lang="it-IT" dirty="0"/>
              <a:t>responsabile dell’</a:t>
            </a:r>
            <a:r>
              <a:rPr lang="it-IT" i="1" dirty="0" err="1"/>
              <a:t>error</a:t>
            </a:r>
            <a:r>
              <a:rPr lang="it-IT" i="1" dirty="0"/>
              <a:t> </a:t>
            </a:r>
            <a:r>
              <a:rPr lang="it-IT" i="1" dirty="0" err="1"/>
              <a:t>handling</a:t>
            </a:r>
            <a:r>
              <a:rPr lang="it-IT" dirty="0"/>
              <a:t>.</a:t>
            </a:r>
          </a:p>
          <a:p>
            <a:pPr algn="just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903370-AC40-A04D-AA4C-B5092C16F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90" y="3429000"/>
            <a:ext cx="7240220" cy="246499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AF237462-111B-9C49-8EED-E77D3219480E}"/>
              </a:ext>
            </a:extLst>
          </p:cNvPr>
          <p:cNvSpPr/>
          <p:nvPr/>
        </p:nvSpPr>
        <p:spPr>
          <a:xfrm>
            <a:off x="2663018" y="4994190"/>
            <a:ext cx="6865963" cy="180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772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9019488-F238-174A-A7C9-A18DC89E0402}"/>
              </a:ext>
            </a:extLst>
          </p:cNvPr>
          <p:cNvSpPr txBox="1">
            <a:spLocks/>
          </p:cNvSpPr>
          <p:nvPr/>
        </p:nvSpPr>
        <p:spPr>
          <a:xfrm>
            <a:off x="525716" y="0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D3019EA-1CDD-5546-9D80-312AC29B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endParaRPr lang="it-IT" sz="2400" b="1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 err="1"/>
              <a:t>assert_failed</a:t>
            </a:r>
            <a:r>
              <a:rPr lang="it-IT" sz="2400" b="1" dirty="0"/>
              <a:t>()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DBD9DE0-80AC-924B-A7B6-027CBDBD3146}"/>
              </a:ext>
            </a:extLst>
          </p:cNvPr>
          <p:cNvSpPr txBox="1"/>
          <p:nvPr/>
        </p:nvSpPr>
        <p:spPr>
          <a:xfrm>
            <a:off x="2886075" y="525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DBCF30-576D-A642-A979-2594BEF6D2B9}"/>
              </a:ext>
            </a:extLst>
          </p:cNvPr>
          <p:cNvSpPr txBox="1"/>
          <p:nvPr/>
        </p:nvSpPr>
        <p:spPr>
          <a:xfrm>
            <a:off x="525716" y="1578101"/>
            <a:ext cx="100775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i="1" dirty="0"/>
          </a:p>
          <a:p>
            <a:pPr algn="just"/>
            <a:endParaRPr lang="it-IT" i="1" dirty="0"/>
          </a:p>
          <a:p>
            <a:pPr algn="just"/>
            <a:r>
              <a:rPr lang="it-IT" dirty="0"/>
              <a:t>Questa funzione stampa nella console di </a:t>
            </a:r>
            <a:r>
              <a:rPr lang="it-IT" i="1" dirty="0" err="1"/>
              <a:t>debug</a:t>
            </a:r>
            <a:r>
              <a:rPr lang="it-IT" i="1" dirty="0"/>
              <a:t>, </a:t>
            </a:r>
            <a:r>
              <a:rPr lang="it-IT" dirty="0"/>
              <a:t>tramite il meccanismo del </a:t>
            </a:r>
            <a:r>
              <a:rPr lang="it-IT" i="1" dirty="0" err="1"/>
              <a:t>semihosting</a:t>
            </a:r>
            <a:r>
              <a:rPr lang="it-IT" dirty="0"/>
              <a:t>, un messaggio di errore in cui indica il </a:t>
            </a:r>
            <a:r>
              <a:rPr lang="it-IT" i="1" dirty="0"/>
              <a:t>file </a:t>
            </a:r>
            <a:r>
              <a:rPr lang="it-IT" dirty="0"/>
              <a:t>e la </a:t>
            </a:r>
            <a:r>
              <a:rPr lang="it-IT" i="1" dirty="0"/>
              <a:t>riga di codice </a:t>
            </a:r>
            <a:r>
              <a:rPr lang="it-IT" dirty="0"/>
              <a:t> in cui si è verificato il fallimento di un controllo, e tramite un </a:t>
            </a:r>
            <a:r>
              <a:rPr lang="it-IT" dirty="0" err="1"/>
              <a:t>loop</a:t>
            </a:r>
            <a:r>
              <a:rPr lang="it-IT" dirty="0"/>
              <a:t> infinito blocca le comunicazioni e i processi.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1329ED2-5D6C-5F47-B152-CEB67A1C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1990246"/>
            <a:ext cx="7162800" cy="313690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807DE45C-9EDC-5C42-82C6-34354CA3F3C6}"/>
              </a:ext>
            </a:extLst>
          </p:cNvPr>
          <p:cNvSpPr/>
          <p:nvPr/>
        </p:nvSpPr>
        <p:spPr>
          <a:xfrm>
            <a:off x="2514599" y="3425914"/>
            <a:ext cx="6865963" cy="1496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260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Analisi statica in compilazione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/>
            <a:r>
              <a:rPr lang="it-IT" sz="1800" dirty="0"/>
              <a:t>I compilatori effettuano un’analisi statica del codice per verificare che esso soddisfi determinate caratteristiche.</a:t>
            </a:r>
          </a:p>
          <a:p>
            <a:pPr lvl="2" algn="just"/>
            <a:endParaRPr lang="it-IT" sz="1800" dirty="0"/>
          </a:p>
          <a:p>
            <a:pPr marL="742950" lvl="2" indent="-285750" algn="just">
              <a:buFont typeface="Wingdings" pitchFamily="2" charset="2"/>
              <a:buChar char="Ø"/>
            </a:pPr>
            <a:r>
              <a:rPr lang="it-IT" sz="1800" b="1" dirty="0"/>
              <a:t>Tipiche anomalie identificabili</a:t>
            </a:r>
          </a:p>
          <a:p>
            <a:pPr marL="971550" lvl="3" indent="-285750" algn="just">
              <a:buFont typeface="Wingdings" pitchFamily="2" charset="2"/>
              <a:buChar char="Ø"/>
            </a:pPr>
            <a:r>
              <a:rPr lang="it-IT" sz="1600" dirty="0"/>
              <a:t>nomi di identificatori non dichiarati</a:t>
            </a:r>
          </a:p>
          <a:p>
            <a:pPr marL="971550" lvl="3" indent="-285750" algn="just">
              <a:buFont typeface="Wingdings" pitchFamily="2" charset="2"/>
              <a:buChar char="Ø"/>
            </a:pPr>
            <a:r>
              <a:rPr lang="it-IT" sz="1600" dirty="0"/>
              <a:t>incoerenza tra i tipi di dati coinvolti in un’istruzione</a:t>
            </a:r>
          </a:p>
          <a:p>
            <a:pPr marL="971550" lvl="3" indent="-285750" algn="just">
              <a:buFont typeface="Wingdings" pitchFamily="2" charset="2"/>
              <a:buChar char="Ø"/>
            </a:pPr>
            <a:r>
              <a:rPr lang="it-IT" sz="1600" dirty="0"/>
              <a:t>incoerenza tra parametri formali ed effettivi in chiamate a subroutine</a:t>
            </a:r>
          </a:p>
        </p:txBody>
      </p:sp>
    </p:spTree>
    <p:extLst>
      <p:ext uri="{BB962C8B-B14F-4D97-AF65-F5344CB8AC3E}">
        <p14:creationId xmlns:p14="http://schemas.microsoft.com/office/powerpoint/2010/main" val="372211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latin typeface="+mn-lt"/>
              </a:rPr>
              <a:t>Overview</a:t>
            </a:r>
            <a:r>
              <a:rPr lang="it-IT" b="1" dirty="0">
                <a:latin typeface="+mn-lt"/>
              </a:rPr>
              <a:t> sul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 Analisi statica</a:t>
            </a:r>
          </a:p>
          <a:p>
            <a:pPr marL="800100" lvl="2" indent="-342900" algn="just">
              <a:buFont typeface="Wingdings" pitchFamily="2" charset="2"/>
              <a:buChar char="Ø"/>
            </a:pPr>
            <a:r>
              <a:rPr lang="it-IT" sz="1800" dirty="0"/>
              <a:t>Processo di valutazione di un sistema basato sulla sua forma, struttura, contenuto e documentazione, senza che esso sia eseguito.</a:t>
            </a:r>
          </a:p>
          <a:p>
            <a:pPr marL="800100" lvl="2" indent="-342900" algn="just">
              <a:buFont typeface="Wingdings" pitchFamily="2" charset="2"/>
              <a:buChar char="Ø"/>
            </a:pPr>
            <a:endParaRPr lang="it-IT" sz="1800" b="1" dirty="0"/>
          </a:p>
          <a:p>
            <a:pPr marL="800100" lvl="2" indent="-342900" algn="just">
              <a:buFont typeface="Wingdings" pitchFamily="2" charset="2"/>
              <a:buChar char="Ø"/>
            </a:pPr>
            <a:r>
              <a:rPr lang="it-IT" sz="1800" b="1" dirty="0"/>
              <a:t>Tecniche di analisi statica</a:t>
            </a:r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sz="1600" dirty="0"/>
              <a:t>Analisi statica in compilazione</a:t>
            </a:r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sz="1600" dirty="0"/>
              <a:t>Code </a:t>
            </a:r>
            <a:r>
              <a:rPr lang="it-IT" sz="1600" dirty="0" err="1"/>
              <a:t>reading</a:t>
            </a:r>
            <a:endParaRPr lang="it-IT" sz="1600" dirty="0"/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sz="1600" dirty="0"/>
              <a:t>Code </a:t>
            </a:r>
            <a:r>
              <a:rPr lang="it-IT" sz="1600" dirty="0" err="1"/>
              <a:t>inspection</a:t>
            </a:r>
            <a:endParaRPr lang="it-IT" sz="1600" dirty="0"/>
          </a:p>
          <a:p>
            <a:pPr lvl="2"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5532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Analisi statica in compilazione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/>
            <a:r>
              <a:rPr lang="it-IT" sz="1800" dirty="0"/>
              <a:t>Per compilare il programma e creare l’eseguibile è stato realizzato un </a:t>
            </a:r>
            <a:r>
              <a:rPr lang="it-IT" sz="1800" i="1" dirty="0" err="1"/>
              <a:t>makefile</a:t>
            </a:r>
            <a:r>
              <a:rPr lang="it-IT" sz="1800" dirty="0"/>
              <a:t>, all’interno del quale sono stati inseriti anche dei </a:t>
            </a:r>
            <a:r>
              <a:rPr lang="it-IT" sz="1800" b="1" dirty="0" err="1"/>
              <a:t>compiling</a:t>
            </a:r>
            <a:r>
              <a:rPr lang="it-IT" sz="1800" b="1" dirty="0"/>
              <a:t> </a:t>
            </a:r>
            <a:r>
              <a:rPr lang="it-IT" sz="1800" b="1" dirty="0" err="1"/>
              <a:t>flags</a:t>
            </a:r>
            <a:r>
              <a:rPr lang="it-IT" sz="1800" b="1" dirty="0"/>
              <a:t> </a:t>
            </a:r>
            <a:r>
              <a:rPr lang="it-IT" sz="1800" dirty="0"/>
              <a:t>per segnalare i </a:t>
            </a:r>
            <a:r>
              <a:rPr lang="it-IT" sz="1800" b="1" dirty="0" err="1"/>
              <a:t>compiler</a:t>
            </a:r>
            <a:r>
              <a:rPr lang="it-IT" sz="1800" b="1" dirty="0"/>
              <a:t> </a:t>
            </a:r>
            <a:r>
              <a:rPr lang="it-IT" sz="1800" b="1" dirty="0" err="1"/>
              <a:t>warnings</a:t>
            </a:r>
            <a:r>
              <a:rPr lang="it-IT" sz="1800" dirty="0"/>
              <a:t>:</a:t>
            </a:r>
          </a:p>
          <a:p>
            <a:pPr marL="742950" lvl="2" indent="-285750" algn="just">
              <a:buFont typeface="Wingdings" pitchFamily="2" charset="2"/>
              <a:buChar char="Ø"/>
            </a:pPr>
            <a:r>
              <a:rPr lang="it-IT" sz="1800" dirty="0"/>
              <a:t>non sono </a:t>
            </a:r>
            <a:r>
              <a:rPr lang="it-IT" sz="1800" i="1" dirty="0"/>
              <a:t>security-</a:t>
            </a:r>
            <a:r>
              <a:rPr lang="it-IT" sz="1800" i="1" dirty="0" err="1"/>
              <a:t>specific</a:t>
            </a:r>
            <a:r>
              <a:rPr lang="it-IT" sz="1800" i="1" dirty="0"/>
              <a:t> </a:t>
            </a:r>
            <a:r>
              <a:rPr lang="it-IT" sz="1800" dirty="0"/>
              <a:t>ma sono utili per rilevare particolari situazioni.</a:t>
            </a:r>
            <a:endParaRPr lang="it-IT" sz="1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E26F6D-4B1B-2840-8B90-CB4282C0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4" y="3759897"/>
            <a:ext cx="10082531" cy="197094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33DDAAC-1BEE-BA43-B288-45A64A667E2F}"/>
              </a:ext>
            </a:extLst>
          </p:cNvPr>
          <p:cNvSpPr/>
          <p:nvPr/>
        </p:nvSpPr>
        <p:spPr>
          <a:xfrm>
            <a:off x="1054734" y="5029200"/>
            <a:ext cx="7860666" cy="144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66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Analisi statica in compilazione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lvl="2" indent="-285750" algn="just">
              <a:buFont typeface="Wingdings" pitchFamily="2" charset="2"/>
              <a:buChar char="Ø"/>
            </a:pPr>
            <a:endParaRPr lang="it-IT" sz="1600" b="1" u="sng" dirty="0"/>
          </a:p>
          <a:p>
            <a:pPr marL="742950" lvl="2" indent="-285750" algn="just">
              <a:buFont typeface="Wingdings" pitchFamily="2" charset="2"/>
              <a:buChar char="Ø"/>
            </a:pPr>
            <a:r>
              <a:rPr lang="it-IT" sz="1600" b="1" u="sng" dirty="0"/>
              <a:t>-</a:t>
            </a:r>
            <a:r>
              <a:rPr lang="it-IT" sz="1600" b="1" u="sng" dirty="0" err="1"/>
              <a:t>pedantic</a:t>
            </a:r>
            <a:endParaRPr lang="it-IT" sz="1600" b="1" u="sng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b="1" u="sng" dirty="0"/>
          </a:p>
          <a:p>
            <a:pPr marL="742950" lvl="2" indent="-285750" algn="just">
              <a:buFont typeface="Wingdings" pitchFamily="2" charset="2"/>
              <a:buChar char="Ø"/>
            </a:pPr>
            <a:r>
              <a:rPr lang="it-IT" b="1" u="sng" dirty="0"/>
              <a:t>-</a:t>
            </a:r>
            <a:r>
              <a:rPr lang="it-IT" b="1" u="sng" dirty="0" err="1"/>
              <a:t>Wall</a:t>
            </a:r>
            <a:endParaRPr lang="it-IT" b="1" u="sng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sz="1600" b="1" u="sng" dirty="0"/>
          </a:p>
          <a:p>
            <a:pPr marL="742950" lvl="2" indent="-285750" algn="just">
              <a:buFont typeface="Wingdings" pitchFamily="2" charset="2"/>
              <a:buChar char="Ø"/>
            </a:pPr>
            <a:r>
              <a:rPr lang="it-IT" sz="1600" b="1" u="sng" dirty="0"/>
              <a:t>-</a:t>
            </a:r>
            <a:r>
              <a:rPr lang="it-IT" sz="1600" b="1" u="sng" dirty="0" err="1"/>
              <a:t>Wextra</a:t>
            </a:r>
            <a:endParaRPr lang="it-IT" sz="1600" b="1" u="sng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b="1" u="sng" dirty="0"/>
          </a:p>
          <a:p>
            <a:pPr marL="742950" lvl="2" indent="-285750" algn="just">
              <a:buFont typeface="Wingdings" pitchFamily="2" charset="2"/>
              <a:buChar char="Ø"/>
            </a:pPr>
            <a:r>
              <a:rPr lang="it-IT" b="1" u="sng" dirty="0"/>
              <a:t>-</a:t>
            </a:r>
            <a:r>
              <a:rPr lang="it-IT" b="1" u="sng" dirty="0" err="1"/>
              <a:t>Wno-deprecated</a:t>
            </a:r>
            <a:endParaRPr lang="it-IT" b="1" u="sng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sz="1600" b="1" u="sng" dirty="0"/>
          </a:p>
          <a:p>
            <a:pPr marL="742950" lvl="2" indent="-285750" algn="just">
              <a:buFont typeface="Wingdings" pitchFamily="2" charset="2"/>
              <a:buChar char="Ø"/>
            </a:pPr>
            <a:r>
              <a:rPr lang="it-IT" sz="1600" b="1" u="sng" dirty="0"/>
              <a:t>-</a:t>
            </a:r>
            <a:r>
              <a:rPr lang="it-IT" sz="1600" b="1" u="sng" dirty="0" err="1"/>
              <a:t>Wmissing</a:t>
            </a:r>
            <a:r>
              <a:rPr lang="it-IT" sz="1600" b="1" u="sng" dirty="0"/>
              <a:t>-include-</a:t>
            </a:r>
            <a:r>
              <a:rPr lang="it-IT" sz="1600" b="1" u="sng" dirty="0" err="1"/>
              <a:t>dirs</a:t>
            </a:r>
            <a:endParaRPr lang="it-IT" sz="1600" b="1" u="sng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b="1" u="sng" dirty="0"/>
          </a:p>
          <a:p>
            <a:pPr marL="742950" lvl="2" indent="-285750" algn="just">
              <a:buFont typeface="Wingdings" pitchFamily="2" charset="2"/>
              <a:buChar char="Ø"/>
            </a:pPr>
            <a:r>
              <a:rPr lang="it-IT" b="1" u="sng" dirty="0"/>
              <a:t>-</a:t>
            </a:r>
            <a:r>
              <a:rPr lang="it-IT" b="1" u="sng" dirty="0" err="1"/>
              <a:t>Wcast-align</a:t>
            </a:r>
            <a:endParaRPr lang="it-IT" sz="1600" b="1" u="sng" dirty="0"/>
          </a:p>
        </p:txBody>
      </p:sp>
    </p:spTree>
    <p:extLst>
      <p:ext uri="{BB962C8B-B14F-4D97-AF65-F5344CB8AC3E}">
        <p14:creationId xmlns:p14="http://schemas.microsoft.com/office/powerpoint/2010/main" val="226596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latin typeface="+mn-lt"/>
              </a:rPr>
              <a:t>Overview</a:t>
            </a:r>
            <a:r>
              <a:rPr lang="it-IT" b="1" dirty="0">
                <a:latin typeface="+mn-lt"/>
              </a:rPr>
              <a:t> sul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 Code </a:t>
            </a:r>
            <a:r>
              <a:rPr lang="it-IT" sz="2400" b="1" dirty="0" err="1"/>
              <a:t>reading</a:t>
            </a:r>
            <a:endParaRPr lang="it-IT" sz="2400" b="1" dirty="0"/>
          </a:p>
          <a:p>
            <a:pPr marL="800100" lvl="2" indent="-342900" algn="just">
              <a:buFont typeface="Wingdings" pitchFamily="2" charset="2"/>
              <a:buChar char="Ø"/>
            </a:pPr>
            <a:endParaRPr lang="it-IT" sz="1800" dirty="0"/>
          </a:p>
          <a:p>
            <a:pPr marL="800100" lvl="2" indent="-342900" algn="just">
              <a:buFont typeface="Wingdings" pitchFamily="2" charset="2"/>
              <a:buChar char="Ø"/>
            </a:pPr>
            <a:r>
              <a:rPr lang="it-IT" sz="1800" dirty="0"/>
              <a:t>È stata effettuata una attenta lettura del codice per individuare errori o difetti come:</a:t>
            </a:r>
            <a:endParaRPr lang="it-IT" sz="1800" b="1" dirty="0"/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sz="1600" dirty="0"/>
              <a:t>Nomi di identificatori errati</a:t>
            </a:r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sz="1600" dirty="0"/>
              <a:t>Incoerenza tra tipi di dati coinvolti in un’istruzione</a:t>
            </a:r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sz="1600" dirty="0"/>
              <a:t>Incoerenza tra i parametri formali ed effettivi in ingresso alle subroutine</a:t>
            </a:r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sz="1600" dirty="0"/>
              <a:t>Commenti non consistenti con il codice</a:t>
            </a:r>
          </a:p>
        </p:txBody>
      </p:sp>
    </p:spTree>
    <p:extLst>
      <p:ext uri="{BB962C8B-B14F-4D97-AF65-F5344CB8AC3E}">
        <p14:creationId xmlns:p14="http://schemas.microsoft.com/office/powerpoint/2010/main" val="122665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latin typeface="+mn-lt"/>
              </a:rPr>
              <a:t>Overview</a:t>
            </a:r>
            <a:r>
              <a:rPr lang="it-IT" b="1" dirty="0">
                <a:latin typeface="+mn-lt"/>
              </a:rPr>
              <a:t> sul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it-IT" sz="2400" b="1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Code </a:t>
            </a:r>
            <a:r>
              <a:rPr lang="it-IT" sz="2400" b="1" dirty="0" err="1"/>
              <a:t>inspection</a:t>
            </a:r>
            <a:endParaRPr lang="it-IT" sz="2400" b="1" dirty="0"/>
          </a:p>
          <a:p>
            <a:pPr marL="800100" lvl="2" indent="-342900" algn="just">
              <a:buFont typeface="Wingdings" pitchFamily="2" charset="2"/>
              <a:buChar char="Ø"/>
            </a:pPr>
            <a:endParaRPr lang="it-IT" sz="1400" b="1" dirty="0"/>
          </a:p>
          <a:p>
            <a:pPr marL="800100" lvl="2" indent="-342900" algn="just">
              <a:buFont typeface="Wingdings" pitchFamily="2" charset="2"/>
              <a:buChar char="Ø"/>
            </a:pPr>
            <a:endParaRPr lang="it-IT" sz="1400" b="1" dirty="0"/>
          </a:p>
          <a:p>
            <a:pPr marL="800100" lvl="2" indent="-342900" algn="just">
              <a:buFont typeface="Wingdings" pitchFamily="2" charset="2"/>
              <a:buChar char="Ø"/>
            </a:pPr>
            <a:r>
              <a:rPr lang="it-IT" sz="1400" b="1" dirty="0"/>
              <a:t>Obiettivo: </a:t>
            </a:r>
            <a:r>
              <a:rPr lang="it-IT" sz="1400" dirty="0"/>
              <a:t>scoprire difetti nel codice, analizzandolo linea per linea, e decidere le eventuali azioni da intraprendere.</a:t>
            </a:r>
            <a:endParaRPr lang="it-IT" sz="1400" b="1" dirty="0"/>
          </a:p>
          <a:p>
            <a:pPr marL="800100" lvl="2" indent="-342900" algn="just">
              <a:buFont typeface="Wingdings" pitchFamily="2" charset="2"/>
              <a:buChar char="Ø"/>
            </a:pPr>
            <a:r>
              <a:rPr lang="it-IT" sz="1400" dirty="0"/>
              <a:t>Il codice viene analizzato usando una </a:t>
            </a:r>
            <a:r>
              <a:rPr lang="it-IT" sz="1400" i="1" dirty="0" err="1"/>
              <a:t>checklist</a:t>
            </a:r>
            <a:r>
              <a:rPr lang="it-IT" sz="1400" dirty="0"/>
              <a:t> dei tipici errori di programmazione:</a:t>
            </a:r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dirty="0"/>
              <a:t>Errori di dichiarazione dei dati</a:t>
            </a:r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dirty="0"/>
              <a:t>Errori di calcolo</a:t>
            </a:r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dirty="0"/>
              <a:t>Errori sul flusso di controllo</a:t>
            </a:r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dirty="0"/>
              <a:t>Errori di confronto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CCD23A-5315-1B42-B661-6291B7459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561"/>
            <a:ext cx="5750560" cy="37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latin typeface="+mn-lt"/>
              </a:rPr>
              <a:t>Overview</a:t>
            </a:r>
            <a:r>
              <a:rPr lang="it-IT" b="1" dirty="0">
                <a:latin typeface="+mn-lt"/>
              </a:rPr>
              <a:t> sul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 Analisi di robustezza</a:t>
            </a:r>
          </a:p>
          <a:p>
            <a:pPr marL="800100" lvl="2" indent="-342900" algn="just">
              <a:buFont typeface="Wingdings" pitchFamily="2" charset="2"/>
              <a:buChar char="Ø"/>
            </a:pPr>
            <a:r>
              <a:rPr lang="it-IT" sz="1800" b="1" u="sng" dirty="0"/>
              <a:t>Robustezza</a:t>
            </a:r>
            <a:r>
              <a:rPr lang="it-IT" sz="1800" b="1" dirty="0"/>
              <a:t>: </a:t>
            </a:r>
            <a:r>
              <a:rPr lang="it-IT" sz="1800" dirty="0"/>
              <a:t>capacità del software di operare in modo accettabile in situazioni impreviste.</a:t>
            </a:r>
          </a:p>
          <a:p>
            <a:pPr marL="800100" lvl="2" indent="-342900" algn="just">
              <a:buFont typeface="Wingdings" pitchFamily="2" charset="2"/>
              <a:buChar char="Ø"/>
            </a:pPr>
            <a:endParaRPr lang="it-IT" sz="1800" b="1" dirty="0"/>
          </a:p>
          <a:p>
            <a:pPr marL="800100" lvl="2" indent="-342900" algn="just">
              <a:buFont typeface="Wingdings" pitchFamily="2" charset="2"/>
              <a:buChar char="Ø"/>
            </a:pPr>
            <a:endParaRPr lang="it-IT" sz="1800" b="1" dirty="0"/>
          </a:p>
          <a:p>
            <a:pPr marL="800100" lvl="2" indent="-342900" algn="just">
              <a:buFont typeface="Wingdings" pitchFamily="2" charset="2"/>
              <a:buChar char="Ø"/>
            </a:pPr>
            <a:r>
              <a:rPr lang="it-IT" sz="1800" b="1" dirty="0"/>
              <a:t>Situazioni impreviste:</a:t>
            </a:r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sz="1600" dirty="0"/>
              <a:t>Errori ed eccezioni di varia natura</a:t>
            </a:r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sz="1600" dirty="0"/>
              <a:t>Malfunzionamenti di componenti software o hardware esterni</a:t>
            </a:r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sz="1600" dirty="0"/>
              <a:t>Input scorretti per le funzioni</a:t>
            </a:r>
          </a:p>
          <a:p>
            <a:pPr marL="800100" lvl="2" indent="-342900" algn="just">
              <a:buFont typeface="Wingdings" pitchFamily="2" charset="2"/>
              <a:buChar char="Ø"/>
            </a:pPr>
            <a:endParaRPr lang="it-IT" dirty="0"/>
          </a:p>
          <a:p>
            <a:pPr lvl="2"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089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38A80D-8F9F-4A4F-8FBC-FF858E6A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000000"/>
                </a:solidFill>
                <a:latin typeface="Avenir Next LT Pro"/>
              </a:rPr>
              <a:t>Overview</a:t>
            </a:r>
            <a:r>
              <a:rPr lang="it-IT" b="1" dirty="0">
                <a:solidFill>
                  <a:srgbClr val="000000"/>
                </a:solidFill>
                <a:latin typeface="Avenir Next LT Pro"/>
              </a:rPr>
              <a:t> sul progetto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50F81C0B-8AF5-8B44-95D3-EE262BE7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 Analisi di un progetto per Sistemi Embedded</a:t>
            </a:r>
          </a:p>
          <a:p>
            <a:pPr marL="800100" lvl="2" indent="-342900" algn="just">
              <a:buFont typeface="Wingdings" pitchFamily="2" charset="2"/>
              <a:buChar char="Ø"/>
            </a:pPr>
            <a:endParaRPr lang="it-IT" sz="1800" dirty="0"/>
          </a:p>
          <a:p>
            <a:pPr marL="800100" lvl="2" indent="-342900" algn="just">
              <a:buFont typeface="Wingdings" pitchFamily="2" charset="2"/>
              <a:buChar char="Ø"/>
            </a:pPr>
            <a:r>
              <a:rPr lang="it-IT" sz="1800" dirty="0"/>
              <a:t>Progetto per </a:t>
            </a:r>
            <a:r>
              <a:rPr lang="it-IT" sz="1800" dirty="0" err="1"/>
              <a:t>board</a:t>
            </a:r>
            <a:r>
              <a:rPr lang="it-IT" sz="1800" dirty="0"/>
              <a:t> STM32F3-Discovery</a:t>
            </a:r>
          </a:p>
          <a:p>
            <a:pPr marL="800100" lvl="2" indent="-342900" algn="just">
              <a:buFont typeface="Wingdings" pitchFamily="2" charset="2"/>
              <a:buChar char="Ø"/>
            </a:pPr>
            <a:endParaRPr lang="it-IT" sz="1800" dirty="0"/>
          </a:p>
          <a:p>
            <a:pPr marL="800100" lvl="2" indent="-342900" algn="just">
              <a:buFont typeface="Wingdings" pitchFamily="2" charset="2"/>
              <a:buChar char="Ø"/>
            </a:pPr>
            <a:r>
              <a:rPr lang="it-IT" sz="1800" dirty="0"/>
              <a:t>3 fasi:</a:t>
            </a:r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sz="1600" dirty="0"/>
              <a:t>Fase 1: Giroscopio</a:t>
            </a:r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sz="1600" dirty="0"/>
              <a:t>Fase 2: Accelerometro</a:t>
            </a:r>
          </a:p>
          <a:p>
            <a:pPr marL="1028700" lvl="3" indent="-342900" algn="just">
              <a:buFont typeface="Wingdings" pitchFamily="2" charset="2"/>
              <a:buChar char="Ø"/>
            </a:pPr>
            <a:r>
              <a:rPr lang="it-IT" sz="1600" dirty="0"/>
              <a:t>Fase 3: Mouse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FA85BB3-5045-7E41-B8CD-76E7A49E5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659" y="1521629"/>
            <a:ext cx="3035624" cy="45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38A80D-8F9F-4A4F-8FBC-FF858E6A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000000"/>
                </a:solidFill>
                <a:latin typeface="Avenir Next LT Pro"/>
              </a:rPr>
              <a:t>Overview</a:t>
            </a:r>
            <a:r>
              <a:rPr lang="it-IT" b="1" dirty="0">
                <a:solidFill>
                  <a:srgbClr val="000000"/>
                </a:solidFill>
                <a:latin typeface="Avenir Next LT Pro"/>
              </a:rPr>
              <a:t> sul progetto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20D6308-378B-E042-B035-7665F7B6D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Standard </a:t>
            </a:r>
            <a:r>
              <a:rPr lang="it-IT" sz="2400" b="1" dirty="0" err="1"/>
              <a:t>Peripheral</a:t>
            </a:r>
            <a:r>
              <a:rPr lang="it-IT" sz="2400" b="1" dirty="0"/>
              <a:t> Library</a:t>
            </a:r>
          </a:p>
          <a:p>
            <a:pPr marL="800100" lvl="2" indent="-342900" algn="just">
              <a:buFont typeface="Wingdings" pitchFamily="2" charset="2"/>
              <a:buChar char="Ø"/>
            </a:pPr>
            <a:endParaRPr lang="it-IT" sz="1800" dirty="0"/>
          </a:p>
          <a:p>
            <a:pPr marL="800100" lvl="2" indent="-342900" algn="just">
              <a:buFont typeface="Wingdings" pitchFamily="2" charset="2"/>
              <a:buChar char="Ø"/>
            </a:pPr>
            <a:r>
              <a:rPr lang="it-IT" sz="1800" dirty="0"/>
              <a:t>Libreria fornita da ST-</a:t>
            </a:r>
            <a:r>
              <a:rPr lang="it-IT" sz="1800" dirty="0" err="1"/>
              <a:t>Microelectronics</a:t>
            </a:r>
            <a:endParaRPr lang="it-IT" sz="1800" dirty="0"/>
          </a:p>
          <a:p>
            <a:pPr marL="800100" lvl="2" indent="-342900" algn="just">
              <a:buFont typeface="Wingdings" pitchFamily="2" charset="2"/>
              <a:buChar char="Ø"/>
            </a:pPr>
            <a:endParaRPr lang="it-IT" sz="1800" dirty="0"/>
          </a:p>
          <a:p>
            <a:pPr marL="800100" lvl="2" indent="-342900" algn="just">
              <a:buFont typeface="Wingdings" pitchFamily="2" charset="2"/>
              <a:buChar char="Ø"/>
            </a:pPr>
            <a:r>
              <a:rPr lang="it-IT" sz="1800" dirty="0"/>
              <a:t>Utilizza  lo standard CMSIS</a:t>
            </a:r>
          </a:p>
          <a:p>
            <a:pPr marL="800100" lvl="2" indent="-342900" algn="just">
              <a:buFont typeface="Wingdings" pitchFamily="2" charset="2"/>
              <a:buChar char="Ø"/>
            </a:pPr>
            <a:endParaRPr lang="it-IT" sz="1800" dirty="0"/>
          </a:p>
          <a:p>
            <a:pPr marL="800100" lvl="2" indent="-342900" algn="just">
              <a:buFont typeface="Wingdings" pitchFamily="2" charset="2"/>
              <a:buChar char="Ø"/>
            </a:pPr>
            <a:r>
              <a:rPr lang="it-IT" sz="1800" dirty="0"/>
              <a:t>Architettura modulare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62046CD-4C22-9845-AC08-A3D62FBB8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366" y="2112631"/>
            <a:ext cx="5778917" cy="35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9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2E326B2-229B-B144-A968-63786BE6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-658963"/>
            <a:ext cx="10077557" cy="1325563"/>
          </a:xfrm>
        </p:spPr>
        <p:txBody>
          <a:bodyPr/>
          <a:lstStyle/>
          <a:p>
            <a:r>
              <a:rPr lang="it-IT" b="1" dirty="0">
                <a:solidFill>
                  <a:srgbClr val="000000"/>
                </a:solidFill>
                <a:latin typeface="Avenir Next LT Pro"/>
              </a:rPr>
              <a:t>Analisi delle funzioni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A8F3CC6-4B78-CD42-9A63-1936FD8E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906664"/>
            <a:ext cx="10077557" cy="354904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t-IT" sz="2400" b="1" dirty="0"/>
              <a:t>Configurazione </a:t>
            </a:r>
            <a:r>
              <a:rPr lang="it-IT" sz="2400" b="1" dirty="0" err="1"/>
              <a:t>SysTick</a:t>
            </a:r>
            <a:endParaRPr lang="it-IT" sz="24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3CE3535-5F58-344A-A774-5E15E834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744294"/>
            <a:ext cx="8496300" cy="198120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DB4D600D-EA8B-7847-A839-502AEC242EFF}"/>
              </a:ext>
            </a:extLst>
          </p:cNvPr>
          <p:cNvSpPr/>
          <p:nvPr/>
        </p:nvSpPr>
        <p:spPr>
          <a:xfrm>
            <a:off x="2052783" y="3037668"/>
            <a:ext cx="3805575" cy="247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19218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802</Words>
  <Application>Microsoft Macintosh PowerPoint</Application>
  <PresentationFormat>Widescreen</PresentationFormat>
  <Paragraphs>205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Arial</vt:lpstr>
      <vt:lpstr>Avenir Next LT Pro</vt:lpstr>
      <vt:lpstr>Avenir Next LT Pro Light</vt:lpstr>
      <vt:lpstr>Calibri</vt:lpstr>
      <vt:lpstr>Georgia Pro Semibold</vt:lpstr>
      <vt:lpstr>Wingdings</vt:lpstr>
      <vt:lpstr>RocaVTI</vt:lpstr>
      <vt:lpstr>Software Security per Sistemi Industriali</vt:lpstr>
      <vt:lpstr>Presentazione standard di PowerPoint</vt:lpstr>
      <vt:lpstr>Overview sul progetto</vt:lpstr>
      <vt:lpstr>Overview sul progetto</vt:lpstr>
      <vt:lpstr>Overview sul progetto</vt:lpstr>
      <vt:lpstr>Overview sul progetto</vt:lpstr>
      <vt:lpstr>Overview sul progetto</vt:lpstr>
      <vt:lpstr>Overview sul progetto</vt:lpstr>
      <vt:lpstr>Analisi delle funzioni</vt:lpstr>
      <vt:lpstr>Analisi delle funzioni</vt:lpstr>
      <vt:lpstr>Analisi delle funzioni</vt:lpstr>
      <vt:lpstr>Analisi delle funzioni</vt:lpstr>
      <vt:lpstr>Analisi delle funzioni</vt:lpstr>
      <vt:lpstr>Analisi delle funzioni</vt:lpstr>
      <vt:lpstr>Presentazione standard di PowerPoint</vt:lpstr>
      <vt:lpstr>Presentazione standard di PowerPoint</vt:lpstr>
      <vt:lpstr>Presentazione standard di PowerPoint</vt:lpstr>
      <vt:lpstr>Analisi delle funzioni</vt:lpstr>
      <vt:lpstr>Presentazione standard di PowerPoint</vt:lpstr>
      <vt:lpstr>Analisi delle funzioni</vt:lpstr>
      <vt:lpstr>Presentazione standard di PowerPoint</vt:lpstr>
      <vt:lpstr>Analisi delle funzioni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Analisi statica in compilazione</vt:lpstr>
      <vt:lpstr>Analisi statica in compilazione</vt:lpstr>
      <vt:lpstr>Analisi statica in compilazione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Security per Sistemi Industriali</dc:title>
  <dc:creator>Microsoft Office User</dc:creator>
  <cp:lastModifiedBy>Microsoft Office User</cp:lastModifiedBy>
  <cp:revision>44</cp:revision>
  <dcterms:created xsi:type="dcterms:W3CDTF">2021-07-16T14:29:26Z</dcterms:created>
  <dcterms:modified xsi:type="dcterms:W3CDTF">2021-07-20T14:13:42Z</dcterms:modified>
</cp:coreProperties>
</file>