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96" r:id="rId6"/>
    <p:sldId id="263" r:id="rId7"/>
    <p:sldId id="297" r:id="rId8"/>
    <p:sldId id="262" r:id="rId9"/>
    <p:sldId id="298" r:id="rId10"/>
    <p:sldId id="265" r:id="rId11"/>
    <p:sldId id="266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Anaheim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28C2E8-542C-485B-946F-F82FCB54CA01}">
  <a:tblStyle styleId="{7E28C2E8-542C-485B-946F-F82FCB54CA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A208F5-ADE0-4BBE-B5B9-A20A056E16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415" autoAdjust="0"/>
  </p:normalViewPr>
  <p:slideViewPr>
    <p:cSldViewPr snapToGrid="0">
      <p:cViewPr varScale="1">
        <p:scale>
          <a:sx n="94" d="100"/>
          <a:sy n="94" d="100"/>
        </p:scale>
        <p:origin x="11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32fcd6f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32fcd6f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Buy and hold: This strategy involves buying and holding onto investments for the long-term, regardless of short-term fluctuations in price. The goal is to benefit from long-term growth and avoid the costs of frequent trading.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Dollar-cost averaging: This strategy involves investing a fixed amount of money at regular intervals, regardless of the market conditions. This helps to smooth out the impact of market volatility on investment returns.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Income investing: This strategy involves focusing on investments that generate a steady income stream, such as dividend-paying stocks, bonds, or real estate investment trusts . The goal is to provide a reliable source of income to fund current or future expenses.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Tactical asset allocation: This strategy involves shifting the allocation of investments based on short-term market conditions or trends. The goal is to take advantage of market fluctuations and generate higher returns than a buy-and-hold strategy.</a:t>
            </a:r>
          </a:p>
          <a:p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presentation will provide a comprehensive guide to understanding the foundations of investment. We'll explore the basics of investment, risk, and return. We'll also discuss different investment options and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investing refers to the act of putting money into assets or securities with the goal of generating a return on that money over time. The purpose of investing is to increase wealth or achieve specific financial goals, such as saving for retirement, buying a house, or funding a child's education.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Investing is different from saving, which refers to setting aside money for short-term goals or emergencies.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Successful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investing, and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having a long-term perspective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many different options available to investors when it comes to investing their money.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0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2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3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10" name="Google Shape;10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6" name="Google Shape;26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13225" y="539492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13225" y="2736852"/>
            <a:ext cx="2578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1"/>
          </p:nvPr>
        </p:nvSpPr>
        <p:spPr>
          <a:xfrm>
            <a:off x="937625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subTitle" idx="2"/>
          </p:nvPr>
        </p:nvSpPr>
        <p:spPr>
          <a:xfrm>
            <a:off x="3484347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ubTitle" idx="3"/>
          </p:nvPr>
        </p:nvSpPr>
        <p:spPr>
          <a:xfrm>
            <a:off x="6031075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subTitle" idx="4"/>
          </p:nvPr>
        </p:nvSpPr>
        <p:spPr>
          <a:xfrm>
            <a:off x="937625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subTitle" idx="5"/>
          </p:nvPr>
        </p:nvSpPr>
        <p:spPr>
          <a:xfrm>
            <a:off x="3484350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6"/>
          </p:nvPr>
        </p:nvSpPr>
        <p:spPr>
          <a:xfrm>
            <a:off x="6031075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 rot="10800000" flipH="1">
            <a:off x="152371" y="152402"/>
            <a:ext cx="374394" cy="962866"/>
            <a:chOff x="-720900" y="1958300"/>
            <a:chExt cx="462900" cy="1190488"/>
          </a:xfrm>
        </p:grpSpPr>
        <p:sp>
          <p:nvSpPr>
            <p:cNvPr id="391" name="Google Shape;391;p1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6" name="Google Shape;406;p17"/>
          <p:cNvGrpSpPr/>
          <p:nvPr/>
        </p:nvGrpSpPr>
        <p:grpSpPr>
          <a:xfrm rot="5400000" flipH="1">
            <a:off x="8322971" y="4322577"/>
            <a:ext cx="374394" cy="962866"/>
            <a:chOff x="-720900" y="1958300"/>
            <a:chExt cx="462900" cy="1190488"/>
          </a:xfrm>
        </p:grpSpPr>
        <p:sp>
          <p:nvSpPr>
            <p:cNvPr id="407" name="Google Shape;407;p1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1"/>
          </p:nvPr>
        </p:nvSpPr>
        <p:spPr>
          <a:xfrm>
            <a:off x="12532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2"/>
          </p:nvPr>
        </p:nvSpPr>
        <p:spPr>
          <a:xfrm>
            <a:off x="50797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3"/>
          </p:nvPr>
        </p:nvSpPr>
        <p:spPr>
          <a:xfrm>
            <a:off x="1253224" y="36380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4"/>
          </p:nvPr>
        </p:nvSpPr>
        <p:spPr>
          <a:xfrm>
            <a:off x="5079776" y="36380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6"/>
          </p:nvPr>
        </p:nvSpPr>
        <p:spPr>
          <a:xfrm>
            <a:off x="1253224" y="3268600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8"/>
          </p:nvPr>
        </p:nvSpPr>
        <p:spPr>
          <a:xfrm>
            <a:off x="5079749" y="3268600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32" name="Google Shape;432;p18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433" name="Google Shape;433;p18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8" name="Google Shape;448;p18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449" name="Google Shape;449;p18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 hasCustomPrompt="1"/>
          </p:nvPr>
        </p:nvSpPr>
        <p:spPr>
          <a:xfrm>
            <a:off x="1085550" y="60837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1085550" y="1529675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5550" y="192555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 flipH="1">
            <a:off x="1085550" y="2852899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85550" y="324271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 flipH="1">
            <a:off x="1085550" y="4164024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518" name="Google Shape;518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3" name="Google Shape;533;p20"/>
          <p:cNvGrpSpPr/>
          <p:nvPr/>
        </p:nvGrpSpPr>
        <p:grpSpPr>
          <a:xfrm>
            <a:off x="8607396" y="3964741"/>
            <a:ext cx="374394" cy="962866"/>
            <a:chOff x="-720900" y="1958300"/>
            <a:chExt cx="462900" cy="1190488"/>
          </a:xfrm>
        </p:grpSpPr>
        <p:sp>
          <p:nvSpPr>
            <p:cNvPr id="534" name="Google Shape;534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2"/>
          <p:cNvGrpSpPr/>
          <p:nvPr/>
        </p:nvGrpSpPr>
        <p:grpSpPr>
          <a:xfrm flipH="1">
            <a:off x="8617208" y="4028341"/>
            <a:ext cx="374394" cy="962866"/>
            <a:chOff x="-720900" y="1958300"/>
            <a:chExt cx="462900" cy="1190488"/>
          </a:xfrm>
        </p:grpSpPr>
        <p:sp>
          <p:nvSpPr>
            <p:cNvPr id="555" name="Google Shape;555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 rot="-5400000" flipH="1">
            <a:off x="446608" y="-141834"/>
            <a:ext cx="374394" cy="962866"/>
            <a:chOff x="-720900" y="1958300"/>
            <a:chExt cx="462900" cy="1190488"/>
          </a:xfrm>
        </p:grpSpPr>
        <p:sp>
          <p:nvSpPr>
            <p:cNvPr id="571" name="Google Shape;571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86" name="Google Shape;586;p22"/>
          <p:cNvGrpSpPr/>
          <p:nvPr/>
        </p:nvGrpSpPr>
        <p:grpSpPr>
          <a:xfrm flipH="1">
            <a:off x="8617208" y="152391"/>
            <a:ext cx="374394" cy="962866"/>
            <a:chOff x="-720900" y="1958300"/>
            <a:chExt cx="462900" cy="1190488"/>
          </a:xfrm>
        </p:grpSpPr>
        <p:sp>
          <p:nvSpPr>
            <p:cNvPr id="587" name="Google Shape;587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3"/>
          <p:cNvGrpSpPr/>
          <p:nvPr/>
        </p:nvGrpSpPr>
        <p:grpSpPr>
          <a:xfrm rot="5400000" flipH="1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604" name="Google Shape;604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620" name="Google Shape;620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152396" y="152391"/>
            <a:ext cx="374394" cy="962866"/>
            <a:chOff x="-720900" y="1958300"/>
            <a:chExt cx="462900" cy="1190488"/>
          </a:xfrm>
        </p:grpSpPr>
        <p:sp>
          <p:nvSpPr>
            <p:cNvPr id="636" name="Google Shape;636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6" name="Google Shape;46;p3"/>
          <p:cNvGrpSpPr/>
          <p:nvPr/>
        </p:nvGrpSpPr>
        <p:grpSpPr>
          <a:xfrm rot="10800000" flipH="1">
            <a:off x="152371" y="152402"/>
            <a:ext cx="374394" cy="962866"/>
            <a:chOff x="-720900" y="1958300"/>
            <a:chExt cx="462900" cy="1190488"/>
          </a:xfrm>
        </p:grpSpPr>
        <p:sp>
          <p:nvSpPr>
            <p:cNvPr id="47" name="Google Shape;47;p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" name="Google Shape;62;p3"/>
          <p:cNvGrpSpPr/>
          <p:nvPr/>
        </p:nvGrpSpPr>
        <p:grpSpPr>
          <a:xfrm rot="5400000" flipH="1">
            <a:off x="446646" y="4322477"/>
            <a:ext cx="374394" cy="962866"/>
            <a:chOff x="-720900" y="1958300"/>
            <a:chExt cx="462900" cy="1190488"/>
          </a:xfrm>
        </p:grpSpPr>
        <p:sp>
          <p:nvSpPr>
            <p:cNvPr id="63" name="Google Shape;63;p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13225" y="124800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713225" y="2040300"/>
            <a:ext cx="39717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7"/>
          <p:cNvSpPr>
            <a:spLocks noGrp="1"/>
          </p:cNvSpPr>
          <p:nvPr>
            <p:ph type="pic" idx="2"/>
          </p:nvPr>
        </p:nvSpPr>
        <p:spPr>
          <a:xfrm>
            <a:off x="5328075" y="998300"/>
            <a:ext cx="3102900" cy="41451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 rot="-5400000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190" name="Google Shape;190;p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>
            <a:off x="8724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661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7" hasCustomPrompt="1"/>
          </p:nvPr>
        </p:nvSpPr>
        <p:spPr>
          <a:xfrm>
            <a:off x="59661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3"/>
          </p:nvPr>
        </p:nvSpPr>
        <p:spPr>
          <a:xfrm>
            <a:off x="8724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4"/>
          </p:nvPr>
        </p:nvSpPr>
        <p:spPr>
          <a:xfrm>
            <a:off x="341925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5"/>
          </p:nvPr>
        </p:nvSpPr>
        <p:spPr>
          <a:xfrm>
            <a:off x="59661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263" name="Google Shape;263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78" name="Google Shape;278;p1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79" name="Google Shape;279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4070575" y="34596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"/>
          </p:nvPr>
        </p:nvSpPr>
        <p:spPr>
          <a:xfrm>
            <a:off x="3745250" y="801375"/>
            <a:ext cx="4685400" cy="24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1" name="Google Shape;331;p15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332" name="Google Shape;332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3" r:id="rId10"/>
    <p:sldLayoutId id="2147483664" r:id="rId11"/>
    <p:sldLayoutId id="2147483666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27"/>
          <p:cNvCxnSpPr/>
          <p:nvPr/>
        </p:nvCxnSpPr>
        <p:spPr>
          <a:xfrm>
            <a:off x="3760975" y="4604000"/>
            <a:ext cx="466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27"/>
          <p:cNvSpPr txBox="1">
            <a:spLocks noGrp="1"/>
          </p:cNvSpPr>
          <p:nvPr>
            <p:ph type="ctrTitle"/>
          </p:nvPr>
        </p:nvSpPr>
        <p:spPr>
          <a:xfrm>
            <a:off x="713225" y="539492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the basics of </a:t>
            </a:r>
            <a:r>
              <a:rPr lang="en-US" dirty="0">
                <a:solidFill>
                  <a:srgbClr val="5757FF"/>
                </a:solidFill>
              </a:rPr>
              <a:t>investing</a:t>
            </a:r>
            <a:endParaRPr dirty="0">
              <a:solidFill>
                <a:srgbClr val="5757FF"/>
              </a:solidFill>
            </a:endParaRPr>
          </a:p>
        </p:txBody>
      </p:sp>
      <p:sp>
        <p:nvSpPr>
          <p:cNvPr id="663" name="Google Shape;663;p27"/>
          <p:cNvSpPr txBox="1">
            <a:spLocks noGrp="1"/>
          </p:cNvSpPr>
          <p:nvPr>
            <p:ph type="subTitle" idx="1"/>
          </p:nvPr>
        </p:nvSpPr>
        <p:spPr>
          <a:xfrm>
            <a:off x="652392" y="4002409"/>
            <a:ext cx="2714238" cy="91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757FF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Salwa SAAD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Mohamed </a:t>
            </a:r>
            <a:r>
              <a:rPr lang="en" dirty="0" smtClean="0"/>
              <a:t>MIMOUNI</a:t>
            </a:r>
            <a:endParaRPr lang="en" dirty="0" smtClean="0"/>
          </a:p>
        </p:txBody>
      </p:sp>
      <p:grpSp>
        <p:nvGrpSpPr>
          <p:cNvPr id="664" name="Google Shape;664;p27"/>
          <p:cNvGrpSpPr/>
          <p:nvPr/>
        </p:nvGrpSpPr>
        <p:grpSpPr>
          <a:xfrm>
            <a:off x="3832441" y="3736579"/>
            <a:ext cx="592215" cy="864508"/>
            <a:chOff x="4393218" y="3866890"/>
            <a:chExt cx="567799" cy="828867"/>
          </a:xfrm>
        </p:grpSpPr>
        <p:sp>
          <p:nvSpPr>
            <p:cNvPr id="665" name="Google Shape;665;p27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669373" y="4695723"/>
              <a:ext cx="262238" cy="34"/>
            </a:xfrm>
            <a:custGeom>
              <a:avLst/>
              <a:gdLst/>
              <a:ahLst/>
              <a:cxnLst/>
              <a:rect l="l" t="t" r="r" b="b"/>
              <a:pathLst>
                <a:path w="7821" h="1" extrusionOk="0">
                  <a:moveTo>
                    <a:pt x="1" y="1"/>
                  </a:moveTo>
                  <a:lnTo>
                    <a:pt x="782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27"/>
          <p:cNvGrpSpPr/>
          <p:nvPr/>
        </p:nvGrpSpPr>
        <p:grpSpPr>
          <a:xfrm>
            <a:off x="4838958" y="2841219"/>
            <a:ext cx="3470037" cy="1984543"/>
            <a:chOff x="5844986" y="3011106"/>
            <a:chExt cx="3032719" cy="1734437"/>
          </a:xfrm>
        </p:grpSpPr>
        <p:sp>
          <p:nvSpPr>
            <p:cNvPr id="672" name="Google Shape;672;p27"/>
            <p:cNvSpPr/>
            <p:nvPr/>
          </p:nvSpPr>
          <p:spPr>
            <a:xfrm>
              <a:off x="7480558" y="4511476"/>
              <a:ext cx="220882" cy="149225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7642688" y="4587855"/>
              <a:ext cx="225288" cy="151008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681167" y="3439269"/>
              <a:ext cx="155450" cy="131774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378799" y="3994344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235029" y="4378267"/>
              <a:ext cx="301562" cy="80680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387542" y="4380016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512008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362117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213137" y="4448386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095666" y="3494734"/>
              <a:ext cx="460194" cy="531221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919140" y="4339693"/>
              <a:ext cx="223540" cy="157163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6329733" y="3803187"/>
              <a:ext cx="489080" cy="223330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165785" y="3720024"/>
              <a:ext cx="428649" cy="298030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7042" y="3819344"/>
              <a:ext cx="687196" cy="298274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619826" y="4365118"/>
              <a:ext cx="180594" cy="157583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413841" y="3301059"/>
              <a:ext cx="346256" cy="43525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648317" y="3925485"/>
              <a:ext cx="362867" cy="489815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121090" y="3301933"/>
              <a:ext cx="368183" cy="525031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615455" y="3817036"/>
              <a:ext cx="232283" cy="600291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396320" y="3686800"/>
              <a:ext cx="158667" cy="79036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118467" y="3433393"/>
              <a:ext cx="322580" cy="319642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507636" y="3730516"/>
              <a:ext cx="433021" cy="15842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582126" y="3488614"/>
              <a:ext cx="511043" cy="241935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580378" y="3711246"/>
              <a:ext cx="434769" cy="35112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824937" y="3591152"/>
              <a:ext cx="33048" cy="23746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556702" y="3599930"/>
              <a:ext cx="14933" cy="23711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636473" y="4003122"/>
              <a:ext cx="16682" cy="145518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7897774" y="3377053"/>
              <a:ext cx="442638" cy="388676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8090575" y="4200854"/>
              <a:ext cx="174474" cy="264387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379828" y="3966297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8239590" y="4349345"/>
              <a:ext cx="300687" cy="8064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8388606" y="4351094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215040" y="4419464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364056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513072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220321" y="3465812"/>
              <a:ext cx="459319" cy="531187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7960863" y="4314233"/>
              <a:ext cx="218294" cy="202312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276416" y="3672672"/>
              <a:ext cx="35" cy="909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8341254" y="3357154"/>
              <a:ext cx="909" cy="6155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8276416" y="3668300"/>
              <a:ext cx="909" cy="4406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8210669" y="3340473"/>
              <a:ext cx="10561" cy="86835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8210669" y="3263045"/>
              <a:ext cx="142020" cy="183532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941594" y="3760172"/>
              <a:ext cx="550456" cy="219168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933690" y="3810252"/>
              <a:ext cx="269108" cy="496180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241339" y="3680366"/>
              <a:ext cx="359405" cy="299114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062527" y="3764963"/>
              <a:ext cx="550491" cy="370246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270261" y="3258673"/>
              <a:ext cx="356782" cy="529753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8321984" y="3067026"/>
              <a:ext cx="149924" cy="261869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343003" y="3214748"/>
              <a:ext cx="47387" cy="23221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309709" y="3011106"/>
              <a:ext cx="170942" cy="192415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415779" y="3154316"/>
              <a:ext cx="29831" cy="27942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068682" y="3881140"/>
              <a:ext cx="204620" cy="522514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080957" y="3157219"/>
              <a:ext cx="452290" cy="352236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607646" y="3338724"/>
              <a:ext cx="587281" cy="315585"/>
            </a:xfrm>
            <a:custGeom>
              <a:avLst/>
              <a:gdLst/>
              <a:ahLst/>
              <a:cxnLst/>
              <a:rect l="l" t="t" r="r" b="b"/>
              <a:pathLst>
                <a:path w="16793" h="9024" extrusionOk="0">
                  <a:moveTo>
                    <a:pt x="577" y="1"/>
                  </a:moveTo>
                  <a:cubicBezTo>
                    <a:pt x="251" y="1"/>
                    <a:pt x="0" y="302"/>
                    <a:pt x="75" y="602"/>
                  </a:cubicBezTo>
                  <a:lnTo>
                    <a:pt x="1805" y="8622"/>
                  </a:lnTo>
                  <a:cubicBezTo>
                    <a:pt x="1855" y="8848"/>
                    <a:pt x="2055" y="9023"/>
                    <a:pt x="2306" y="9023"/>
                  </a:cubicBezTo>
                  <a:lnTo>
                    <a:pt x="16241" y="9023"/>
                  </a:lnTo>
                  <a:cubicBezTo>
                    <a:pt x="16567" y="9023"/>
                    <a:pt x="16792" y="8723"/>
                    <a:pt x="16742" y="8397"/>
                  </a:cubicBezTo>
                  <a:lnTo>
                    <a:pt x="14988" y="402"/>
                  </a:lnTo>
                  <a:cubicBezTo>
                    <a:pt x="14938" y="151"/>
                    <a:pt x="14737" y="1"/>
                    <a:pt x="145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801356" y="3598181"/>
              <a:ext cx="180594" cy="148175"/>
            </a:xfrm>
            <a:custGeom>
              <a:avLst/>
              <a:gdLst/>
              <a:ahLst/>
              <a:cxnLst/>
              <a:rect l="l" t="t" r="r" b="b"/>
              <a:pathLst>
                <a:path w="5164" h="4237" extrusionOk="0">
                  <a:moveTo>
                    <a:pt x="2832" y="0"/>
                  </a:moveTo>
                  <a:cubicBezTo>
                    <a:pt x="2557" y="0"/>
                    <a:pt x="2306" y="226"/>
                    <a:pt x="2281" y="502"/>
                  </a:cubicBezTo>
                  <a:lnTo>
                    <a:pt x="2005" y="3885"/>
                  </a:lnTo>
                  <a:lnTo>
                    <a:pt x="0" y="3885"/>
                  </a:lnTo>
                  <a:lnTo>
                    <a:pt x="0" y="4236"/>
                  </a:lnTo>
                  <a:lnTo>
                    <a:pt x="5163" y="4236"/>
                  </a:lnTo>
                  <a:lnTo>
                    <a:pt x="5163" y="3885"/>
                  </a:lnTo>
                  <a:lnTo>
                    <a:pt x="3083" y="3885"/>
                  </a:lnTo>
                  <a:lnTo>
                    <a:pt x="3359" y="577"/>
                  </a:lnTo>
                  <a:cubicBezTo>
                    <a:pt x="3384" y="276"/>
                    <a:pt x="3133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806602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51" y="0"/>
                  </a:moveTo>
                  <a:cubicBezTo>
                    <a:pt x="120" y="0"/>
                    <a:pt x="0" y="88"/>
                    <a:pt x="26" y="263"/>
                  </a:cubicBezTo>
                  <a:cubicBezTo>
                    <a:pt x="51" y="614"/>
                    <a:pt x="101" y="990"/>
                    <a:pt x="151" y="1366"/>
                  </a:cubicBezTo>
                  <a:cubicBezTo>
                    <a:pt x="163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77" y="1366"/>
                  </a:cubicBezTo>
                  <a:cubicBezTo>
                    <a:pt x="627" y="990"/>
                    <a:pt x="602" y="614"/>
                    <a:pt x="552" y="263"/>
                  </a:cubicBezTo>
                  <a:cubicBezTo>
                    <a:pt x="527" y="88"/>
                    <a:pt x="383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8438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1" y="0"/>
                  </a:moveTo>
                  <a:cubicBezTo>
                    <a:pt x="126" y="0"/>
                    <a:pt x="1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4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40" y="990"/>
                    <a:pt x="615" y="614"/>
                    <a:pt x="565" y="263"/>
                  </a:cubicBezTo>
                  <a:cubicBezTo>
                    <a:pt x="540" y="88"/>
                    <a:pt x="39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8815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0" y="0"/>
                  </a:moveTo>
                  <a:cubicBezTo>
                    <a:pt x="126" y="0"/>
                    <a:pt x="0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919247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5" y="0"/>
                    <a:pt x="0" y="88"/>
                    <a:pt x="13" y="263"/>
                  </a:cubicBezTo>
                  <a:cubicBezTo>
                    <a:pt x="63" y="614"/>
                    <a:pt x="88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6" y="1611"/>
                    <a:pt x="702" y="1529"/>
                    <a:pt x="689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956492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6" y="0"/>
                    <a:pt x="0" y="88"/>
                    <a:pt x="25" y="263"/>
                  </a:cubicBezTo>
                  <a:cubicBezTo>
                    <a:pt x="75" y="614"/>
                    <a:pt x="100" y="990"/>
                    <a:pt x="151" y="1366"/>
                  </a:cubicBezTo>
                  <a:cubicBezTo>
                    <a:pt x="176" y="1529"/>
                    <a:pt x="320" y="1611"/>
                    <a:pt x="451" y="1611"/>
                  </a:cubicBezTo>
                  <a:cubicBezTo>
                    <a:pt x="583" y="1611"/>
                    <a:pt x="702" y="1529"/>
                    <a:pt x="677" y="1366"/>
                  </a:cubicBezTo>
                  <a:cubicBezTo>
                    <a:pt x="652" y="990"/>
                    <a:pt x="602" y="614"/>
                    <a:pt x="552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8271135" y="3656899"/>
              <a:ext cx="20214" cy="29831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385074" y="3473716"/>
              <a:ext cx="29866" cy="13359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844986" y="3744539"/>
              <a:ext cx="3032719" cy="34237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634879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1" y="0"/>
                  </a:moveTo>
                  <a:lnTo>
                    <a:pt x="5389" y="22582"/>
                  </a:lnTo>
                  <a:lnTo>
                    <a:pt x="6041" y="22582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425397" y="3754968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1" y="0"/>
                  </a:moveTo>
                  <a:lnTo>
                    <a:pt x="5414" y="22582"/>
                  </a:lnTo>
                  <a:lnTo>
                    <a:pt x="6066" y="2258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884435" y="3751569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093917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7314021" y="3998821"/>
              <a:ext cx="384795" cy="58221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329793" y="3880825"/>
              <a:ext cx="584658" cy="774975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263172" y="3227723"/>
              <a:ext cx="130620" cy="2794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505947" y="3153792"/>
              <a:ext cx="577664" cy="419766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127305" y="3426399"/>
              <a:ext cx="513666" cy="496320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379733" y="4009243"/>
              <a:ext cx="268269" cy="24721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303494" y="4243275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159759" y="4627198"/>
              <a:ext cx="300652" cy="8064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312272" y="4628947"/>
              <a:ext cx="35" cy="93794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435828" y="4696443"/>
              <a:ext cx="50010" cy="49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286848" y="4696443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7137832" y="4696443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067713" y="3665677"/>
              <a:ext cx="606551" cy="619700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986193" y="3152603"/>
              <a:ext cx="418997" cy="426061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7757501" y="3485117"/>
              <a:ext cx="36860" cy="11436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8432426" y="3162570"/>
              <a:ext cx="6155" cy="12310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8336883" y="3176594"/>
              <a:ext cx="28082" cy="1273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371265" y="3312084"/>
              <a:ext cx="114417" cy="136976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9" name="Google Shape;759;p27"/>
            <p:cNvGrpSpPr/>
            <p:nvPr/>
          </p:nvGrpSpPr>
          <p:grpSpPr>
            <a:xfrm>
              <a:off x="6285878" y="3051254"/>
              <a:ext cx="164818" cy="315544"/>
              <a:chOff x="5990537" y="2792332"/>
              <a:chExt cx="144842" cy="277301"/>
            </a:xfrm>
          </p:grpSpPr>
          <p:sp>
            <p:nvSpPr>
              <p:cNvPr id="760" name="Google Shape;760;p27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27"/>
          <p:cNvGrpSpPr/>
          <p:nvPr/>
        </p:nvGrpSpPr>
        <p:grpSpPr>
          <a:xfrm>
            <a:off x="6171613" y="0"/>
            <a:ext cx="422503" cy="1832059"/>
            <a:chOff x="7093138" y="727500"/>
            <a:chExt cx="422503" cy="1832059"/>
          </a:xfrm>
        </p:grpSpPr>
        <p:sp>
          <p:nvSpPr>
            <p:cNvPr id="765" name="Google Shape;765;p2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7" name="Google Shape;767;p2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8" name="Google Shape;768;p27"/>
          <p:cNvGrpSpPr/>
          <p:nvPr/>
        </p:nvGrpSpPr>
        <p:grpSpPr>
          <a:xfrm>
            <a:off x="7047923" y="0"/>
            <a:ext cx="422503" cy="1286059"/>
            <a:chOff x="7856998" y="456300"/>
            <a:chExt cx="422503" cy="1286059"/>
          </a:xfrm>
        </p:grpSpPr>
        <p:sp>
          <p:nvSpPr>
            <p:cNvPr id="769" name="Google Shape;769;p2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1" name="Google Shape;771;p2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2" name="Google Shape;772;p27"/>
          <p:cNvCxnSpPr/>
          <p:nvPr/>
        </p:nvCxnSpPr>
        <p:spPr>
          <a:xfrm>
            <a:off x="813967" y="2535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Google Shape;977;p36"/>
          <p:cNvCxnSpPr/>
          <p:nvPr/>
        </p:nvCxnSpPr>
        <p:spPr>
          <a:xfrm>
            <a:off x="5492410" y="4823073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8" name="Google Shape;978;p36"/>
          <p:cNvSpPr txBox="1">
            <a:spLocks noGrp="1"/>
          </p:cNvSpPr>
          <p:nvPr>
            <p:ph type="title"/>
          </p:nvPr>
        </p:nvSpPr>
        <p:spPr>
          <a:xfrm>
            <a:off x="1355210" y="339599"/>
            <a:ext cx="5358206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3200" dirty="0"/>
              <a:t>Investment </a:t>
            </a:r>
            <a:r>
              <a:rPr lang="fr-FR" sz="3200" dirty="0" err="1">
                <a:solidFill>
                  <a:srgbClr val="5757FF"/>
                </a:solidFill>
              </a:rPr>
              <a:t>Strategies</a:t>
            </a:r>
            <a:r>
              <a:rPr lang="fr-FR" sz="3200" dirty="0"/>
              <a:t/>
            </a:r>
            <a:br>
              <a:rPr lang="fr-FR" sz="3200" dirty="0"/>
            </a:br>
            <a:endParaRPr sz="3200" dirty="0"/>
          </a:p>
        </p:txBody>
      </p:sp>
      <p:sp>
        <p:nvSpPr>
          <p:cNvPr id="979" name="Google Shape;979;p36"/>
          <p:cNvSpPr txBox="1">
            <a:spLocks noGrp="1"/>
          </p:cNvSpPr>
          <p:nvPr>
            <p:ph type="subTitle" idx="1"/>
          </p:nvPr>
        </p:nvSpPr>
        <p:spPr>
          <a:xfrm>
            <a:off x="730633" y="1384886"/>
            <a:ext cx="4685400" cy="2812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fr-FR" sz="2400" dirty="0" err="1"/>
              <a:t>Buy</a:t>
            </a:r>
            <a:r>
              <a:rPr lang="fr-FR" sz="2400" dirty="0"/>
              <a:t> and </a:t>
            </a:r>
            <a:r>
              <a:rPr lang="fr-FR" sz="2400" dirty="0" err="1" smtClean="0"/>
              <a:t>hold</a:t>
            </a:r>
            <a:endParaRPr lang="fr-FR" sz="2400" dirty="0" smtClean="0"/>
          </a:p>
          <a:p>
            <a:pPr marL="0" lvl="0" indent="0" algn="l"/>
            <a:endParaRPr lang="fr-FR" sz="2400" dirty="0" smtClean="0"/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fr-FR" sz="2400" dirty="0" err="1"/>
              <a:t>Income</a:t>
            </a:r>
            <a:r>
              <a:rPr lang="fr-FR" sz="2400" dirty="0"/>
              <a:t> </a:t>
            </a:r>
            <a:r>
              <a:rPr lang="fr-FR" sz="2400" dirty="0" err="1" smtClean="0"/>
              <a:t>investing</a:t>
            </a:r>
            <a:endParaRPr lang="fr-FR" sz="2400" dirty="0" smtClean="0"/>
          </a:p>
          <a:p>
            <a:pPr marL="0" lvl="0" indent="0" algn="l"/>
            <a:endParaRPr lang="fr-FR" sz="2400" dirty="0" smtClean="0"/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fr-FR" sz="2400" dirty="0" err="1" smtClean="0"/>
              <a:t>Tactical</a:t>
            </a:r>
            <a:r>
              <a:rPr lang="fr-FR" sz="2400" dirty="0" smtClean="0"/>
              <a:t> </a:t>
            </a:r>
            <a:r>
              <a:rPr lang="fr-FR" sz="2400" dirty="0" err="1"/>
              <a:t>asset</a:t>
            </a:r>
            <a:r>
              <a:rPr lang="fr-FR" sz="2400" dirty="0"/>
              <a:t> </a:t>
            </a:r>
            <a:r>
              <a:rPr lang="fr-FR" sz="2400" dirty="0" smtClean="0"/>
              <a:t>allocation</a:t>
            </a:r>
          </a:p>
          <a:p>
            <a:pPr marL="0" lvl="0" indent="0" algn="l"/>
            <a:endParaRPr lang="fr-FR" sz="2400" dirty="0" smtClean="0"/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fr-FR" sz="2400" dirty="0"/>
              <a:t>Dollar-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averaging</a:t>
            </a:r>
            <a:endParaRPr sz="2400" dirty="0"/>
          </a:p>
        </p:txBody>
      </p:sp>
      <p:grpSp>
        <p:nvGrpSpPr>
          <p:cNvPr id="980" name="Google Shape;980;p36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981" name="Google Shape;981;p3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6"/>
          <p:cNvGrpSpPr/>
          <p:nvPr/>
        </p:nvGrpSpPr>
        <p:grpSpPr>
          <a:xfrm>
            <a:off x="7053900" y="3376561"/>
            <a:ext cx="850767" cy="1509240"/>
            <a:chOff x="2498921" y="1692268"/>
            <a:chExt cx="1312579" cy="2527289"/>
          </a:xfrm>
        </p:grpSpPr>
        <p:sp>
          <p:nvSpPr>
            <p:cNvPr id="997" name="Google Shape;997;p36"/>
            <p:cNvSpPr/>
            <p:nvPr/>
          </p:nvSpPr>
          <p:spPr>
            <a:xfrm>
              <a:off x="2498921" y="2306609"/>
              <a:ext cx="743093" cy="652503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822589" y="3689581"/>
              <a:ext cx="292904" cy="443848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308179" y="3295813"/>
              <a:ext cx="29472" cy="644577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072752" y="3938864"/>
              <a:ext cx="504789" cy="13538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322916" y="3941799"/>
              <a:ext cx="59" cy="158987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031538" y="4056577"/>
              <a:ext cx="82488" cy="82429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281701" y="4056577"/>
              <a:ext cx="82429" cy="82429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31865" y="4056577"/>
              <a:ext cx="82429" cy="82429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2604834" y="3879919"/>
              <a:ext cx="366468" cy="339637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134574" y="2802884"/>
              <a:ext cx="59" cy="152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243422" y="2273203"/>
              <a:ext cx="1526" cy="10333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134574" y="2795546"/>
              <a:ext cx="1526" cy="7397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024199" y="2245198"/>
              <a:ext cx="17730" cy="145777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024199" y="2115214"/>
              <a:ext cx="238421" cy="308110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040403" y="2455615"/>
              <a:ext cx="771097" cy="891746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572485" y="2949777"/>
              <a:ext cx="924096" cy="367936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559216" y="3033849"/>
              <a:ext cx="451774" cy="832978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075688" y="2815801"/>
              <a:ext cx="603363" cy="502147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775504" y="2957820"/>
              <a:ext cx="924154" cy="621563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124241" y="2107876"/>
              <a:ext cx="598959" cy="889339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211073" y="1786145"/>
              <a:ext cx="251690" cy="439621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246358" y="2034136"/>
              <a:ext cx="79552" cy="38983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190466" y="1692268"/>
              <a:ext cx="286975" cy="323022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3368533" y="1932685"/>
              <a:ext cx="50080" cy="46909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785837" y="3152855"/>
              <a:ext cx="343512" cy="877186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806444" y="1937558"/>
              <a:ext cx="759297" cy="591327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559810" y="2377648"/>
              <a:ext cx="116305" cy="89826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3559810" y="2377648"/>
              <a:ext cx="116305" cy="89826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3125709" y="2776406"/>
              <a:ext cx="33934" cy="50080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316986" y="2468883"/>
              <a:ext cx="50138" cy="22427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396479" y="1946541"/>
              <a:ext cx="10333" cy="20666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236084" y="1970083"/>
              <a:ext cx="47144" cy="2137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5583794" y="3391876"/>
            <a:ext cx="1129622" cy="1437223"/>
            <a:chOff x="-2164348" y="3003119"/>
            <a:chExt cx="1255670" cy="1822643"/>
          </a:xfrm>
        </p:grpSpPr>
        <p:sp>
          <p:nvSpPr>
            <p:cNvPr id="1030" name="Google Shape;1030;p36"/>
            <p:cNvSpPr/>
            <p:nvPr/>
          </p:nvSpPr>
          <p:spPr>
            <a:xfrm>
              <a:off x="-1598696" y="4557942"/>
              <a:ext cx="252735" cy="170744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-1413187" y="4645334"/>
              <a:ext cx="257777" cy="172785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-1789248" y="3971362"/>
              <a:ext cx="440285" cy="66617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-1771201" y="3836351"/>
              <a:ext cx="668971" cy="886732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-1847430" y="3089072"/>
              <a:ext cx="149456" cy="3197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-1569646" y="3004480"/>
              <a:ext cx="660968" cy="480300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-2002888" y="3316397"/>
              <a:ext cx="587740" cy="567893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-1714060" y="3983286"/>
              <a:ext cx="306955" cy="28286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1801292" y="4251067"/>
              <a:ext cx="20088" cy="43932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1965754" y="4690351"/>
              <a:ext cx="344009" cy="9227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791249" y="4692352"/>
              <a:ext cx="40" cy="107320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1649876" y="4769581"/>
              <a:ext cx="57221" cy="56181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-1820339" y="4769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-1990843" y="4769581"/>
              <a:ext cx="56221" cy="56181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2071073" y="3590179"/>
              <a:ext cx="694020" cy="709066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2164348" y="3003119"/>
              <a:ext cx="479420" cy="487503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1281818" y="3383582"/>
              <a:ext cx="42176" cy="13085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36"/>
          <p:cNvGrpSpPr/>
          <p:nvPr/>
        </p:nvGrpSpPr>
        <p:grpSpPr>
          <a:xfrm>
            <a:off x="7989307" y="3826678"/>
            <a:ext cx="614415" cy="895101"/>
            <a:chOff x="4393218" y="3866890"/>
            <a:chExt cx="567799" cy="827189"/>
          </a:xfrm>
        </p:grpSpPr>
        <p:sp>
          <p:nvSpPr>
            <p:cNvPr id="1048" name="Google Shape;1048;p36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7"/>
          <p:cNvSpPr txBox="1">
            <a:spLocks noGrp="1"/>
          </p:cNvSpPr>
          <p:nvPr>
            <p:ph type="title"/>
          </p:nvPr>
        </p:nvSpPr>
        <p:spPr>
          <a:xfrm>
            <a:off x="1048307" y="202617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" dirty="0" smtClean="0">
                <a:solidFill>
                  <a:schemeClr val="dk1"/>
                </a:solidFill>
              </a:rPr>
              <a:t>onclusion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066" name="Google Shape;1066;p37"/>
          <p:cNvCxnSpPr/>
          <p:nvPr/>
        </p:nvCxnSpPr>
        <p:spPr>
          <a:xfrm>
            <a:off x="5183525" y="4604000"/>
            <a:ext cx="313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7" name="Google Shape;1067;p37"/>
          <p:cNvGrpSpPr/>
          <p:nvPr/>
        </p:nvGrpSpPr>
        <p:grpSpPr>
          <a:xfrm>
            <a:off x="5631779" y="1963685"/>
            <a:ext cx="2240585" cy="2650072"/>
            <a:chOff x="2912955" y="2493273"/>
            <a:chExt cx="1784473" cy="2110602"/>
          </a:xfrm>
        </p:grpSpPr>
        <p:sp>
          <p:nvSpPr>
            <p:cNvPr id="1068" name="Google Shape;1068;p37"/>
            <p:cNvSpPr/>
            <p:nvPr/>
          </p:nvSpPr>
          <p:spPr>
            <a:xfrm>
              <a:off x="4327395" y="3800190"/>
              <a:ext cx="208530" cy="744912"/>
            </a:xfrm>
            <a:custGeom>
              <a:avLst/>
              <a:gdLst/>
              <a:ahLst/>
              <a:cxnLst/>
              <a:rect l="l" t="t" r="r" b="b"/>
              <a:pathLst>
                <a:path w="6620" h="23648" extrusionOk="0">
                  <a:moveTo>
                    <a:pt x="1" y="1"/>
                  </a:moveTo>
                  <a:lnTo>
                    <a:pt x="5844" y="23648"/>
                  </a:lnTo>
                  <a:lnTo>
                    <a:pt x="6620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3630670" y="3800190"/>
              <a:ext cx="175486" cy="744912"/>
            </a:xfrm>
            <a:custGeom>
              <a:avLst/>
              <a:gdLst/>
              <a:ahLst/>
              <a:cxnLst/>
              <a:rect l="l" t="t" r="r" b="b"/>
              <a:pathLst>
                <a:path w="5571" h="23648" extrusionOk="0">
                  <a:moveTo>
                    <a:pt x="3767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071423" y="3800190"/>
              <a:ext cx="56133" cy="744912"/>
            </a:xfrm>
            <a:custGeom>
              <a:avLst/>
              <a:gdLst/>
              <a:ahLst/>
              <a:cxnLst/>
              <a:rect l="l" t="t" r="r" b="b"/>
              <a:pathLst>
                <a:path w="1782" h="23648" extrusionOk="0">
                  <a:moveTo>
                    <a:pt x="1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456694" y="2831681"/>
              <a:ext cx="1105114" cy="1024600"/>
            </a:xfrm>
            <a:custGeom>
              <a:avLst/>
              <a:gdLst/>
              <a:ahLst/>
              <a:cxnLst/>
              <a:rect l="l" t="t" r="r" b="b"/>
              <a:pathLst>
                <a:path w="35083" h="32527" extrusionOk="0">
                  <a:moveTo>
                    <a:pt x="20794" y="1"/>
                  </a:moveTo>
                  <a:cubicBezTo>
                    <a:pt x="13353" y="1"/>
                    <a:pt x="8377" y="7214"/>
                    <a:pt x="8377" y="20886"/>
                  </a:cubicBezTo>
                  <a:cubicBezTo>
                    <a:pt x="8377" y="22096"/>
                    <a:pt x="8423" y="25177"/>
                    <a:pt x="7236" y="26661"/>
                  </a:cubicBezTo>
                  <a:cubicBezTo>
                    <a:pt x="5935" y="28281"/>
                    <a:pt x="4383" y="27734"/>
                    <a:pt x="1758" y="28966"/>
                  </a:cubicBezTo>
                  <a:cubicBezTo>
                    <a:pt x="0" y="29765"/>
                    <a:pt x="274" y="32527"/>
                    <a:pt x="3356" y="32527"/>
                  </a:cubicBezTo>
                  <a:lnTo>
                    <a:pt x="25291" y="32527"/>
                  </a:lnTo>
                  <a:cubicBezTo>
                    <a:pt x="34512" y="32527"/>
                    <a:pt x="35083" y="22370"/>
                    <a:pt x="33097" y="11277"/>
                  </a:cubicBezTo>
                  <a:cubicBezTo>
                    <a:pt x="31636" y="2923"/>
                    <a:pt x="25838" y="1"/>
                    <a:pt x="207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913260" y="2887058"/>
              <a:ext cx="579537" cy="935676"/>
            </a:xfrm>
            <a:custGeom>
              <a:avLst/>
              <a:gdLst/>
              <a:ahLst/>
              <a:cxnLst/>
              <a:rect l="l" t="t" r="r" b="b"/>
              <a:pathLst>
                <a:path w="18398" h="29704" extrusionOk="0">
                  <a:moveTo>
                    <a:pt x="10089" y="1"/>
                  </a:moveTo>
                  <a:lnTo>
                    <a:pt x="0" y="24036"/>
                  </a:lnTo>
                  <a:cubicBezTo>
                    <a:pt x="1324" y="26752"/>
                    <a:pt x="662" y="28669"/>
                    <a:pt x="3698" y="29377"/>
                  </a:cubicBezTo>
                  <a:cubicBezTo>
                    <a:pt x="4789" y="29629"/>
                    <a:pt x="5950" y="29704"/>
                    <a:pt x="7108" y="29704"/>
                  </a:cubicBezTo>
                  <a:cubicBezTo>
                    <a:pt x="7937" y="29704"/>
                    <a:pt x="8764" y="29666"/>
                    <a:pt x="9564" y="29628"/>
                  </a:cubicBezTo>
                  <a:cubicBezTo>
                    <a:pt x="16480" y="29308"/>
                    <a:pt x="18397" y="22552"/>
                    <a:pt x="18329" y="16709"/>
                  </a:cubicBezTo>
                  <a:cubicBezTo>
                    <a:pt x="18261" y="10888"/>
                    <a:pt x="17096" y="1324"/>
                    <a:pt x="1008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456694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98" y="2397"/>
                    <a:pt x="3835" y="2397"/>
                  </a:cubicBezTo>
                  <a:cubicBezTo>
                    <a:pt x="4542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531475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3" y="6163"/>
                  </a:lnTo>
                  <a:cubicBezTo>
                    <a:pt x="593" y="6163"/>
                    <a:pt x="982" y="6368"/>
                    <a:pt x="1643" y="6368"/>
                  </a:cubicBezTo>
                  <a:cubicBezTo>
                    <a:pt x="2283" y="6368"/>
                    <a:pt x="2556" y="6049"/>
                    <a:pt x="2556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514213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528577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543698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366823" y="3434219"/>
              <a:ext cx="906664" cy="1021388"/>
            </a:xfrm>
            <a:custGeom>
              <a:avLst/>
              <a:gdLst/>
              <a:ahLst/>
              <a:cxnLst/>
              <a:rect l="l" t="t" r="r" b="b"/>
              <a:pathLst>
                <a:path w="28783" h="32425" extrusionOk="0">
                  <a:moveTo>
                    <a:pt x="26021" y="1"/>
                  </a:moveTo>
                  <a:lnTo>
                    <a:pt x="17986" y="1393"/>
                  </a:lnTo>
                  <a:cubicBezTo>
                    <a:pt x="17986" y="1393"/>
                    <a:pt x="17835" y="1390"/>
                    <a:pt x="17564" y="1390"/>
                  </a:cubicBezTo>
                  <a:cubicBezTo>
                    <a:pt x="15805" y="1390"/>
                    <a:pt x="9027" y="1510"/>
                    <a:pt x="6277" y="3310"/>
                  </a:cubicBezTo>
                  <a:cubicBezTo>
                    <a:pt x="0" y="7396"/>
                    <a:pt x="2579" y="31636"/>
                    <a:pt x="3424" y="32047"/>
                  </a:cubicBezTo>
                  <a:cubicBezTo>
                    <a:pt x="3926" y="32292"/>
                    <a:pt x="5400" y="32424"/>
                    <a:pt x="6789" y="32424"/>
                  </a:cubicBezTo>
                  <a:cubicBezTo>
                    <a:pt x="8116" y="32424"/>
                    <a:pt x="9364" y="32304"/>
                    <a:pt x="9609" y="32047"/>
                  </a:cubicBezTo>
                  <a:cubicBezTo>
                    <a:pt x="10112" y="31522"/>
                    <a:pt x="11047" y="14061"/>
                    <a:pt x="12896" y="12166"/>
                  </a:cubicBezTo>
                  <a:cubicBezTo>
                    <a:pt x="13558" y="11482"/>
                    <a:pt x="21205" y="11482"/>
                    <a:pt x="22666" y="11482"/>
                  </a:cubicBezTo>
                  <a:cubicBezTo>
                    <a:pt x="28623" y="11482"/>
                    <a:pt x="28783" y="5410"/>
                    <a:pt x="260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50830" y="3735489"/>
              <a:ext cx="400491" cy="715428"/>
            </a:xfrm>
            <a:custGeom>
              <a:avLst/>
              <a:gdLst/>
              <a:ahLst/>
              <a:cxnLst/>
              <a:rect l="l" t="t" r="r" b="b"/>
              <a:pathLst>
                <a:path w="12714" h="22712" fill="none" extrusionOk="0">
                  <a:moveTo>
                    <a:pt x="0" y="22711"/>
                  </a:moveTo>
                  <a:cubicBezTo>
                    <a:pt x="0" y="22711"/>
                    <a:pt x="593" y="3721"/>
                    <a:pt x="2944" y="1370"/>
                  </a:cubicBezTo>
                  <a:cubicBezTo>
                    <a:pt x="4314" y="0"/>
                    <a:pt x="11230" y="662"/>
                    <a:pt x="12714" y="662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793905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75" y="2397"/>
                    <a:pt x="3835" y="2397"/>
                  </a:cubicBezTo>
                  <a:cubicBezTo>
                    <a:pt x="4543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868687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4" y="6163"/>
                  </a:lnTo>
                  <a:cubicBezTo>
                    <a:pt x="594" y="6163"/>
                    <a:pt x="982" y="6368"/>
                    <a:pt x="1644" y="6368"/>
                  </a:cubicBezTo>
                  <a:cubicBezTo>
                    <a:pt x="2283" y="6368"/>
                    <a:pt x="2557" y="6049"/>
                    <a:pt x="2557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851424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65789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3880909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692505" y="3434219"/>
              <a:ext cx="735588" cy="1021388"/>
            </a:xfrm>
            <a:custGeom>
              <a:avLst/>
              <a:gdLst/>
              <a:ahLst/>
              <a:cxnLst/>
              <a:rect l="l" t="t" r="r" b="b"/>
              <a:pathLst>
                <a:path w="23352" h="32425" extrusionOk="0">
                  <a:moveTo>
                    <a:pt x="20156" y="1"/>
                  </a:moveTo>
                  <a:lnTo>
                    <a:pt x="18969" y="548"/>
                  </a:lnTo>
                  <a:cubicBezTo>
                    <a:pt x="18969" y="548"/>
                    <a:pt x="9519" y="1461"/>
                    <a:pt x="7259" y="2169"/>
                  </a:cubicBezTo>
                  <a:cubicBezTo>
                    <a:pt x="1" y="4497"/>
                    <a:pt x="3721" y="31636"/>
                    <a:pt x="4566" y="32047"/>
                  </a:cubicBezTo>
                  <a:cubicBezTo>
                    <a:pt x="5068" y="32292"/>
                    <a:pt x="6537" y="32424"/>
                    <a:pt x="7922" y="32424"/>
                  </a:cubicBezTo>
                  <a:cubicBezTo>
                    <a:pt x="9247" y="32424"/>
                    <a:pt x="10495" y="32304"/>
                    <a:pt x="10752" y="32047"/>
                  </a:cubicBezTo>
                  <a:cubicBezTo>
                    <a:pt x="11254" y="31522"/>
                    <a:pt x="11094" y="14061"/>
                    <a:pt x="12943" y="12166"/>
                  </a:cubicBezTo>
                  <a:cubicBezTo>
                    <a:pt x="13605" y="11482"/>
                    <a:pt x="15933" y="11482"/>
                    <a:pt x="17417" y="11482"/>
                  </a:cubicBezTo>
                  <a:cubicBezTo>
                    <a:pt x="23351" y="11482"/>
                    <a:pt x="22096" y="3904"/>
                    <a:pt x="201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003130" y="3434219"/>
              <a:ext cx="365999" cy="1018143"/>
            </a:xfrm>
            <a:custGeom>
              <a:avLst/>
              <a:gdLst/>
              <a:ahLst/>
              <a:cxnLst/>
              <a:rect l="l" t="t" r="r" b="b"/>
              <a:pathLst>
                <a:path w="11619" h="32322" fill="none" extrusionOk="0">
                  <a:moveTo>
                    <a:pt x="0" y="32321"/>
                  </a:moveTo>
                  <a:cubicBezTo>
                    <a:pt x="0" y="32321"/>
                    <a:pt x="0" y="13102"/>
                    <a:pt x="1872" y="11208"/>
                  </a:cubicBezTo>
                  <a:cubicBezTo>
                    <a:pt x="2968" y="10112"/>
                    <a:pt x="4565" y="10386"/>
                    <a:pt x="6026" y="10249"/>
                  </a:cubicBezTo>
                  <a:cubicBezTo>
                    <a:pt x="11619" y="9770"/>
                    <a:pt x="11504" y="4383"/>
                    <a:pt x="8857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264006" y="2857543"/>
              <a:ext cx="132300" cy="207144"/>
            </a:xfrm>
            <a:custGeom>
              <a:avLst/>
              <a:gdLst/>
              <a:ahLst/>
              <a:cxnLst/>
              <a:rect l="l" t="t" r="r" b="b"/>
              <a:pathLst>
                <a:path w="4200" h="6576" extrusionOk="0">
                  <a:moveTo>
                    <a:pt x="741" y="1"/>
                  </a:moveTo>
                  <a:cubicBezTo>
                    <a:pt x="737" y="1"/>
                    <a:pt x="734" y="1"/>
                    <a:pt x="730" y="2"/>
                  </a:cubicBezTo>
                  <a:cubicBezTo>
                    <a:pt x="525" y="47"/>
                    <a:pt x="1278" y="1440"/>
                    <a:pt x="1278" y="1440"/>
                  </a:cubicBezTo>
                  <a:cubicBezTo>
                    <a:pt x="1278" y="1440"/>
                    <a:pt x="609" y="268"/>
                    <a:pt x="412" y="268"/>
                  </a:cubicBezTo>
                  <a:cubicBezTo>
                    <a:pt x="403" y="268"/>
                    <a:pt x="395" y="271"/>
                    <a:pt x="388" y="276"/>
                  </a:cubicBezTo>
                  <a:cubicBezTo>
                    <a:pt x="251" y="367"/>
                    <a:pt x="890" y="1577"/>
                    <a:pt x="890" y="1577"/>
                  </a:cubicBezTo>
                  <a:cubicBezTo>
                    <a:pt x="890" y="1577"/>
                    <a:pt x="342" y="715"/>
                    <a:pt x="152" y="715"/>
                  </a:cubicBezTo>
                  <a:cubicBezTo>
                    <a:pt x="137" y="715"/>
                    <a:pt x="124" y="720"/>
                    <a:pt x="114" y="732"/>
                  </a:cubicBezTo>
                  <a:cubicBezTo>
                    <a:pt x="0" y="846"/>
                    <a:pt x="548" y="1691"/>
                    <a:pt x="730" y="2079"/>
                  </a:cubicBezTo>
                  <a:cubicBezTo>
                    <a:pt x="936" y="2490"/>
                    <a:pt x="753" y="3289"/>
                    <a:pt x="1552" y="3699"/>
                  </a:cubicBezTo>
                  <a:cubicBezTo>
                    <a:pt x="1598" y="3768"/>
                    <a:pt x="2648" y="6575"/>
                    <a:pt x="2648" y="6575"/>
                  </a:cubicBezTo>
                  <a:lnTo>
                    <a:pt x="4200" y="5434"/>
                  </a:lnTo>
                  <a:cubicBezTo>
                    <a:pt x="4200" y="5434"/>
                    <a:pt x="2511" y="3311"/>
                    <a:pt x="2511" y="3311"/>
                  </a:cubicBezTo>
                  <a:cubicBezTo>
                    <a:pt x="2739" y="3083"/>
                    <a:pt x="2785" y="2444"/>
                    <a:pt x="2671" y="1645"/>
                  </a:cubicBezTo>
                  <a:cubicBezTo>
                    <a:pt x="2648" y="1417"/>
                    <a:pt x="2602" y="709"/>
                    <a:pt x="2351" y="709"/>
                  </a:cubicBezTo>
                  <a:cubicBezTo>
                    <a:pt x="2191" y="732"/>
                    <a:pt x="2305" y="1371"/>
                    <a:pt x="2146" y="1394"/>
                  </a:cubicBezTo>
                  <a:cubicBezTo>
                    <a:pt x="1963" y="1394"/>
                    <a:pt x="1506" y="2"/>
                    <a:pt x="1255" y="2"/>
                  </a:cubicBezTo>
                  <a:cubicBezTo>
                    <a:pt x="1253" y="2"/>
                    <a:pt x="1252" y="1"/>
                    <a:pt x="1250" y="1"/>
                  </a:cubicBezTo>
                  <a:cubicBezTo>
                    <a:pt x="1037" y="1"/>
                    <a:pt x="1643" y="1326"/>
                    <a:pt x="1643" y="1326"/>
                  </a:cubicBezTo>
                  <a:cubicBezTo>
                    <a:pt x="1643" y="1326"/>
                    <a:pt x="95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4195818" y="3484557"/>
              <a:ext cx="131607" cy="56826"/>
            </a:xfrm>
            <a:custGeom>
              <a:avLst/>
              <a:gdLst/>
              <a:ahLst/>
              <a:cxnLst/>
              <a:rect l="l" t="t" r="r" b="b"/>
              <a:pathLst>
                <a:path w="4178" h="1804" fill="none" extrusionOk="0">
                  <a:moveTo>
                    <a:pt x="1" y="0"/>
                  </a:moveTo>
                  <a:cubicBezTo>
                    <a:pt x="1" y="0"/>
                    <a:pt x="229" y="1073"/>
                    <a:pt x="1439" y="1438"/>
                  </a:cubicBezTo>
                  <a:cubicBezTo>
                    <a:pt x="2626" y="1804"/>
                    <a:pt x="4178" y="1689"/>
                    <a:pt x="4178" y="168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312894" y="2954658"/>
              <a:ext cx="484628" cy="371448"/>
            </a:xfrm>
            <a:custGeom>
              <a:avLst/>
              <a:gdLst/>
              <a:ahLst/>
              <a:cxnLst/>
              <a:rect l="l" t="t" r="r" b="b"/>
              <a:pathLst>
                <a:path w="15385" h="11792" extrusionOk="0">
                  <a:moveTo>
                    <a:pt x="1004" y="0"/>
                  </a:moveTo>
                  <a:lnTo>
                    <a:pt x="0" y="616"/>
                  </a:lnTo>
                  <a:cubicBezTo>
                    <a:pt x="0" y="616"/>
                    <a:pt x="2525" y="11791"/>
                    <a:pt x="8823" y="11791"/>
                  </a:cubicBezTo>
                  <a:cubicBezTo>
                    <a:pt x="8947" y="11791"/>
                    <a:pt x="9072" y="11787"/>
                    <a:pt x="9199" y="11778"/>
                  </a:cubicBezTo>
                  <a:cubicBezTo>
                    <a:pt x="13695" y="11481"/>
                    <a:pt x="15384" y="2077"/>
                    <a:pt x="15384" y="2077"/>
                  </a:cubicBezTo>
                  <a:lnTo>
                    <a:pt x="15384" y="2077"/>
                  </a:lnTo>
                  <a:lnTo>
                    <a:pt x="7943" y="2716"/>
                  </a:lnTo>
                  <a:cubicBezTo>
                    <a:pt x="7943" y="2716"/>
                    <a:pt x="7510" y="4953"/>
                    <a:pt x="6893" y="5159"/>
                  </a:cubicBezTo>
                  <a:cubicBezTo>
                    <a:pt x="6861" y="5169"/>
                    <a:pt x="6825" y="5174"/>
                    <a:pt x="6786" y="5174"/>
                  </a:cubicBezTo>
                  <a:cubicBezTo>
                    <a:pt x="5534" y="5174"/>
                    <a:pt x="1004" y="0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548706" y="2790006"/>
              <a:ext cx="352359" cy="331349"/>
            </a:xfrm>
            <a:custGeom>
              <a:avLst/>
              <a:gdLst/>
              <a:ahLst/>
              <a:cxnLst/>
              <a:rect l="l" t="t" r="r" b="b"/>
              <a:pathLst>
                <a:path w="11186" h="10519" extrusionOk="0">
                  <a:moveTo>
                    <a:pt x="11166" y="0"/>
                  </a:moveTo>
                  <a:cubicBezTo>
                    <a:pt x="10830" y="0"/>
                    <a:pt x="6249" y="42"/>
                    <a:pt x="3721" y="2328"/>
                  </a:cubicBezTo>
                  <a:cubicBezTo>
                    <a:pt x="503" y="5250"/>
                    <a:pt x="1" y="9541"/>
                    <a:pt x="1" y="9541"/>
                  </a:cubicBezTo>
                  <a:cubicBezTo>
                    <a:pt x="1" y="9541"/>
                    <a:pt x="3287" y="10519"/>
                    <a:pt x="6022" y="10519"/>
                  </a:cubicBezTo>
                  <a:cubicBezTo>
                    <a:pt x="6470" y="10519"/>
                    <a:pt x="6903" y="10492"/>
                    <a:pt x="7305" y="10431"/>
                  </a:cubicBezTo>
                  <a:cubicBezTo>
                    <a:pt x="9268" y="8514"/>
                    <a:pt x="8583" y="3926"/>
                    <a:pt x="8583" y="3926"/>
                  </a:cubicBezTo>
                  <a:lnTo>
                    <a:pt x="11185" y="0"/>
                  </a:lnTo>
                  <a:cubicBezTo>
                    <a:pt x="11185" y="0"/>
                    <a:pt x="11179" y="0"/>
                    <a:pt x="11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722714" y="2788210"/>
              <a:ext cx="664398" cy="726296"/>
            </a:xfrm>
            <a:custGeom>
              <a:avLst/>
              <a:gdLst/>
              <a:ahLst/>
              <a:cxnLst/>
              <a:rect l="l" t="t" r="r" b="b"/>
              <a:pathLst>
                <a:path w="21092" h="23057" extrusionOk="0">
                  <a:moveTo>
                    <a:pt x="7634" y="1"/>
                  </a:moveTo>
                  <a:cubicBezTo>
                    <a:pt x="7445" y="1"/>
                    <a:pt x="7259" y="11"/>
                    <a:pt x="7076" y="34"/>
                  </a:cubicBezTo>
                  <a:cubicBezTo>
                    <a:pt x="3219" y="536"/>
                    <a:pt x="1" y="4348"/>
                    <a:pt x="1" y="4348"/>
                  </a:cubicBezTo>
                  <a:cubicBezTo>
                    <a:pt x="1" y="4348"/>
                    <a:pt x="1439" y="16902"/>
                    <a:pt x="1210" y="19755"/>
                  </a:cubicBezTo>
                  <a:cubicBezTo>
                    <a:pt x="1142" y="20668"/>
                    <a:pt x="343" y="21307"/>
                    <a:pt x="1370" y="22106"/>
                  </a:cubicBezTo>
                  <a:cubicBezTo>
                    <a:pt x="1992" y="22594"/>
                    <a:pt x="7044" y="23056"/>
                    <a:pt x="11772" y="23056"/>
                  </a:cubicBezTo>
                  <a:cubicBezTo>
                    <a:pt x="15888" y="23056"/>
                    <a:pt x="19758" y="22706"/>
                    <a:pt x="20247" y="21718"/>
                  </a:cubicBezTo>
                  <a:cubicBezTo>
                    <a:pt x="21091" y="20075"/>
                    <a:pt x="20224" y="11995"/>
                    <a:pt x="16229" y="4348"/>
                  </a:cubicBezTo>
                  <a:cubicBezTo>
                    <a:pt x="16229" y="4348"/>
                    <a:pt x="11406" y="1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728479" y="2956076"/>
              <a:ext cx="33107" cy="417060"/>
            </a:xfrm>
            <a:custGeom>
              <a:avLst/>
              <a:gdLst/>
              <a:ahLst/>
              <a:cxnLst/>
              <a:rect l="l" t="t" r="r" b="b"/>
              <a:pathLst>
                <a:path w="1051" h="13240" fill="none" extrusionOk="0">
                  <a:moveTo>
                    <a:pt x="0" y="1"/>
                  </a:moveTo>
                  <a:cubicBezTo>
                    <a:pt x="959" y="4771"/>
                    <a:pt x="1050" y="13239"/>
                    <a:pt x="1050" y="1323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684189" y="3033031"/>
              <a:ext cx="798525" cy="362439"/>
            </a:xfrm>
            <a:custGeom>
              <a:avLst/>
              <a:gdLst/>
              <a:ahLst/>
              <a:cxnLst/>
              <a:rect l="l" t="t" r="r" b="b"/>
              <a:pathLst>
                <a:path w="25350" h="11506" extrusionOk="0">
                  <a:moveTo>
                    <a:pt x="22063" y="0"/>
                  </a:moveTo>
                  <a:lnTo>
                    <a:pt x="14987" y="2556"/>
                  </a:lnTo>
                  <a:cubicBezTo>
                    <a:pt x="14987" y="2556"/>
                    <a:pt x="15877" y="5957"/>
                    <a:pt x="15444" y="6962"/>
                  </a:cubicBezTo>
                  <a:cubicBezTo>
                    <a:pt x="14873" y="8286"/>
                    <a:pt x="6359" y="10363"/>
                    <a:pt x="6359" y="10363"/>
                  </a:cubicBezTo>
                  <a:cubicBezTo>
                    <a:pt x="6359" y="10363"/>
                    <a:pt x="4807" y="9404"/>
                    <a:pt x="3871" y="9358"/>
                  </a:cubicBezTo>
                  <a:cubicBezTo>
                    <a:pt x="3862" y="9358"/>
                    <a:pt x="3853" y="9358"/>
                    <a:pt x="3844" y="9358"/>
                  </a:cubicBezTo>
                  <a:cubicBezTo>
                    <a:pt x="2919" y="9358"/>
                    <a:pt x="0" y="11496"/>
                    <a:pt x="1620" y="11496"/>
                  </a:cubicBezTo>
                  <a:cubicBezTo>
                    <a:pt x="1697" y="11496"/>
                    <a:pt x="1786" y="11492"/>
                    <a:pt x="1885" y="11481"/>
                  </a:cubicBezTo>
                  <a:cubicBezTo>
                    <a:pt x="2545" y="11413"/>
                    <a:pt x="4239" y="11390"/>
                    <a:pt x="6371" y="11390"/>
                  </a:cubicBezTo>
                  <a:cubicBezTo>
                    <a:pt x="11105" y="11390"/>
                    <a:pt x="17998" y="11505"/>
                    <a:pt x="20510" y="11505"/>
                  </a:cubicBezTo>
                  <a:cubicBezTo>
                    <a:pt x="20664" y="11505"/>
                    <a:pt x="20802" y="11505"/>
                    <a:pt x="20922" y="11504"/>
                  </a:cubicBezTo>
                  <a:cubicBezTo>
                    <a:pt x="23866" y="11481"/>
                    <a:pt x="25350" y="7647"/>
                    <a:pt x="220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884500" y="3113546"/>
              <a:ext cx="300573" cy="245921"/>
            </a:xfrm>
            <a:custGeom>
              <a:avLst/>
              <a:gdLst/>
              <a:ahLst/>
              <a:cxnLst/>
              <a:rect l="l" t="t" r="r" b="b"/>
              <a:pathLst>
                <a:path w="9542" h="7807" fill="none" extrusionOk="0">
                  <a:moveTo>
                    <a:pt x="8628" y="0"/>
                  </a:moveTo>
                  <a:cubicBezTo>
                    <a:pt x="8628" y="0"/>
                    <a:pt x="9541" y="3447"/>
                    <a:pt x="9085" y="4406"/>
                  </a:cubicBezTo>
                  <a:cubicBezTo>
                    <a:pt x="8423" y="5752"/>
                    <a:pt x="0" y="7807"/>
                    <a:pt x="0" y="7807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991632" y="2783989"/>
              <a:ext cx="403389" cy="364801"/>
            </a:xfrm>
            <a:custGeom>
              <a:avLst/>
              <a:gdLst/>
              <a:ahLst/>
              <a:cxnLst/>
              <a:rect l="l" t="t" r="r" b="b"/>
              <a:pathLst>
                <a:path w="12806" h="11581" extrusionOk="0">
                  <a:moveTo>
                    <a:pt x="1163" y="0"/>
                  </a:moveTo>
                  <a:cubicBezTo>
                    <a:pt x="446" y="0"/>
                    <a:pt x="0" y="54"/>
                    <a:pt x="0" y="54"/>
                  </a:cubicBezTo>
                  <a:lnTo>
                    <a:pt x="3972" y="5715"/>
                  </a:lnTo>
                  <a:lnTo>
                    <a:pt x="5524" y="11581"/>
                  </a:lnTo>
                  <a:cubicBezTo>
                    <a:pt x="8902" y="11581"/>
                    <a:pt x="12805" y="9184"/>
                    <a:pt x="12805" y="9184"/>
                  </a:cubicBezTo>
                  <a:cubicBezTo>
                    <a:pt x="12805" y="9184"/>
                    <a:pt x="12143" y="6194"/>
                    <a:pt x="9290" y="3067"/>
                  </a:cubicBezTo>
                  <a:cubicBezTo>
                    <a:pt x="6810" y="372"/>
                    <a:pt x="304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4116720" y="2963982"/>
              <a:ext cx="48919" cy="184810"/>
            </a:xfrm>
            <a:custGeom>
              <a:avLst/>
              <a:gdLst/>
              <a:ahLst/>
              <a:cxnLst/>
              <a:rect l="l" t="t" r="r" b="b"/>
              <a:pathLst>
                <a:path w="1553" h="5867" fill="none" extrusionOk="0">
                  <a:moveTo>
                    <a:pt x="1" y="1"/>
                  </a:moveTo>
                  <a:lnTo>
                    <a:pt x="1553" y="5867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829847" y="2616722"/>
              <a:ext cx="24475" cy="48163"/>
            </a:xfrm>
            <a:custGeom>
              <a:avLst/>
              <a:gdLst/>
              <a:ahLst/>
              <a:cxnLst/>
              <a:rect l="l" t="t" r="r" b="b"/>
              <a:pathLst>
                <a:path w="777" h="1529" extrusionOk="0">
                  <a:moveTo>
                    <a:pt x="480" y="0"/>
                  </a:moveTo>
                  <a:cubicBezTo>
                    <a:pt x="320" y="23"/>
                    <a:pt x="183" y="160"/>
                    <a:pt x="92" y="297"/>
                  </a:cubicBezTo>
                  <a:cubicBezTo>
                    <a:pt x="23" y="457"/>
                    <a:pt x="1" y="617"/>
                    <a:pt x="1" y="799"/>
                  </a:cubicBezTo>
                  <a:cubicBezTo>
                    <a:pt x="1" y="936"/>
                    <a:pt x="1" y="1096"/>
                    <a:pt x="69" y="1233"/>
                  </a:cubicBezTo>
                  <a:cubicBezTo>
                    <a:pt x="170" y="1418"/>
                    <a:pt x="370" y="1528"/>
                    <a:pt x="568" y="1528"/>
                  </a:cubicBezTo>
                  <a:cubicBezTo>
                    <a:pt x="639" y="1528"/>
                    <a:pt x="710" y="1514"/>
                    <a:pt x="777" y="1484"/>
                  </a:cubicBezTo>
                  <a:lnTo>
                    <a:pt x="731" y="183"/>
                  </a:lnTo>
                  <a:cubicBezTo>
                    <a:pt x="731" y="46"/>
                    <a:pt x="594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870829" y="2641167"/>
              <a:ext cx="152460" cy="190544"/>
            </a:xfrm>
            <a:custGeom>
              <a:avLst/>
              <a:gdLst/>
              <a:ahLst/>
              <a:cxnLst/>
              <a:rect l="l" t="t" r="r" b="b"/>
              <a:pathLst>
                <a:path w="4840" h="6049" extrusionOk="0">
                  <a:moveTo>
                    <a:pt x="3949" y="0"/>
                  </a:moveTo>
                  <a:lnTo>
                    <a:pt x="343" y="2055"/>
                  </a:lnTo>
                  <a:lnTo>
                    <a:pt x="1" y="4839"/>
                  </a:lnTo>
                  <a:cubicBezTo>
                    <a:pt x="1" y="4839"/>
                    <a:pt x="1" y="6049"/>
                    <a:pt x="1804" y="6049"/>
                  </a:cubicBezTo>
                  <a:cubicBezTo>
                    <a:pt x="3630" y="6049"/>
                    <a:pt x="4840" y="4748"/>
                    <a:pt x="4840" y="4748"/>
                  </a:cubicBezTo>
                  <a:lnTo>
                    <a:pt x="394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827705" y="2543043"/>
              <a:ext cx="163957" cy="181188"/>
            </a:xfrm>
            <a:custGeom>
              <a:avLst/>
              <a:gdLst/>
              <a:ahLst/>
              <a:cxnLst/>
              <a:rect l="l" t="t" r="r" b="b"/>
              <a:pathLst>
                <a:path w="5205" h="5752" extrusionOk="0">
                  <a:moveTo>
                    <a:pt x="2045" y="1"/>
                  </a:moveTo>
                  <a:cubicBezTo>
                    <a:pt x="1582" y="1"/>
                    <a:pt x="1185" y="104"/>
                    <a:pt x="959" y="331"/>
                  </a:cubicBezTo>
                  <a:cubicBezTo>
                    <a:pt x="959" y="331"/>
                    <a:pt x="0" y="3983"/>
                    <a:pt x="525" y="4736"/>
                  </a:cubicBezTo>
                  <a:cubicBezTo>
                    <a:pt x="1009" y="5448"/>
                    <a:pt x="1929" y="5751"/>
                    <a:pt x="2746" y="5751"/>
                  </a:cubicBezTo>
                  <a:cubicBezTo>
                    <a:pt x="3238" y="5751"/>
                    <a:pt x="3694" y="5641"/>
                    <a:pt x="3994" y="5443"/>
                  </a:cubicBezTo>
                  <a:cubicBezTo>
                    <a:pt x="4656" y="5010"/>
                    <a:pt x="5204" y="2659"/>
                    <a:pt x="5204" y="2065"/>
                  </a:cubicBezTo>
                  <a:cubicBezTo>
                    <a:pt x="5204" y="834"/>
                    <a:pt x="3358" y="1"/>
                    <a:pt x="20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3834162" y="2493273"/>
              <a:ext cx="206388" cy="198954"/>
            </a:xfrm>
            <a:custGeom>
              <a:avLst/>
              <a:gdLst/>
              <a:ahLst/>
              <a:cxnLst/>
              <a:rect l="l" t="t" r="r" b="b"/>
              <a:pathLst>
                <a:path w="6552" h="6316" extrusionOk="0">
                  <a:moveTo>
                    <a:pt x="3258" y="0"/>
                  </a:moveTo>
                  <a:cubicBezTo>
                    <a:pt x="3145" y="0"/>
                    <a:pt x="3032" y="6"/>
                    <a:pt x="2922" y="16"/>
                  </a:cubicBezTo>
                  <a:cubicBezTo>
                    <a:pt x="1827" y="130"/>
                    <a:pt x="777" y="678"/>
                    <a:pt x="69" y="1500"/>
                  </a:cubicBezTo>
                  <a:cubicBezTo>
                    <a:pt x="46" y="1523"/>
                    <a:pt x="23" y="1545"/>
                    <a:pt x="23" y="1568"/>
                  </a:cubicBezTo>
                  <a:cubicBezTo>
                    <a:pt x="0" y="1614"/>
                    <a:pt x="0" y="1660"/>
                    <a:pt x="0" y="1728"/>
                  </a:cubicBezTo>
                  <a:cubicBezTo>
                    <a:pt x="46" y="1979"/>
                    <a:pt x="206" y="2230"/>
                    <a:pt x="434" y="2367"/>
                  </a:cubicBezTo>
                  <a:cubicBezTo>
                    <a:pt x="662" y="2527"/>
                    <a:pt x="982" y="2550"/>
                    <a:pt x="1279" y="2573"/>
                  </a:cubicBezTo>
                  <a:cubicBezTo>
                    <a:pt x="1512" y="2590"/>
                    <a:pt x="1745" y="2599"/>
                    <a:pt x="1978" y="2599"/>
                  </a:cubicBezTo>
                  <a:cubicBezTo>
                    <a:pt x="2658" y="2599"/>
                    <a:pt x="3338" y="2526"/>
                    <a:pt x="4018" y="2390"/>
                  </a:cubicBezTo>
                  <a:lnTo>
                    <a:pt x="4018" y="2390"/>
                  </a:lnTo>
                  <a:cubicBezTo>
                    <a:pt x="3972" y="2413"/>
                    <a:pt x="3949" y="2846"/>
                    <a:pt x="3949" y="2892"/>
                  </a:cubicBezTo>
                  <a:cubicBezTo>
                    <a:pt x="3949" y="3120"/>
                    <a:pt x="3926" y="3326"/>
                    <a:pt x="3926" y="3531"/>
                  </a:cubicBezTo>
                  <a:cubicBezTo>
                    <a:pt x="3926" y="3988"/>
                    <a:pt x="4018" y="4558"/>
                    <a:pt x="4292" y="4946"/>
                  </a:cubicBezTo>
                  <a:cubicBezTo>
                    <a:pt x="4406" y="5129"/>
                    <a:pt x="4702" y="6019"/>
                    <a:pt x="5410" y="6316"/>
                  </a:cubicBezTo>
                  <a:cubicBezTo>
                    <a:pt x="5981" y="6019"/>
                    <a:pt x="6186" y="4855"/>
                    <a:pt x="6323" y="4262"/>
                  </a:cubicBezTo>
                  <a:cubicBezTo>
                    <a:pt x="6506" y="3623"/>
                    <a:pt x="6551" y="2961"/>
                    <a:pt x="6255" y="2344"/>
                  </a:cubicBezTo>
                  <a:cubicBezTo>
                    <a:pt x="6140" y="2116"/>
                    <a:pt x="6004" y="1865"/>
                    <a:pt x="5798" y="1682"/>
                  </a:cubicBezTo>
                  <a:cubicBezTo>
                    <a:pt x="5779" y="1663"/>
                    <a:pt x="5390" y="1451"/>
                    <a:pt x="5265" y="1451"/>
                  </a:cubicBezTo>
                  <a:cubicBezTo>
                    <a:pt x="5242" y="1451"/>
                    <a:pt x="5227" y="1459"/>
                    <a:pt x="5227" y="1477"/>
                  </a:cubicBezTo>
                  <a:cubicBezTo>
                    <a:pt x="5227" y="952"/>
                    <a:pt x="4862" y="495"/>
                    <a:pt x="4406" y="267"/>
                  </a:cubicBezTo>
                  <a:cubicBezTo>
                    <a:pt x="4067" y="71"/>
                    <a:pt x="3660" y="0"/>
                    <a:pt x="3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3957108" y="2628157"/>
              <a:ext cx="47439" cy="53581"/>
            </a:xfrm>
            <a:custGeom>
              <a:avLst/>
              <a:gdLst/>
              <a:ahLst/>
              <a:cxnLst/>
              <a:rect l="l" t="t" r="r" b="b"/>
              <a:pathLst>
                <a:path w="1506" h="1701" extrusionOk="0">
                  <a:moveTo>
                    <a:pt x="638" y="0"/>
                  </a:moveTo>
                  <a:cubicBezTo>
                    <a:pt x="495" y="0"/>
                    <a:pt x="248" y="170"/>
                    <a:pt x="183" y="299"/>
                  </a:cubicBezTo>
                  <a:lnTo>
                    <a:pt x="69" y="1281"/>
                  </a:lnTo>
                  <a:cubicBezTo>
                    <a:pt x="69" y="1281"/>
                    <a:pt x="1" y="1646"/>
                    <a:pt x="275" y="1692"/>
                  </a:cubicBezTo>
                  <a:cubicBezTo>
                    <a:pt x="312" y="1697"/>
                    <a:pt x="348" y="1700"/>
                    <a:pt x="384" y="1700"/>
                  </a:cubicBezTo>
                  <a:cubicBezTo>
                    <a:pt x="1056" y="1700"/>
                    <a:pt x="1506" y="729"/>
                    <a:pt x="1051" y="231"/>
                  </a:cubicBezTo>
                  <a:cubicBezTo>
                    <a:pt x="959" y="117"/>
                    <a:pt x="822" y="25"/>
                    <a:pt x="663" y="2"/>
                  </a:cubicBezTo>
                  <a:cubicBezTo>
                    <a:pt x="655" y="1"/>
                    <a:pt x="646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3867238" y="2673518"/>
              <a:ext cx="38839" cy="29831"/>
            </a:xfrm>
            <a:custGeom>
              <a:avLst/>
              <a:gdLst/>
              <a:ahLst/>
              <a:cxnLst/>
              <a:rect l="l" t="t" r="r" b="b"/>
              <a:pathLst>
                <a:path w="1233" h="947" extrusionOk="0">
                  <a:moveTo>
                    <a:pt x="23" y="0"/>
                  </a:moveTo>
                  <a:cubicBezTo>
                    <a:pt x="23" y="0"/>
                    <a:pt x="0" y="868"/>
                    <a:pt x="548" y="936"/>
                  </a:cubicBezTo>
                  <a:cubicBezTo>
                    <a:pt x="589" y="943"/>
                    <a:pt x="626" y="946"/>
                    <a:pt x="662" y="946"/>
                  </a:cubicBezTo>
                  <a:cubicBezTo>
                    <a:pt x="1233" y="946"/>
                    <a:pt x="1233" y="137"/>
                    <a:pt x="1233" y="13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3868687" y="2784241"/>
              <a:ext cx="154602" cy="51786"/>
            </a:xfrm>
            <a:custGeom>
              <a:avLst/>
              <a:gdLst/>
              <a:ahLst/>
              <a:cxnLst/>
              <a:rect l="l" t="t" r="r" b="b"/>
              <a:pathLst>
                <a:path w="4908" h="1644" fill="none" extrusionOk="0">
                  <a:moveTo>
                    <a:pt x="69" y="297"/>
                  </a:moveTo>
                  <a:cubicBezTo>
                    <a:pt x="69" y="297"/>
                    <a:pt x="0" y="1416"/>
                    <a:pt x="1621" y="1507"/>
                  </a:cubicBezTo>
                  <a:cubicBezTo>
                    <a:pt x="3903" y="1644"/>
                    <a:pt x="4908" y="1"/>
                    <a:pt x="4908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37"/>
            <p:cNvGrpSpPr/>
            <p:nvPr/>
          </p:nvGrpSpPr>
          <p:grpSpPr>
            <a:xfrm>
              <a:off x="2912955" y="3170173"/>
              <a:ext cx="1784473" cy="1433702"/>
              <a:chOff x="846925" y="3108175"/>
              <a:chExt cx="1948115" cy="1565177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910378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0" y="35425"/>
                    </a:moveTo>
                    <a:lnTo>
                      <a:pt x="0" y="2078"/>
                    </a:lnTo>
                    <a:cubicBezTo>
                      <a:pt x="0" y="936"/>
                      <a:pt x="936" y="1"/>
                      <a:pt x="2077" y="1"/>
                    </a:cubicBezTo>
                    <a:lnTo>
                      <a:pt x="7555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2475507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7556" y="35425"/>
                    </a:moveTo>
                    <a:lnTo>
                      <a:pt x="7556" y="2078"/>
                    </a:lnTo>
                    <a:cubicBezTo>
                      <a:pt x="7556" y="936"/>
                      <a:pt x="6620" y="1"/>
                      <a:pt x="5479" y="1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46925" y="3436217"/>
                <a:ext cx="1948115" cy="46470"/>
              </a:xfrm>
              <a:custGeom>
                <a:avLst/>
                <a:gdLst/>
                <a:ahLst/>
                <a:cxnLst/>
                <a:rect l="l" t="t" r="r" b="b"/>
                <a:pathLst>
                  <a:path w="57475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57475" y="1370"/>
                    </a:lnTo>
                    <a:lnTo>
                      <a:pt x="5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1468198" y="3108175"/>
                <a:ext cx="559369" cy="328070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9679" extrusionOk="0">
                    <a:moveTo>
                      <a:pt x="365" y="1"/>
                    </a:moveTo>
                    <a:cubicBezTo>
                      <a:pt x="160" y="1"/>
                      <a:pt x="0" y="161"/>
                      <a:pt x="23" y="366"/>
                    </a:cubicBezTo>
                    <a:lnTo>
                      <a:pt x="1324" y="9679"/>
                    </a:lnTo>
                    <a:lnTo>
                      <a:pt x="16503" y="9679"/>
                    </a:lnTo>
                    <a:lnTo>
                      <a:pt x="15225" y="480"/>
                    </a:lnTo>
                    <a:cubicBezTo>
                      <a:pt x="15202" y="206"/>
                      <a:pt x="14951" y="1"/>
                      <a:pt x="14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1845727" y="3411473"/>
                <a:ext cx="399249" cy="24777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731" extrusionOk="0">
                    <a:moveTo>
                      <a:pt x="1" y="0"/>
                    </a:moveTo>
                    <a:lnTo>
                      <a:pt x="1" y="731"/>
                    </a:lnTo>
                    <a:lnTo>
                      <a:pt x="11779" y="731"/>
                    </a:lnTo>
                    <a:cubicBezTo>
                      <a:pt x="11779" y="320"/>
                      <a:pt x="11459" y="0"/>
                      <a:pt x="1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692553" y="3239724"/>
                <a:ext cx="79721" cy="73518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169" extrusionOk="0">
                    <a:moveTo>
                      <a:pt x="1028" y="0"/>
                    </a:moveTo>
                    <a:cubicBezTo>
                      <a:pt x="434" y="0"/>
                      <a:pt x="1" y="479"/>
                      <a:pt x="92" y="1073"/>
                    </a:cubicBezTo>
                    <a:cubicBezTo>
                      <a:pt x="183" y="1689"/>
                      <a:pt x="731" y="2169"/>
                      <a:pt x="1324" y="2169"/>
                    </a:cubicBezTo>
                    <a:cubicBezTo>
                      <a:pt x="1941" y="2169"/>
                      <a:pt x="2352" y="1689"/>
                      <a:pt x="2260" y="1073"/>
                    </a:cubicBezTo>
                    <a:cubicBezTo>
                      <a:pt x="2192" y="479"/>
                      <a:pt x="1621" y="0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7"/>
          <p:cNvGrpSpPr/>
          <p:nvPr/>
        </p:nvGrpSpPr>
        <p:grpSpPr>
          <a:xfrm>
            <a:off x="5293688" y="0"/>
            <a:ext cx="422503" cy="1832059"/>
            <a:chOff x="7093138" y="727500"/>
            <a:chExt cx="422503" cy="1832059"/>
          </a:xfrm>
        </p:grpSpPr>
        <p:sp>
          <p:nvSpPr>
            <p:cNvPr id="1112" name="Google Shape;1112;p3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4" name="Google Shape;1114;p3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5" name="Google Shape;1115;p37"/>
          <p:cNvGrpSpPr/>
          <p:nvPr/>
        </p:nvGrpSpPr>
        <p:grpSpPr>
          <a:xfrm>
            <a:off x="6169998" y="0"/>
            <a:ext cx="422503" cy="1286059"/>
            <a:chOff x="7856998" y="456300"/>
            <a:chExt cx="422503" cy="1286059"/>
          </a:xfrm>
        </p:grpSpPr>
        <p:sp>
          <p:nvSpPr>
            <p:cNvPr id="1116" name="Google Shape;1116;p3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8" name="Google Shape;1118;p3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9" name="Google Shape;878;p31"/>
          <p:cNvCxnSpPr/>
          <p:nvPr/>
        </p:nvCxnSpPr>
        <p:spPr>
          <a:xfrm flipV="1">
            <a:off x="1161013" y="2735032"/>
            <a:ext cx="2999740" cy="149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</a:t>
            </a:r>
            <a:r>
              <a:rPr lang="en"/>
              <a:t>of contents</a:t>
            </a:r>
            <a:endParaRPr/>
          </a:p>
        </p:txBody>
      </p:sp>
      <p:sp>
        <p:nvSpPr>
          <p:cNvPr id="787" name="Google Shape;787;p29"/>
          <p:cNvSpPr txBox="1">
            <a:spLocks noGrp="1"/>
          </p:cNvSpPr>
          <p:nvPr>
            <p:ph type="title" idx="2"/>
          </p:nvPr>
        </p:nvSpPr>
        <p:spPr>
          <a:xfrm>
            <a:off x="87240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title" idx="3"/>
          </p:nvPr>
        </p:nvSpPr>
        <p:spPr>
          <a:xfrm>
            <a:off x="87240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9" name="Google Shape;789;p29"/>
          <p:cNvSpPr txBox="1">
            <a:spLocks noGrp="1"/>
          </p:cNvSpPr>
          <p:nvPr>
            <p:ph type="title" idx="4"/>
          </p:nvPr>
        </p:nvSpPr>
        <p:spPr>
          <a:xfrm>
            <a:off x="341925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0" name="Google Shape;790;p29"/>
          <p:cNvSpPr txBox="1">
            <a:spLocks noGrp="1"/>
          </p:cNvSpPr>
          <p:nvPr>
            <p:ph type="title" idx="5"/>
          </p:nvPr>
        </p:nvSpPr>
        <p:spPr>
          <a:xfrm>
            <a:off x="341925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91" name="Google Shape;791;p29"/>
          <p:cNvSpPr txBox="1">
            <a:spLocks noGrp="1"/>
          </p:cNvSpPr>
          <p:nvPr>
            <p:ph type="title" idx="6"/>
          </p:nvPr>
        </p:nvSpPr>
        <p:spPr>
          <a:xfrm>
            <a:off x="596610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2" name="Google Shape;792;p29"/>
          <p:cNvSpPr txBox="1">
            <a:spLocks noGrp="1"/>
          </p:cNvSpPr>
          <p:nvPr>
            <p:ph type="title" idx="7"/>
          </p:nvPr>
        </p:nvSpPr>
        <p:spPr>
          <a:xfrm>
            <a:off x="596610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3" name="Google Shape;793;p29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Introduction</a:t>
            </a:r>
            <a:endParaRPr dirty="0"/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233405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investing</a:t>
            </a:r>
            <a:r>
              <a:rPr lang="fr-FR" dirty="0"/>
              <a:t>?</a:t>
            </a:r>
            <a:endParaRPr dirty="0"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err="1"/>
              <a:t>Risk</a:t>
            </a:r>
            <a:r>
              <a:rPr lang="fr-FR" dirty="0"/>
              <a:t> and return</a:t>
            </a:r>
            <a:endParaRPr dirty="0"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13"/>
          </p:nvPr>
        </p:nvSpPr>
        <p:spPr>
          <a:xfrm>
            <a:off x="8724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err="1" smtClean="0"/>
              <a:t>Investing</a:t>
            </a:r>
            <a:r>
              <a:rPr lang="fr-FR" dirty="0" smtClean="0"/>
              <a:t> options </a:t>
            </a:r>
            <a:endParaRPr dirty="0"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14"/>
          </p:nvPr>
        </p:nvSpPr>
        <p:spPr>
          <a:xfrm>
            <a:off x="341925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Investment </a:t>
            </a:r>
            <a:r>
              <a:rPr lang="fr-FR" dirty="0" err="1"/>
              <a:t>Strategies</a:t>
            </a:r>
            <a:endParaRPr lang="fr-FR" dirty="0"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5"/>
          </p:nvPr>
        </p:nvSpPr>
        <p:spPr>
          <a:xfrm>
            <a:off x="59661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</a:t>
            </a:r>
            <a:r>
              <a:rPr lang="en" dirty="0" smtClean="0"/>
              <a:t>onclusion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"/>
          <p:cNvSpPr txBox="1">
            <a:spLocks noGrp="1"/>
          </p:cNvSpPr>
          <p:nvPr>
            <p:ph type="title"/>
          </p:nvPr>
        </p:nvSpPr>
        <p:spPr>
          <a:xfrm>
            <a:off x="754788" y="2342509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05" name="Google Shape;805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3" r="48673"/>
          <a:stretch/>
        </p:blipFill>
        <p:spPr>
          <a:xfrm>
            <a:off x="5328075" y="998300"/>
            <a:ext cx="3102900" cy="41451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grpSp>
        <p:nvGrpSpPr>
          <p:cNvPr id="806" name="Google Shape;806;p30"/>
          <p:cNvGrpSpPr/>
          <p:nvPr/>
        </p:nvGrpSpPr>
        <p:grpSpPr>
          <a:xfrm>
            <a:off x="5328069" y="-24"/>
            <a:ext cx="1119432" cy="1639409"/>
            <a:chOff x="5903235" y="-19"/>
            <a:chExt cx="1293543" cy="1894394"/>
          </a:xfrm>
        </p:grpSpPr>
        <p:sp>
          <p:nvSpPr>
            <p:cNvPr id="807" name="Google Shape;807;p30"/>
            <p:cNvSpPr/>
            <p:nvPr/>
          </p:nvSpPr>
          <p:spPr>
            <a:xfrm>
              <a:off x="6375400" y="1545175"/>
              <a:ext cx="349200" cy="34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903235" y="1008921"/>
              <a:ext cx="1293543" cy="652286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549946" y="-19"/>
              <a:ext cx="107" cy="1009051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>
            <a:off x="8625196" y="135041"/>
            <a:ext cx="374394" cy="962866"/>
            <a:chOff x="-720900" y="1958300"/>
            <a:chExt cx="462900" cy="1190488"/>
          </a:xfrm>
        </p:grpSpPr>
        <p:sp>
          <p:nvSpPr>
            <p:cNvPr id="811" name="Google Shape;811;p3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831;p31"/>
          <p:cNvSpPr txBox="1">
            <a:spLocks/>
          </p:cNvSpPr>
          <p:nvPr/>
        </p:nvSpPr>
        <p:spPr>
          <a:xfrm>
            <a:off x="833261" y="657430"/>
            <a:ext cx="23964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10000" dirty="0" smtClean="0">
                <a:solidFill>
                  <a:srgbClr val="5757FF"/>
                </a:solidFill>
                <a:latin typeface="DM Sans" panose="020B0604020202020204" charset="0"/>
              </a:rPr>
              <a:t>01</a:t>
            </a:r>
            <a:endParaRPr lang="en" sz="10000" dirty="0">
              <a:solidFill>
                <a:srgbClr val="5757FF"/>
              </a:solidFill>
              <a:latin typeface="DM Sans" panose="020B0604020202020204" charset="0"/>
            </a:endParaRPr>
          </a:p>
        </p:txBody>
      </p:sp>
      <p:cxnSp>
        <p:nvCxnSpPr>
          <p:cNvPr id="26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/>
              <a:t>W</a:t>
            </a:r>
            <a:r>
              <a:rPr lang="en" sz="4400" dirty="0" smtClean="0"/>
              <a:t>hat is investing?</a:t>
            </a:r>
            <a:endParaRPr sz="4400"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dirty="0" err="1"/>
              <a:t>Investing</a:t>
            </a:r>
            <a:r>
              <a:rPr lang="fr-FR" sz="4400" dirty="0"/>
              <a:t> options </a:t>
            </a:r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36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4"/>
          <p:cNvSpPr txBox="1">
            <a:spLocks noGrp="1"/>
          </p:cNvSpPr>
          <p:nvPr>
            <p:ph type="subTitle" idx="6"/>
          </p:nvPr>
        </p:nvSpPr>
        <p:spPr>
          <a:xfrm>
            <a:off x="2473594" y="3211474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/>
              <a:t>Stocks</a:t>
            </a:r>
          </a:p>
        </p:txBody>
      </p:sp>
      <p:sp>
        <p:nvSpPr>
          <p:cNvPr id="948" name="Google Shape;948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b="0" dirty="0"/>
              <a:t>types of </a:t>
            </a:r>
            <a:r>
              <a:rPr lang="fr-FR" b="0" dirty="0" err="1">
                <a:solidFill>
                  <a:srgbClr val="5757FF"/>
                </a:solidFill>
              </a:rPr>
              <a:t>investments</a:t>
            </a:r>
            <a:endParaRPr dirty="0"/>
          </a:p>
        </p:txBody>
      </p:sp>
      <p:sp>
        <p:nvSpPr>
          <p:cNvPr id="953" name="Google Shape;953;p34"/>
          <p:cNvSpPr txBox="1">
            <a:spLocks noGrp="1"/>
          </p:cNvSpPr>
          <p:nvPr>
            <p:ph type="subTitle" idx="5"/>
          </p:nvPr>
        </p:nvSpPr>
        <p:spPr>
          <a:xfrm>
            <a:off x="1466914" y="2583463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/>
              <a:t>Real </a:t>
            </a:r>
            <a:r>
              <a:rPr lang="fr-FR" b="0" dirty="0" err="1"/>
              <a:t>estate</a:t>
            </a:r>
            <a:endParaRPr b="0" dirty="0"/>
          </a:p>
        </p:txBody>
      </p:sp>
      <p:sp>
        <p:nvSpPr>
          <p:cNvPr id="954" name="Google Shape;954;p34"/>
          <p:cNvSpPr txBox="1">
            <a:spLocks noGrp="1"/>
          </p:cNvSpPr>
          <p:nvPr>
            <p:ph type="subTitle" idx="7"/>
          </p:nvPr>
        </p:nvSpPr>
        <p:spPr>
          <a:xfrm>
            <a:off x="918208" y="1955452"/>
            <a:ext cx="2811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 err="1"/>
              <a:t>Mutual</a:t>
            </a:r>
            <a:r>
              <a:rPr lang="fr-FR" b="0" dirty="0"/>
              <a:t> </a:t>
            </a:r>
            <a:r>
              <a:rPr lang="fr-FR" b="0" dirty="0" err="1"/>
              <a:t>funds</a:t>
            </a:r>
            <a:endParaRPr lang="fr-FR" b="0" dirty="0"/>
          </a:p>
        </p:txBody>
      </p:sp>
      <p:grpSp>
        <p:nvGrpSpPr>
          <p:cNvPr id="13" name="Google Shape;10128;p61"/>
          <p:cNvGrpSpPr/>
          <p:nvPr/>
        </p:nvGrpSpPr>
        <p:grpSpPr>
          <a:xfrm>
            <a:off x="544917" y="1955452"/>
            <a:ext cx="350166" cy="349434"/>
            <a:chOff x="3541011" y="1508594"/>
            <a:chExt cx="350166" cy="349434"/>
          </a:xfrm>
        </p:grpSpPr>
        <p:sp>
          <p:nvSpPr>
            <p:cNvPr id="14" name="Google Shape;10129;p61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5757FF"/>
                  </a:solidFill>
                </a:ln>
                <a:solidFill>
                  <a:srgbClr val="5757FF"/>
                </a:solidFill>
              </a:endParaRPr>
            </a:p>
          </p:txBody>
        </p:sp>
        <p:sp>
          <p:nvSpPr>
            <p:cNvPr id="15" name="Google Shape;10130;p61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16" name="Google Shape;10131;p61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17" name="Google Shape;10132;p61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18" name="Google Shape;10133;p61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19" name="Google Shape;10134;p61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0" name="Google Shape;10135;p61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1" name="Google Shape;10136;p61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2" name="Google Shape;10137;p61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3" name="Google Shape;10138;p61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4" name="Google Shape;10139;p61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5" name="Google Shape;10140;p61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  <p:sp>
          <p:nvSpPr>
            <p:cNvPr id="26" name="Google Shape;10141;p61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757FF"/>
                </a:solidFill>
              </a:endParaRPr>
            </a:p>
          </p:txBody>
        </p:sp>
      </p:grpSp>
      <p:grpSp>
        <p:nvGrpSpPr>
          <p:cNvPr id="27" name="Google Shape;10128;p61"/>
          <p:cNvGrpSpPr/>
          <p:nvPr/>
        </p:nvGrpSpPr>
        <p:grpSpPr>
          <a:xfrm>
            <a:off x="1116748" y="2573326"/>
            <a:ext cx="350166" cy="349434"/>
            <a:chOff x="3541011" y="1508594"/>
            <a:chExt cx="350166" cy="349434"/>
          </a:xfrm>
        </p:grpSpPr>
        <p:sp>
          <p:nvSpPr>
            <p:cNvPr id="28" name="Google Shape;10129;p61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30;p61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31;p61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32;p61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33;p61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34;p61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35;p61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36;p61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37;p61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38;p61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39;p61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40;p61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41;p61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128;p61"/>
          <p:cNvGrpSpPr/>
          <p:nvPr/>
        </p:nvGrpSpPr>
        <p:grpSpPr>
          <a:xfrm>
            <a:off x="2054333" y="3211474"/>
            <a:ext cx="350166" cy="349434"/>
            <a:chOff x="3541011" y="1508594"/>
            <a:chExt cx="350166" cy="349434"/>
          </a:xfrm>
        </p:grpSpPr>
        <p:sp>
          <p:nvSpPr>
            <p:cNvPr id="56" name="Google Shape;10129;p61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30;p61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31;p61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32;p61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33;p61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34;p61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35;p61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36;p61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37;p61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38;p61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39;p61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40;p61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41;p61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Google Shape;1511;p52"/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942294" y="1330036"/>
            <a:ext cx="3937210" cy="329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dirty="0" err="1" smtClean="0"/>
              <a:t>Risk</a:t>
            </a:r>
            <a:r>
              <a:rPr lang="fr-FR" sz="4400" dirty="0" smtClean="0"/>
              <a:t> and</a:t>
            </a:r>
            <a:br>
              <a:rPr lang="fr-FR" sz="4400" dirty="0" smtClean="0"/>
            </a:br>
            <a:r>
              <a:rPr lang="fr-FR" sz="4400" dirty="0" smtClean="0"/>
              <a:t> return</a:t>
            </a:r>
            <a:endParaRPr lang="fr-FR" sz="4400"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5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0" dirty="0" smtClean="0"/>
              <a:t>types </a:t>
            </a:r>
            <a:r>
              <a:rPr lang="en-US" sz="2400" b="0" dirty="0"/>
              <a:t>of investments and their </a:t>
            </a:r>
            <a:r>
              <a:rPr lang="en-US" sz="2400" b="0" dirty="0">
                <a:solidFill>
                  <a:srgbClr val="5757FF"/>
                </a:solidFill>
              </a:rPr>
              <a:t>risk and return </a:t>
            </a:r>
            <a:endParaRPr sz="2400" dirty="0">
              <a:solidFill>
                <a:srgbClr val="5757FF"/>
              </a:solidFill>
            </a:endParaRPr>
          </a:p>
        </p:txBody>
      </p:sp>
      <p:sp>
        <p:nvSpPr>
          <p:cNvPr id="916" name="Google Shape;916;p33"/>
          <p:cNvSpPr txBox="1">
            <a:spLocks noGrp="1"/>
          </p:cNvSpPr>
          <p:nvPr>
            <p:ph type="subTitle" idx="4"/>
          </p:nvPr>
        </p:nvSpPr>
        <p:spPr>
          <a:xfrm>
            <a:off x="937625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/>
              <a:t>Stocks</a:t>
            </a:r>
            <a:endParaRPr dirty="0"/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5"/>
          </p:nvPr>
        </p:nvSpPr>
        <p:spPr>
          <a:xfrm>
            <a:off x="6031075" y="2256583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 err="1"/>
              <a:t>Mutual</a:t>
            </a:r>
            <a:r>
              <a:rPr lang="fr-FR" b="0" dirty="0"/>
              <a:t> </a:t>
            </a:r>
            <a:r>
              <a:rPr lang="fr-FR" b="0" dirty="0" err="1"/>
              <a:t>funds</a:t>
            </a:r>
            <a:endParaRPr dirty="0"/>
          </a:p>
        </p:txBody>
      </p:sp>
      <p:sp>
        <p:nvSpPr>
          <p:cNvPr id="918" name="Google Shape;918;p33"/>
          <p:cNvSpPr txBox="1">
            <a:spLocks noGrp="1"/>
          </p:cNvSpPr>
          <p:nvPr>
            <p:ph type="subTitle" idx="1"/>
          </p:nvPr>
        </p:nvSpPr>
        <p:spPr>
          <a:xfrm>
            <a:off x="937625" y="2665519"/>
            <a:ext cx="2175300" cy="180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generally considered higher-risk investments, as their prices can be </a:t>
            </a:r>
            <a:r>
              <a:rPr lang="en-US" sz="1400" dirty="0" smtClean="0"/>
              <a:t>unpredictable</a:t>
            </a:r>
            <a:r>
              <a:rPr lang="en-US" sz="1400" dirty="0"/>
              <a:t>. </a:t>
            </a:r>
            <a:endParaRPr sz="1400" dirty="0"/>
          </a:p>
        </p:txBody>
      </p:sp>
      <p:sp>
        <p:nvSpPr>
          <p:cNvPr id="919" name="Google Shape;919;p33"/>
          <p:cNvSpPr txBox="1">
            <a:spLocks noGrp="1"/>
          </p:cNvSpPr>
          <p:nvPr>
            <p:ph type="subTitle" idx="2"/>
          </p:nvPr>
        </p:nvSpPr>
        <p:spPr>
          <a:xfrm>
            <a:off x="3484347" y="2726547"/>
            <a:ext cx="2175300" cy="1747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generally considered lower-risk investments, as they provide a fixed income stream and are less likely to fluctuate in price than stocks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920" name="Google Shape;920;p33"/>
          <p:cNvSpPr txBox="1">
            <a:spLocks noGrp="1"/>
          </p:cNvSpPr>
          <p:nvPr>
            <p:ph type="subTitle" idx="3"/>
          </p:nvPr>
        </p:nvSpPr>
        <p:spPr>
          <a:xfrm>
            <a:off x="6031075" y="2726548"/>
            <a:ext cx="2175300" cy="1981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/>
              <a:t>The risk and return of a mutual fund depend on the underlying investments, but mutual funds generally offer moderate returns with moderate risk.</a:t>
            </a:r>
            <a:endParaRPr sz="1400" dirty="0"/>
          </a:p>
        </p:txBody>
      </p:sp>
      <p:sp>
        <p:nvSpPr>
          <p:cNvPr id="921" name="Google Shape;921;p33"/>
          <p:cNvSpPr txBox="1">
            <a:spLocks noGrp="1"/>
          </p:cNvSpPr>
          <p:nvPr>
            <p:ph type="subTitle" idx="6"/>
          </p:nvPr>
        </p:nvSpPr>
        <p:spPr>
          <a:xfrm>
            <a:off x="3484347" y="223489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b="0" dirty="0"/>
              <a:t>Real </a:t>
            </a:r>
            <a:r>
              <a:rPr lang="fr-FR" b="0" dirty="0" err="1"/>
              <a:t>estate</a:t>
            </a:r>
            <a:endParaRPr dirty="0"/>
          </a:p>
        </p:txBody>
      </p:sp>
      <p:grpSp>
        <p:nvGrpSpPr>
          <p:cNvPr id="922" name="Google Shape;922;p33"/>
          <p:cNvGrpSpPr/>
          <p:nvPr/>
        </p:nvGrpSpPr>
        <p:grpSpPr>
          <a:xfrm>
            <a:off x="1063900" y="1616324"/>
            <a:ext cx="320143" cy="392581"/>
            <a:chOff x="3086313" y="2877049"/>
            <a:chExt cx="320143" cy="392581"/>
          </a:xfrm>
        </p:grpSpPr>
        <p:sp>
          <p:nvSpPr>
            <p:cNvPr id="923" name="Google Shape;923;p33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3"/>
          <p:cNvGrpSpPr/>
          <p:nvPr/>
        </p:nvGrpSpPr>
        <p:grpSpPr>
          <a:xfrm>
            <a:off x="3570791" y="1659376"/>
            <a:ext cx="399812" cy="306477"/>
            <a:chOff x="2567841" y="1994124"/>
            <a:chExt cx="399812" cy="306477"/>
          </a:xfrm>
        </p:grpSpPr>
        <p:sp>
          <p:nvSpPr>
            <p:cNvPr id="936" name="Google Shape;936;p33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3"/>
          <p:cNvGrpSpPr/>
          <p:nvPr/>
        </p:nvGrpSpPr>
        <p:grpSpPr>
          <a:xfrm>
            <a:off x="6136172" y="1636616"/>
            <a:ext cx="353145" cy="351998"/>
            <a:chOff x="852385" y="1510916"/>
            <a:chExt cx="353145" cy="351998"/>
          </a:xfrm>
        </p:grpSpPr>
        <p:sp>
          <p:nvSpPr>
            <p:cNvPr id="940" name="Google Shape;940;p33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dirty="0"/>
              <a:t>Investment </a:t>
            </a:r>
            <a:r>
              <a:rPr lang="fr-FR" sz="4400" dirty="0" err="1"/>
              <a:t>Strategies</a:t>
            </a:r>
            <a:endParaRPr lang="fr-FR" sz="4400"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ministrative Process Review Meeting by Slidesgo">
  <a:themeElements>
    <a:clrScheme name="Simple Light">
      <a:dk1>
        <a:srgbClr val="000000"/>
      </a:dk1>
      <a:lt1>
        <a:srgbClr val="F7F7F7"/>
      </a:lt1>
      <a:dk2>
        <a:srgbClr val="5757FF"/>
      </a:dk2>
      <a:lt2>
        <a:srgbClr val="FF1D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441</Words>
  <Application>Microsoft Office PowerPoint</Application>
  <PresentationFormat>Affichage à l'écran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DM Sans</vt:lpstr>
      <vt:lpstr>Arial</vt:lpstr>
      <vt:lpstr>Anaheim</vt:lpstr>
      <vt:lpstr>Administrative Process Review Meeting by Slidesgo</vt:lpstr>
      <vt:lpstr>understanding the basics of investing</vt:lpstr>
      <vt:lpstr>Table of contents</vt:lpstr>
      <vt:lpstr>introduction</vt:lpstr>
      <vt:lpstr>What is investing?</vt:lpstr>
      <vt:lpstr>Investing options </vt:lpstr>
      <vt:lpstr>types of investments</vt:lpstr>
      <vt:lpstr>Risk and  return</vt:lpstr>
      <vt:lpstr>types of investments and their risk and return </vt:lpstr>
      <vt:lpstr>Investment Strategies</vt:lpstr>
      <vt:lpstr>Investment Strategies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basics of investing</dc:title>
  <cp:lastModifiedBy>salwa saad</cp:lastModifiedBy>
  <cp:revision>14</cp:revision>
  <dcterms:modified xsi:type="dcterms:W3CDTF">2023-05-29T17:04:46Z</dcterms:modified>
</cp:coreProperties>
</file>