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141" d="100"/>
          <a:sy n="141" d="100"/>
        </p:scale>
        <p:origin x="12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FAC-0742-49B7-90E4-88E6AFBADE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2E7D65-57A0-4199-801D-FF4082FA7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00EA33D-F0BA-4657-9344-BF9675CA90CC}"/>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5" name="Footer Placeholder 4">
            <a:extLst>
              <a:ext uri="{FF2B5EF4-FFF2-40B4-BE49-F238E27FC236}">
                <a16:creationId xmlns:a16="http://schemas.microsoft.com/office/drawing/2014/main" id="{B6268D84-DA1B-43FA-BDE7-627764CACC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228E90-4030-4DC0-920B-A1C0EE545A26}"/>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107769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75A6-BBB7-4D2B-939F-4EC0C2C834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915EC0-AD12-4B8E-BBC3-E53708B52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C7204F-04B9-4D4B-9F88-7755BC919949}"/>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5" name="Footer Placeholder 4">
            <a:extLst>
              <a:ext uri="{FF2B5EF4-FFF2-40B4-BE49-F238E27FC236}">
                <a16:creationId xmlns:a16="http://schemas.microsoft.com/office/drawing/2014/main" id="{743670E8-C7FB-46D0-82C2-38AC932156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9F9410-C050-4B27-A521-A8B4BAA499F4}"/>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377700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A0A41-9CA2-4EF5-8653-5A55A55816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3067B7-D112-454A-9A04-A23C56436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8A13EA-F555-4FA7-AFDC-32087C66A798}"/>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5" name="Footer Placeholder 4">
            <a:extLst>
              <a:ext uri="{FF2B5EF4-FFF2-40B4-BE49-F238E27FC236}">
                <a16:creationId xmlns:a16="http://schemas.microsoft.com/office/drawing/2014/main" id="{780C392F-305D-4EE5-A7F8-5531C733C2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5E9C1F-17FC-41E3-90C7-9A33AE337E6D}"/>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68059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472A-E69B-4C52-9ECD-A644C1ACB1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F71465-C95B-4750-A852-E4369320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AC525D-6CF4-4D71-8896-ADDF89143638}"/>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5" name="Footer Placeholder 4">
            <a:extLst>
              <a:ext uri="{FF2B5EF4-FFF2-40B4-BE49-F238E27FC236}">
                <a16:creationId xmlns:a16="http://schemas.microsoft.com/office/drawing/2014/main" id="{BE45528A-E67F-4D83-916D-6C3EEB694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24FF73-1CBC-48D8-B810-93D52A97DB63}"/>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278959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9DE7-8824-4ACD-AAEA-7961322C8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1C47A2-F026-4D36-A49E-567077DB3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6FB88-5610-4145-A5F1-9725E3500923}"/>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5" name="Footer Placeholder 4">
            <a:extLst>
              <a:ext uri="{FF2B5EF4-FFF2-40B4-BE49-F238E27FC236}">
                <a16:creationId xmlns:a16="http://schemas.microsoft.com/office/drawing/2014/main" id="{A080965F-B737-436C-A0F0-2C6A63D405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1F7A90-C5E9-43F3-9194-1A089A3B8EB3}"/>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109051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FF80-796E-4EEC-B266-CA746B7186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8EEAC0-4D83-47F2-A4EB-8D1425665B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5E4BD24-700E-4AEE-84D3-66565B9DB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AC60DE-7129-4EB8-B4CF-FB8B20E93069}"/>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6" name="Footer Placeholder 5">
            <a:extLst>
              <a:ext uri="{FF2B5EF4-FFF2-40B4-BE49-F238E27FC236}">
                <a16:creationId xmlns:a16="http://schemas.microsoft.com/office/drawing/2014/main" id="{43A1F75E-32EB-4F07-B5E4-B4A959E828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03C4A-C75F-4FA7-BCA1-7533785CEE32}"/>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33604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9756-CBDD-4C9E-A66D-10EA3C50194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762D32-506A-45CE-A449-914DDCF5D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418B6-273D-4A60-94D6-576808640A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897C29-8317-47D6-AFFB-AA73D98B8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E3E355-D54D-472D-B1E3-2636C052B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1FD8515-EEEC-4788-BC1F-C9B6CC98590B}"/>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8" name="Footer Placeholder 7">
            <a:extLst>
              <a:ext uri="{FF2B5EF4-FFF2-40B4-BE49-F238E27FC236}">
                <a16:creationId xmlns:a16="http://schemas.microsoft.com/office/drawing/2014/main" id="{8E5BAA57-FA66-4660-AD01-4AE7B4E04F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1F2CD5E-8BD6-4508-9BF9-7981E7B28143}"/>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131734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C508-942F-47AD-ADB1-379D93F59D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180E663-51F0-49FB-8F50-59C3DF5B2BB1}"/>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4" name="Footer Placeholder 3">
            <a:extLst>
              <a:ext uri="{FF2B5EF4-FFF2-40B4-BE49-F238E27FC236}">
                <a16:creationId xmlns:a16="http://schemas.microsoft.com/office/drawing/2014/main" id="{9BFC382C-A7FD-43D9-9602-924A7CA0C5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084C430-D791-495B-8C5C-516DA2D48999}"/>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185557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204CE-E49B-4749-918D-8795364D15CF}"/>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3" name="Footer Placeholder 2">
            <a:extLst>
              <a:ext uri="{FF2B5EF4-FFF2-40B4-BE49-F238E27FC236}">
                <a16:creationId xmlns:a16="http://schemas.microsoft.com/office/drawing/2014/main" id="{E5B77B52-8128-4C4B-9AB8-88C3680E8FF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221464-44F4-4D54-9C3B-CCCA53371D9C}"/>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309655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7684-06F8-47E9-8776-1C87B9699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55E9B8-3BE3-495F-A9D4-5971133D3F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71CA72C-E762-4694-B4E5-049324E02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A74FC-A879-44C9-8361-50B59232F5FE}"/>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6" name="Footer Placeholder 5">
            <a:extLst>
              <a:ext uri="{FF2B5EF4-FFF2-40B4-BE49-F238E27FC236}">
                <a16:creationId xmlns:a16="http://schemas.microsoft.com/office/drawing/2014/main" id="{CE6FDC40-513A-4514-9415-67DF474FDC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5EA9F8-679C-4C14-9B4A-A15670EBAE54}"/>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297669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F005-DA48-4F53-B235-BA5BBF36E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0F0593-03B8-4C66-A350-4DA96A553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B120A9-C533-418D-BF85-7C46F1CF1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28BDD-1BCE-4FC8-989F-3000BB156AE9}"/>
              </a:ext>
            </a:extLst>
          </p:cNvPr>
          <p:cNvSpPr>
            <a:spLocks noGrp="1"/>
          </p:cNvSpPr>
          <p:nvPr>
            <p:ph type="dt" sz="half" idx="10"/>
          </p:nvPr>
        </p:nvSpPr>
        <p:spPr/>
        <p:txBody>
          <a:bodyPr/>
          <a:lstStyle/>
          <a:p>
            <a:fld id="{11852EAA-0E14-4DB8-B921-12B0EBB5EEF4}" type="datetimeFigureOut">
              <a:rPr lang="en-GB" smtClean="0"/>
              <a:t>11/06/2021</a:t>
            </a:fld>
            <a:endParaRPr lang="en-GB"/>
          </a:p>
        </p:txBody>
      </p:sp>
      <p:sp>
        <p:nvSpPr>
          <p:cNvPr id="6" name="Footer Placeholder 5">
            <a:extLst>
              <a:ext uri="{FF2B5EF4-FFF2-40B4-BE49-F238E27FC236}">
                <a16:creationId xmlns:a16="http://schemas.microsoft.com/office/drawing/2014/main" id="{35882075-A3F7-4BC4-AC1F-58CB1AA041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1E04E6-4050-40DA-A779-0C548EBA92BA}"/>
              </a:ext>
            </a:extLst>
          </p:cNvPr>
          <p:cNvSpPr>
            <a:spLocks noGrp="1"/>
          </p:cNvSpPr>
          <p:nvPr>
            <p:ph type="sldNum" sz="quarter" idx="12"/>
          </p:nvPr>
        </p:nvSpPr>
        <p:spPr/>
        <p:txBody>
          <a:bodyPr/>
          <a:lstStyle/>
          <a:p>
            <a:fld id="{EFE72882-8E73-45E3-8E51-C26952A413E3}" type="slidenum">
              <a:rPr lang="en-GB" smtClean="0"/>
              <a:t>‹#›</a:t>
            </a:fld>
            <a:endParaRPr lang="en-GB"/>
          </a:p>
        </p:txBody>
      </p:sp>
    </p:spTree>
    <p:extLst>
      <p:ext uri="{BB962C8B-B14F-4D97-AF65-F5344CB8AC3E}">
        <p14:creationId xmlns:p14="http://schemas.microsoft.com/office/powerpoint/2010/main" val="184723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237BD-41C3-45DD-943F-4DEE95F7D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BAFAD0-7F70-469D-8569-124534B79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E695C9-FDBF-408F-8B85-57197D8F8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52EAA-0E14-4DB8-B921-12B0EBB5EEF4}" type="datetimeFigureOut">
              <a:rPr lang="en-GB" smtClean="0"/>
              <a:t>11/06/2021</a:t>
            </a:fld>
            <a:endParaRPr lang="en-GB"/>
          </a:p>
        </p:txBody>
      </p:sp>
      <p:sp>
        <p:nvSpPr>
          <p:cNvPr id="5" name="Footer Placeholder 4">
            <a:extLst>
              <a:ext uri="{FF2B5EF4-FFF2-40B4-BE49-F238E27FC236}">
                <a16:creationId xmlns:a16="http://schemas.microsoft.com/office/drawing/2014/main" id="{F0877D0B-FEF4-4DC2-AADA-3992EEEE1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BB41E8F-92C3-47C0-A3E5-2AB75A76B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2882-8E73-45E3-8E51-C26952A413E3}" type="slidenum">
              <a:rPr lang="en-GB" smtClean="0"/>
              <a:t>‹#›</a:t>
            </a:fld>
            <a:endParaRPr lang="en-GB"/>
          </a:p>
        </p:txBody>
      </p:sp>
    </p:spTree>
    <p:extLst>
      <p:ext uri="{BB962C8B-B14F-4D97-AF65-F5344CB8AC3E}">
        <p14:creationId xmlns:p14="http://schemas.microsoft.com/office/powerpoint/2010/main" val="369893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55" name="Freeform: Shape 32">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TextBox 7">
            <a:extLst>
              <a:ext uri="{FF2B5EF4-FFF2-40B4-BE49-F238E27FC236}">
                <a16:creationId xmlns:a16="http://schemas.microsoft.com/office/drawing/2014/main" id="{5B1D96AA-10C6-4270-BB85-E2748C3B4504}"/>
              </a:ext>
            </a:extLst>
          </p:cNvPr>
          <p:cNvSpPr txBox="1"/>
          <p:nvPr/>
        </p:nvSpPr>
        <p:spPr>
          <a:xfrm>
            <a:off x="0" y="2077275"/>
            <a:ext cx="12191693" cy="3416320"/>
          </a:xfrm>
          <a:prstGeom prst="rect">
            <a:avLst/>
          </a:prstGeom>
          <a:noFill/>
        </p:spPr>
        <p:txBody>
          <a:bodyPr wrap="square" rtlCol="0">
            <a:spAutoFit/>
          </a:bodyPr>
          <a:lstStyle/>
          <a:p>
            <a:pPr algn="ctr"/>
            <a:r>
              <a:rPr lang="en-GB" b="1" dirty="0">
                <a:latin typeface="Garamond" panose="02020404030301010803" pitchFamily="18" charset="0"/>
              </a:rPr>
              <a:t>Tableau Desktop – Example Visualizations</a:t>
            </a:r>
          </a:p>
          <a:p>
            <a:pPr algn="ctr"/>
            <a:endParaRPr lang="en-GB" dirty="0">
              <a:latin typeface="Garamond" panose="02020404030301010803" pitchFamily="18" charset="0"/>
            </a:endParaRPr>
          </a:p>
          <a:p>
            <a:pPr algn="ctr"/>
            <a:endParaRPr lang="en-GB" dirty="0">
              <a:latin typeface="Garamond" panose="02020404030301010803" pitchFamily="18" charset="0"/>
            </a:endParaRPr>
          </a:p>
          <a:p>
            <a:pPr algn="ctr"/>
            <a:r>
              <a:rPr lang="en-GB" dirty="0">
                <a:latin typeface="Garamond" panose="02020404030301010803" pitchFamily="18" charset="0"/>
              </a:rPr>
              <a:t>Andy Salwey</a:t>
            </a:r>
          </a:p>
          <a:p>
            <a:endParaRPr lang="en-GB" dirty="0">
              <a:latin typeface="Garamond" panose="02020404030301010803" pitchFamily="18" charset="0"/>
            </a:endParaRPr>
          </a:p>
          <a:p>
            <a:pPr algn="ctr"/>
            <a:endParaRPr lang="en-GB" sz="1200" b="1" dirty="0">
              <a:latin typeface="Garamond" panose="02020404030301010803" pitchFamily="18" charset="0"/>
            </a:endParaRPr>
          </a:p>
          <a:p>
            <a:pPr algn="ctr"/>
            <a:r>
              <a:rPr lang="en-GB" sz="1200" b="1" dirty="0">
                <a:latin typeface="Garamond" panose="02020404030301010803" pitchFamily="18" charset="0"/>
              </a:rPr>
              <a:t>As the original dashboards contain confidential information they have been edited – </a:t>
            </a:r>
          </a:p>
          <a:p>
            <a:pPr algn="ctr"/>
            <a:r>
              <a:rPr lang="en-GB" sz="1200" b="1" dirty="0">
                <a:latin typeface="Garamond" panose="02020404030301010803" pitchFamily="18" charset="0"/>
              </a:rPr>
              <a:t>either directly in Tableau to hide their context or portions of the images are blurred.</a:t>
            </a:r>
          </a:p>
          <a:p>
            <a:pPr algn="ctr"/>
            <a:endParaRPr lang="en-GB" sz="1200" b="1" dirty="0">
              <a:latin typeface="Garamond" panose="02020404030301010803" pitchFamily="18" charset="0"/>
            </a:endParaRPr>
          </a:p>
          <a:p>
            <a:pPr algn="ctr"/>
            <a:r>
              <a:rPr lang="en-GB" sz="1200" b="1" dirty="0">
                <a:latin typeface="Garamond" panose="02020404030301010803" pitchFamily="18" charset="0"/>
              </a:rPr>
              <a:t>Unless specifically stated, all dashboards were created from scratch, including prepping</a:t>
            </a:r>
          </a:p>
          <a:p>
            <a:pPr algn="ctr"/>
            <a:r>
              <a:rPr lang="en-GB" sz="1200" b="1" dirty="0">
                <a:latin typeface="Garamond" panose="02020404030301010803" pitchFamily="18" charset="0"/>
              </a:rPr>
              <a:t>of appropriate </a:t>
            </a:r>
            <a:r>
              <a:rPr lang="en-GB" sz="1200" b="1" dirty="0" err="1">
                <a:latin typeface="Garamond" panose="02020404030301010803" pitchFamily="18" charset="0"/>
              </a:rPr>
              <a:t>datasources</a:t>
            </a:r>
            <a:r>
              <a:rPr lang="en-GB" sz="1200" b="1" dirty="0">
                <a:latin typeface="Garamond" panose="02020404030301010803" pitchFamily="18" charset="0"/>
              </a:rPr>
              <a:t>.</a:t>
            </a: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p:txBody>
      </p:sp>
    </p:spTree>
    <p:extLst>
      <p:ext uri="{BB962C8B-B14F-4D97-AF65-F5344CB8AC3E}">
        <p14:creationId xmlns:p14="http://schemas.microsoft.com/office/powerpoint/2010/main" val="25271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55" name="Freeform: Shape 32">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4118DADD-B868-486E-B36D-BA667D28EB24}"/>
              </a:ext>
            </a:extLst>
          </p:cNvPr>
          <p:cNvPicPr>
            <a:picLocks noChangeAspect="1"/>
          </p:cNvPicPr>
          <p:nvPr/>
        </p:nvPicPr>
        <p:blipFill>
          <a:blip r:embed="rId2"/>
          <a:stretch>
            <a:fillRect/>
          </a:stretch>
        </p:blipFill>
        <p:spPr>
          <a:xfrm>
            <a:off x="587675" y="687510"/>
            <a:ext cx="8311438" cy="5173870"/>
          </a:xfrm>
          <a:prstGeom prst="rect">
            <a:avLst/>
          </a:prstGeom>
          <a:effectLst>
            <a:reflection blurRad="6350" stA="50000" endA="275" endPos="40000" dist="1016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TextBox 7">
            <a:extLst>
              <a:ext uri="{FF2B5EF4-FFF2-40B4-BE49-F238E27FC236}">
                <a16:creationId xmlns:a16="http://schemas.microsoft.com/office/drawing/2014/main" id="{5B1D96AA-10C6-4270-BB85-E2748C3B4504}"/>
              </a:ext>
            </a:extLst>
          </p:cNvPr>
          <p:cNvSpPr txBox="1"/>
          <p:nvPr/>
        </p:nvSpPr>
        <p:spPr>
          <a:xfrm>
            <a:off x="8145517" y="973603"/>
            <a:ext cx="3710151" cy="4801314"/>
          </a:xfrm>
          <a:prstGeom prst="rect">
            <a:avLst/>
          </a:prstGeom>
          <a:noFill/>
        </p:spPr>
        <p:txBody>
          <a:bodyPr wrap="square" rtlCol="0">
            <a:spAutoFit/>
          </a:bodyPr>
          <a:lstStyle/>
          <a:p>
            <a:r>
              <a:rPr lang="en-GB" dirty="0">
                <a:latin typeface="Garamond" panose="02020404030301010803" pitchFamily="18" charset="0"/>
              </a:rPr>
              <a:t>This executive dashboard was created following the request from the European CS Director to have a monthly overview with vision on the main KPIs over monthly, quarterly and year to date periods.</a:t>
            </a:r>
          </a:p>
          <a:p>
            <a:endParaRPr lang="en-GB" dirty="0">
              <a:latin typeface="Garamond" panose="02020404030301010803" pitchFamily="18" charset="0"/>
            </a:endParaRPr>
          </a:p>
          <a:p>
            <a:pPr marL="285750" indent="-285750">
              <a:buFontTx/>
              <a:buChar char="-"/>
            </a:pPr>
            <a:r>
              <a:rPr lang="en-GB" dirty="0">
                <a:latin typeface="Garamond" panose="02020404030301010803" pitchFamily="18" charset="0"/>
              </a:rPr>
              <a:t>BANs (Big Aggregate Numbers) shown directly on charts for clarity and context with comparison to the prior period</a:t>
            </a:r>
          </a:p>
          <a:p>
            <a:pPr marL="285750" indent="-285750">
              <a:buFontTx/>
              <a:buChar char="-"/>
            </a:pPr>
            <a:r>
              <a:rPr lang="en-GB" dirty="0">
                <a:latin typeface="Garamond" panose="02020404030301010803" pitchFamily="18" charset="0"/>
              </a:rPr>
              <a:t>Additional context is provided at the monthly level with a 6 month spark line and a 12 month meter chart</a:t>
            </a:r>
          </a:p>
          <a:p>
            <a:pPr marL="285750" indent="-285750">
              <a:buFontTx/>
              <a:buChar char="-"/>
            </a:pPr>
            <a:r>
              <a:rPr lang="en-GB" dirty="0">
                <a:latin typeface="Garamond" panose="02020404030301010803" pitchFamily="18" charset="0"/>
              </a:rPr>
              <a:t>Colours used to create logical grouping of the KPIs</a:t>
            </a:r>
          </a:p>
        </p:txBody>
      </p:sp>
    </p:spTree>
    <p:extLst>
      <p:ext uri="{BB962C8B-B14F-4D97-AF65-F5344CB8AC3E}">
        <p14:creationId xmlns:p14="http://schemas.microsoft.com/office/powerpoint/2010/main" val="330448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55" name="Freeform: Shape 32">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TextBox 7">
            <a:extLst>
              <a:ext uri="{FF2B5EF4-FFF2-40B4-BE49-F238E27FC236}">
                <a16:creationId xmlns:a16="http://schemas.microsoft.com/office/drawing/2014/main" id="{5B1D96AA-10C6-4270-BB85-E2748C3B4504}"/>
              </a:ext>
            </a:extLst>
          </p:cNvPr>
          <p:cNvSpPr txBox="1"/>
          <p:nvPr/>
        </p:nvSpPr>
        <p:spPr>
          <a:xfrm>
            <a:off x="373117" y="570518"/>
            <a:ext cx="3710151" cy="3693319"/>
          </a:xfrm>
          <a:prstGeom prst="rect">
            <a:avLst/>
          </a:prstGeom>
          <a:noFill/>
        </p:spPr>
        <p:txBody>
          <a:bodyPr wrap="square" rtlCol="0">
            <a:spAutoFit/>
          </a:bodyPr>
          <a:lstStyle/>
          <a:p>
            <a:r>
              <a:rPr lang="en-GB" dirty="0">
                <a:latin typeface="Garamond" panose="02020404030301010803" pitchFamily="18" charset="0"/>
              </a:rPr>
              <a:t>This example is one section of an operational dashboard that I took ownership over when I transitioned into the data analyst position in customer service.</a:t>
            </a:r>
          </a:p>
          <a:p>
            <a:endParaRPr lang="en-GB" dirty="0">
              <a:latin typeface="Garamond" panose="02020404030301010803" pitchFamily="18" charset="0"/>
            </a:endParaRPr>
          </a:p>
          <a:p>
            <a:r>
              <a:rPr lang="en-GB" dirty="0">
                <a:latin typeface="Garamond" panose="02020404030301010803" pitchFamily="18" charset="0"/>
              </a:rPr>
              <a:t>As it already contained some good visualizations, these were only tweaked to add extra info while being mindful not to add clutter. Then bringing the overall look together with bolder visuals on the titles and using borders to create a logical grouping.</a:t>
            </a:r>
          </a:p>
        </p:txBody>
      </p:sp>
      <p:pic>
        <p:nvPicPr>
          <p:cNvPr id="3" name="Picture 2">
            <a:extLst>
              <a:ext uri="{FF2B5EF4-FFF2-40B4-BE49-F238E27FC236}">
                <a16:creationId xmlns:a16="http://schemas.microsoft.com/office/drawing/2014/main" id="{48B23899-8861-4BC0-AC7F-D9087F7E319F}"/>
              </a:ext>
            </a:extLst>
          </p:cNvPr>
          <p:cNvPicPr>
            <a:picLocks noChangeAspect="1"/>
          </p:cNvPicPr>
          <p:nvPr/>
        </p:nvPicPr>
        <p:blipFill>
          <a:blip r:embed="rId2"/>
          <a:stretch>
            <a:fillRect/>
          </a:stretch>
        </p:blipFill>
        <p:spPr>
          <a:xfrm>
            <a:off x="3138854" y="650234"/>
            <a:ext cx="8532940" cy="476008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275" endPos="400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a:extLst>
              <a:ext uri="{FF2B5EF4-FFF2-40B4-BE49-F238E27FC236}">
                <a16:creationId xmlns:a16="http://schemas.microsoft.com/office/drawing/2014/main" id="{4DCA997D-5F2C-4D0E-A55F-F78BB2CC9101}"/>
              </a:ext>
            </a:extLst>
          </p:cNvPr>
          <p:cNvPicPr>
            <a:picLocks noChangeAspect="1"/>
          </p:cNvPicPr>
          <p:nvPr/>
        </p:nvPicPr>
        <p:blipFill>
          <a:blip r:embed="rId3"/>
          <a:stretch>
            <a:fillRect/>
          </a:stretch>
        </p:blipFill>
        <p:spPr>
          <a:xfrm>
            <a:off x="418883" y="4395533"/>
            <a:ext cx="3618618" cy="2031326"/>
          </a:xfrm>
          <a:prstGeom prst="rect">
            <a:avLst/>
          </a:prstGeom>
        </p:spPr>
      </p:pic>
      <p:sp>
        <p:nvSpPr>
          <p:cNvPr id="6" name="TextBox 5">
            <a:extLst>
              <a:ext uri="{FF2B5EF4-FFF2-40B4-BE49-F238E27FC236}">
                <a16:creationId xmlns:a16="http://schemas.microsoft.com/office/drawing/2014/main" id="{44597382-BFC3-4421-B4FD-2B3BE237CA5A}"/>
              </a:ext>
            </a:extLst>
          </p:cNvPr>
          <p:cNvSpPr txBox="1"/>
          <p:nvPr/>
        </p:nvSpPr>
        <p:spPr>
          <a:xfrm>
            <a:off x="1305426" y="6432187"/>
            <a:ext cx="1344663" cy="369332"/>
          </a:xfrm>
          <a:prstGeom prst="rect">
            <a:avLst/>
          </a:prstGeom>
          <a:noFill/>
        </p:spPr>
        <p:txBody>
          <a:bodyPr wrap="none" rtlCol="0">
            <a:spAutoFit/>
          </a:bodyPr>
          <a:lstStyle/>
          <a:p>
            <a:r>
              <a:rPr lang="en-GB" dirty="0"/>
              <a:t>Initial layout</a:t>
            </a:r>
          </a:p>
        </p:txBody>
      </p:sp>
      <p:sp>
        <p:nvSpPr>
          <p:cNvPr id="9" name="Arrow: Chevron 8">
            <a:extLst>
              <a:ext uri="{FF2B5EF4-FFF2-40B4-BE49-F238E27FC236}">
                <a16:creationId xmlns:a16="http://schemas.microsoft.com/office/drawing/2014/main" id="{7C4586E1-B607-498C-82C2-B254B0FE961B}"/>
              </a:ext>
            </a:extLst>
          </p:cNvPr>
          <p:cNvSpPr/>
          <p:nvPr/>
        </p:nvSpPr>
        <p:spPr>
          <a:xfrm>
            <a:off x="4114799" y="5323112"/>
            <a:ext cx="372979" cy="33384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Arrow: Chevron 15">
            <a:extLst>
              <a:ext uri="{FF2B5EF4-FFF2-40B4-BE49-F238E27FC236}">
                <a16:creationId xmlns:a16="http://schemas.microsoft.com/office/drawing/2014/main" id="{72195BC0-7D8F-44A7-A127-E4CAA8921792}"/>
              </a:ext>
            </a:extLst>
          </p:cNvPr>
          <p:cNvSpPr/>
          <p:nvPr/>
        </p:nvSpPr>
        <p:spPr>
          <a:xfrm>
            <a:off x="4503161" y="5325236"/>
            <a:ext cx="372979" cy="33384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hevron 16">
            <a:extLst>
              <a:ext uri="{FF2B5EF4-FFF2-40B4-BE49-F238E27FC236}">
                <a16:creationId xmlns:a16="http://schemas.microsoft.com/office/drawing/2014/main" id="{90370B7B-D383-43EA-97D4-0238F872B0AA}"/>
              </a:ext>
            </a:extLst>
          </p:cNvPr>
          <p:cNvSpPr/>
          <p:nvPr/>
        </p:nvSpPr>
        <p:spPr>
          <a:xfrm rot="20899316">
            <a:off x="4882003" y="5259773"/>
            <a:ext cx="372979" cy="33384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Arrow: Chevron 17">
            <a:extLst>
              <a:ext uri="{FF2B5EF4-FFF2-40B4-BE49-F238E27FC236}">
                <a16:creationId xmlns:a16="http://schemas.microsoft.com/office/drawing/2014/main" id="{20737E87-5F0C-450E-8EB3-70BE95126FE6}"/>
              </a:ext>
            </a:extLst>
          </p:cNvPr>
          <p:cNvSpPr/>
          <p:nvPr/>
        </p:nvSpPr>
        <p:spPr>
          <a:xfrm rot="19739164">
            <a:off x="5221486" y="5097419"/>
            <a:ext cx="372979" cy="33384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05100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55" name="Freeform: Shape 32">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TextBox 7">
            <a:extLst>
              <a:ext uri="{FF2B5EF4-FFF2-40B4-BE49-F238E27FC236}">
                <a16:creationId xmlns:a16="http://schemas.microsoft.com/office/drawing/2014/main" id="{5B1D96AA-10C6-4270-BB85-E2748C3B4504}"/>
              </a:ext>
            </a:extLst>
          </p:cNvPr>
          <p:cNvSpPr txBox="1"/>
          <p:nvPr/>
        </p:nvSpPr>
        <p:spPr>
          <a:xfrm>
            <a:off x="7512210" y="1247851"/>
            <a:ext cx="3710151" cy="3416320"/>
          </a:xfrm>
          <a:prstGeom prst="rect">
            <a:avLst/>
          </a:prstGeom>
          <a:noFill/>
        </p:spPr>
        <p:txBody>
          <a:bodyPr wrap="square" rtlCol="0">
            <a:spAutoFit/>
          </a:bodyPr>
          <a:lstStyle/>
          <a:p>
            <a:r>
              <a:rPr lang="en-GB" dirty="0">
                <a:latin typeface="Garamond" panose="02020404030301010803" pitchFamily="18" charset="0"/>
              </a:rPr>
              <a:t>Dashboard developed for large TV screens displayed through-out the office.</a:t>
            </a:r>
          </a:p>
          <a:p>
            <a:endParaRPr lang="en-GB" dirty="0">
              <a:latin typeface="Garamond" panose="02020404030301010803" pitchFamily="18" charset="0"/>
            </a:endParaRPr>
          </a:p>
          <a:p>
            <a:pPr marL="285750" indent="-285750">
              <a:buFontTx/>
              <a:buChar char="-"/>
            </a:pPr>
            <a:r>
              <a:rPr lang="en-GB" dirty="0">
                <a:latin typeface="Garamond" panose="02020404030301010803" pitchFamily="18" charset="0"/>
              </a:rPr>
              <a:t>More playful visuals with background image and icons</a:t>
            </a:r>
          </a:p>
          <a:p>
            <a:pPr marL="285750" indent="-285750">
              <a:buFontTx/>
              <a:buChar char="-"/>
            </a:pPr>
            <a:r>
              <a:rPr lang="en-GB" dirty="0">
                <a:latin typeface="Garamond" panose="02020404030301010803" pitchFamily="18" charset="0"/>
              </a:rPr>
              <a:t>Fills entire screen with a darker image avoiding glaring screens</a:t>
            </a:r>
          </a:p>
          <a:p>
            <a:pPr marL="285750" indent="-285750">
              <a:buFontTx/>
              <a:buChar char="-"/>
            </a:pPr>
            <a:r>
              <a:rPr lang="en-GB" dirty="0">
                <a:latin typeface="Garamond" panose="02020404030301010803" pitchFamily="18" charset="0"/>
              </a:rPr>
              <a:t>Sizing and colours selected for clarity so it can be read from a distance</a:t>
            </a:r>
          </a:p>
          <a:p>
            <a:pPr marL="285750" indent="-285750">
              <a:buFontTx/>
              <a:buChar char="-"/>
            </a:pPr>
            <a:endParaRPr lang="en-GB" dirty="0">
              <a:latin typeface="Garamond" panose="02020404030301010803" pitchFamily="18" charset="0"/>
            </a:endParaRPr>
          </a:p>
        </p:txBody>
      </p:sp>
      <p:pic>
        <p:nvPicPr>
          <p:cNvPr id="14" name="Picture 13">
            <a:extLst>
              <a:ext uri="{FF2B5EF4-FFF2-40B4-BE49-F238E27FC236}">
                <a16:creationId xmlns:a16="http://schemas.microsoft.com/office/drawing/2014/main" id="{CE9F7638-BF56-44E6-BCD6-0247AEF7C20A}"/>
              </a:ext>
            </a:extLst>
          </p:cNvPr>
          <p:cNvPicPr>
            <a:picLocks noChangeAspect="1"/>
          </p:cNvPicPr>
          <p:nvPr/>
        </p:nvPicPr>
        <p:blipFill>
          <a:blip r:embed="rId2"/>
          <a:stretch>
            <a:fillRect/>
          </a:stretch>
        </p:blipFill>
        <p:spPr>
          <a:xfrm>
            <a:off x="472196" y="835424"/>
            <a:ext cx="7617554" cy="4105746"/>
          </a:xfrm>
          <a:prstGeom prst="rect">
            <a:avLst/>
          </a:prstGeom>
          <a:ln>
            <a:noFill/>
          </a:ln>
          <a:effectLst>
            <a:reflection blurRad="6350" stA="50000" endA="275" endPos="40000" dist="1016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16443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55" name="Freeform: Shape 32">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Picture 2">
            <a:extLst>
              <a:ext uri="{FF2B5EF4-FFF2-40B4-BE49-F238E27FC236}">
                <a16:creationId xmlns:a16="http://schemas.microsoft.com/office/drawing/2014/main" id="{A99FD36D-ABB7-4857-9F83-B049CAE89205}"/>
              </a:ext>
            </a:extLst>
          </p:cNvPr>
          <p:cNvPicPr>
            <a:picLocks noChangeAspect="1"/>
          </p:cNvPicPr>
          <p:nvPr/>
        </p:nvPicPr>
        <p:blipFill>
          <a:blip r:embed="rId2"/>
          <a:stretch>
            <a:fillRect/>
          </a:stretch>
        </p:blipFill>
        <p:spPr>
          <a:xfrm>
            <a:off x="420649" y="340975"/>
            <a:ext cx="4596841" cy="281432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0260E8A-F5D6-42CE-BE34-9E2AF44E2DD6}"/>
              </a:ext>
            </a:extLst>
          </p:cNvPr>
          <p:cNvPicPr>
            <a:picLocks noChangeAspect="1"/>
          </p:cNvPicPr>
          <p:nvPr/>
        </p:nvPicPr>
        <p:blipFill>
          <a:blip r:embed="rId3"/>
          <a:stretch>
            <a:fillRect/>
          </a:stretch>
        </p:blipFill>
        <p:spPr>
          <a:xfrm>
            <a:off x="6851857" y="2958320"/>
            <a:ext cx="5170107" cy="2963303"/>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BA70370-4288-4EB9-80FB-C54E6304B87A}"/>
              </a:ext>
            </a:extLst>
          </p:cNvPr>
          <p:cNvPicPr>
            <a:picLocks noChangeAspect="1"/>
          </p:cNvPicPr>
          <p:nvPr/>
        </p:nvPicPr>
        <p:blipFill>
          <a:blip r:embed="rId4"/>
          <a:stretch>
            <a:fillRect/>
          </a:stretch>
        </p:blipFill>
        <p:spPr>
          <a:xfrm>
            <a:off x="6095845" y="1748135"/>
            <a:ext cx="5152689" cy="281432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0CF9BF6-29BA-4654-A95B-4864A603195F}"/>
              </a:ext>
            </a:extLst>
          </p:cNvPr>
          <p:cNvPicPr>
            <a:picLocks noChangeAspect="1"/>
          </p:cNvPicPr>
          <p:nvPr/>
        </p:nvPicPr>
        <p:blipFill>
          <a:blip r:embed="rId5"/>
          <a:stretch>
            <a:fillRect/>
          </a:stretch>
        </p:blipFill>
        <p:spPr>
          <a:xfrm>
            <a:off x="5441505" y="585937"/>
            <a:ext cx="5152689" cy="2832738"/>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BD9F8D2-16E4-4560-ACBB-6638E8F78E74}"/>
              </a:ext>
            </a:extLst>
          </p:cNvPr>
          <p:cNvPicPr>
            <a:picLocks noChangeAspect="1"/>
          </p:cNvPicPr>
          <p:nvPr/>
        </p:nvPicPr>
        <p:blipFill>
          <a:blip r:embed="rId6"/>
          <a:stretch>
            <a:fillRect/>
          </a:stretch>
        </p:blipFill>
        <p:spPr>
          <a:xfrm>
            <a:off x="696768" y="2859960"/>
            <a:ext cx="4625647" cy="3073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943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55" name="Freeform: Shape 32">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3" name="Picture 12">
            <a:extLst>
              <a:ext uri="{FF2B5EF4-FFF2-40B4-BE49-F238E27FC236}">
                <a16:creationId xmlns:a16="http://schemas.microsoft.com/office/drawing/2014/main" id="{3D684A6A-1D43-46E8-A732-5168484FAF60}"/>
              </a:ext>
            </a:extLst>
          </p:cNvPr>
          <p:cNvPicPr>
            <a:picLocks noChangeAspect="1"/>
          </p:cNvPicPr>
          <p:nvPr/>
        </p:nvPicPr>
        <p:blipFill>
          <a:blip r:embed="rId2"/>
          <a:stretch>
            <a:fillRect/>
          </a:stretch>
        </p:blipFill>
        <p:spPr>
          <a:xfrm>
            <a:off x="6483388" y="2756960"/>
            <a:ext cx="4561075" cy="286361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B20BE15-53D4-4381-9058-155F6512220C}"/>
              </a:ext>
            </a:extLst>
          </p:cNvPr>
          <p:cNvPicPr>
            <a:picLocks noChangeAspect="1"/>
          </p:cNvPicPr>
          <p:nvPr/>
        </p:nvPicPr>
        <p:blipFill>
          <a:blip r:embed="rId3"/>
          <a:stretch>
            <a:fillRect/>
          </a:stretch>
        </p:blipFill>
        <p:spPr>
          <a:xfrm>
            <a:off x="1352200" y="2756960"/>
            <a:ext cx="3990284" cy="2863616"/>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8E2ECFC4-7EAF-479E-9CD4-C35EC7BAFA91}"/>
              </a:ext>
            </a:extLst>
          </p:cNvPr>
          <p:cNvPicPr>
            <a:picLocks noChangeAspect="1"/>
          </p:cNvPicPr>
          <p:nvPr/>
        </p:nvPicPr>
        <p:blipFill>
          <a:blip r:embed="rId4"/>
          <a:stretch>
            <a:fillRect/>
          </a:stretch>
        </p:blipFill>
        <p:spPr>
          <a:xfrm>
            <a:off x="7118662" y="577184"/>
            <a:ext cx="4560440" cy="2407723"/>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0ACFFAF3-5E79-4522-9F55-D65BEE70D83E}"/>
              </a:ext>
            </a:extLst>
          </p:cNvPr>
          <p:cNvPicPr>
            <a:picLocks noChangeAspect="1"/>
          </p:cNvPicPr>
          <p:nvPr/>
        </p:nvPicPr>
        <p:blipFill>
          <a:blip r:embed="rId5"/>
          <a:stretch>
            <a:fillRect/>
          </a:stretch>
        </p:blipFill>
        <p:spPr>
          <a:xfrm>
            <a:off x="306570" y="284432"/>
            <a:ext cx="4634290" cy="31342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5244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251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Arial</vt:lpstr>
      <vt:lpstr>Calibri</vt:lpstr>
      <vt:lpstr>Calibri Light</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Salwey</dc:creator>
  <cp:lastModifiedBy>Andy Salwey</cp:lastModifiedBy>
  <cp:revision>19</cp:revision>
  <dcterms:created xsi:type="dcterms:W3CDTF">2021-06-11T08:39:05Z</dcterms:created>
  <dcterms:modified xsi:type="dcterms:W3CDTF">2021-06-11T15:50:45Z</dcterms:modified>
</cp:coreProperties>
</file>