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18"/>
  </p:notesMasterIdLst>
  <p:sldIdLst>
    <p:sldId id="257" r:id="rId2"/>
    <p:sldId id="287" r:id="rId3"/>
    <p:sldId id="297" r:id="rId4"/>
    <p:sldId id="298" r:id="rId5"/>
    <p:sldId id="299" r:id="rId6"/>
    <p:sldId id="301" r:id="rId7"/>
    <p:sldId id="300" r:id="rId8"/>
    <p:sldId id="302" r:id="rId9"/>
    <p:sldId id="303" r:id="rId10"/>
    <p:sldId id="307" r:id="rId11"/>
    <p:sldId id="308" r:id="rId12"/>
    <p:sldId id="309" r:id="rId13"/>
    <p:sldId id="304" r:id="rId14"/>
    <p:sldId id="305" r:id="rId15"/>
    <p:sldId id="310" r:id="rId16"/>
    <p:sldId id="311" r:id="rId1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7406" autoAdjust="0"/>
    <p:restoredTop sz="96148"/>
  </p:normalViewPr>
  <p:slideViewPr>
    <p:cSldViewPr snapToGrid="0">
      <p:cViewPr varScale="1">
        <p:scale>
          <a:sx n="122" d="100"/>
          <a:sy n="122" d="100"/>
        </p:scale>
        <p:origin x="1944" y="192"/>
      </p:cViewPr>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F34EB7-F0C8-5B41-BFAC-DB4480840801}" type="datetimeFigureOut">
              <a:rPr lang="en-US" smtClean="0"/>
              <a:t>3/26/25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0FDCAE3-CFF0-BE4C-83AC-31944D3197C7}" type="slidenum">
              <a:rPr lang="en-US" smtClean="0"/>
              <a:t>‹#›</a:t>
            </a:fld>
            <a:endParaRPr lang="en-US"/>
          </a:p>
        </p:txBody>
      </p:sp>
    </p:spTree>
    <p:extLst>
      <p:ext uri="{BB962C8B-B14F-4D97-AF65-F5344CB8AC3E}">
        <p14:creationId xmlns:p14="http://schemas.microsoft.com/office/powerpoint/2010/main" val="13921501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0FDCAE3-CFF0-BE4C-83AC-31944D3197C7}" type="slidenum">
              <a:rPr lang="en-US" smtClean="0"/>
              <a:t>1</a:t>
            </a:fld>
            <a:endParaRPr lang="en-US"/>
          </a:p>
        </p:txBody>
      </p:sp>
    </p:spTree>
    <p:extLst>
      <p:ext uri="{BB962C8B-B14F-4D97-AF65-F5344CB8AC3E}">
        <p14:creationId xmlns:p14="http://schemas.microsoft.com/office/powerpoint/2010/main" val="15527464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36346" y="1788454"/>
            <a:ext cx="6270922" cy="2098226"/>
          </a:xfrm>
        </p:spPr>
        <p:txBody>
          <a:bodyPr anchor="b">
            <a:noAutofit/>
          </a:bodyPr>
          <a:lstStyle>
            <a:lvl1pPr algn="ctr">
              <a:defRPr sz="60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009930" y="3956280"/>
            <a:ext cx="5123755" cy="1086237"/>
          </a:xfrm>
        </p:spPr>
        <p:txBody>
          <a:bodyPr>
            <a:normAutofit/>
          </a:bodyPr>
          <a:lstStyle>
            <a:lvl1pPr marL="0" indent="0" algn="ctr">
              <a:lnSpc>
                <a:spcPct val="112000"/>
              </a:lnSpc>
              <a:spcBef>
                <a:spcPts val="0"/>
              </a:spcBef>
              <a:spcAft>
                <a:spcPts val="0"/>
              </a:spcAft>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a:xfrm>
            <a:off x="564644" y="6453386"/>
            <a:ext cx="1205958" cy="404614"/>
          </a:xfrm>
        </p:spPr>
        <p:txBody>
          <a:bodyPr/>
          <a:lstStyle>
            <a:lvl1pPr>
              <a:defRPr baseline="0">
                <a:solidFill>
                  <a:schemeClr val="tx2"/>
                </a:solidFill>
              </a:defRPr>
            </a:lvl1pPr>
          </a:lstStyle>
          <a:p>
            <a:fld id="{CB32F8F6-0696-4D81-8312-FD22F9CCB1C4}" type="datetimeFigureOut">
              <a:rPr lang="en-US" smtClean="0"/>
              <a:t>3/26/25</a:t>
            </a:fld>
            <a:endParaRPr lang="en-US"/>
          </a:p>
        </p:txBody>
      </p:sp>
      <p:sp>
        <p:nvSpPr>
          <p:cNvPr id="5" name="Footer Placeholder 4"/>
          <p:cNvSpPr>
            <a:spLocks noGrp="1"/>
          </p:cNvSpPr>
          <p:nvPr>
            <p:ph type="ftr" sz="quarter" idx="11"/>
          </p:nvPr>
        </p:nvSpPr>
        <p:spPr>
          <a:xfrm>
            <a:off x="1938041" y="6453386"/>
            <a:ext cx="5267533" cy="404614"/>
          </a:xfrm>
        </p:spPr>
        <p:txBody>
          <a:bodyPr/>
          <a:lstStyle>
            <a:lvl1pPr algn="ct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7373012" y="6453386"/>
            <a:ext cx="1197219" cy="404614"/>
          </a:xfrm>
        </p:spPr>
        <p:txBody>
          <a:bodyPr/>
          <a:lstStyle>
            <a:lvl1pPr>
              <a:defRPr baseline="0">
                <a:solidFill>
                  <a:schemeClr val="tx2"/>
                </a:solidFill>
              </a:defRPr>
            </a:lvl1pPr>
          </a:lstStyle>
          <a:p>
            <a:fld id="{DDFD810D-50E2-469E-AFDA-8DFDE0FE7DFA}" type="slidenum">
              <a:rPr lang="en-US" smtClean="0"/>
              <a:t>‹#›</a:t>
            </a:fld>
            <a:endParaRPr lang="en-US"/>
          </a:p>
        </p:txBody>
      </p:sp>
      <p:grpSp>
        <p:nvGrpSpPr>
          <p:cNvPr id="8" name="Group 7"/>
          <p:cNvGrpSpPr/>
          <p:nvPr/>
        </p:nvGrpSpPr>
        <p:grpSpPr>
          <a:xfrm>
            <a:off x="564643" y="744469"/>
            <a:ext cx="8005589" cy="5349671"/>
            <a:chOff x="564643" y="744469"/>
            <a:chExt cx="8005589" cy="5349671"/>
          </a:xfrm>
        </p:grpSpPr>
        <p:sp>
          <p:nvSpPr>
            <p:cNvPr id="11" name="Freeform 6"/>
            <p:cNvSpPr/>
            <p:nvPr/>
          </p:nvSpPr>
          <p:spPr bwMode="auto">
            <a:xfrm>
              <a:off x="6113972" y="1685652"/>
              <a:ext cx="2456260" cy="4408488"/>
            </a:xfrm>
            <a:custGeom>
              <a:avLst/>
              <a:gdLst/>
              <a:ahLst/>
              <a:cxnLst/>
              <a:rect l="l" t="t" r="r" b="b"/>
              <a:pathLst>
                <a:path w="10000" h="10000">
                  <a:moveTo>
                    <a:pt x="8761" y="0"/>
                  </a:moveTo>
                  <a:lnTo>
                    <a:pt x="10000" y="0"/>
                  </a:lnTo>
                  <a:lnTo>
                    <a:pt x="10000" y="10000"/>
                  </a:lnTo>
                  <a:lnTo>
                    <a:pt x="0" y="10000"/>
                  </a:lnTo>
                  <a:lnTo>
                    <a:pt x="0" y="9357"/>
                  </a:lnTo>
                  <a:lnTo>
                    <a:pt x="8761" y="935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564643" y="744469"/>
              <a:ext cx="2456505" cy="4408488"/>
            </a:xfrm>
            <a:custGeom>
              <a:avLst/>
              <a:gdLst/>
              <a:ahLst/>
              <a:cxnLst/>
              <a:rect l="l" t="t" r="r" b="b"/>
              <a:pathLst>
                <a:path w="10001" h="10000">
                  <a:moveTo>
                    <a:pt x="8762" y="0"/>
                  </a:moveTo>
                  <a:lnTo>
                    <a:pt x="10001" y="0"/>
                  </a:lnTo>
                  <a:lnTo>
                    <a:pt x="10001" y="10000"/>
                  </a:lnTo>
                  <a:lnTo>
                    <a:pt x="1" y="10000"/>
                  </a:lnTo>
                  <a:cubicBezTo>
                    <a:pt x="-2" y="9766"/>
                    <a:pt x="4" y="9586"/>
                    <a:pt x="1" y="9352"/>
                  </a:cubicBezTo>
                  <a:lnTo>
                    <a:pt x="8762" y="9346"/>
                  </a:lnTo>
                  <a:lnTo>
                    <a:pt x="8762"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34285513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028700" y="2295526"/>
            <a:ext cx="7200900" cy="35718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B32F8F6-0696-4D81-8312-FD22F9CCB1C4}" type="datetimeFigureOut">
              <a:rPr lang="en-US" smtClean="0"/>
              <a:t>3/26/25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FD810D-50E2-469E-AFDA-8DFDE0FE7DFA}" type="slidenum">
              <a:rPr lang="en-US" smtClean="0"/>
              <a:t>‹#›</a:t>
            </a:fld>
            <a:endParaRPr lang="en-US"/>
          </a:p>
        </p:txBody>
      </p:sp>
    </p:spTree>
    <p:extLst>
      <p:ext uri="{BB962C8B-B14F-4D97-AF65-F5344CB8AC3E}">
        <p14:creationId xmlns:p14="http://schemas.microsoft.com/office/powerpoint/2010/main" val="22564078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80797" y="624156"/>
            <a:ext cx="1490950"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28700" y="624156"/>
            <a:ext cx="5724525" cy="524324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B32F8F6-0696-4D81-8312-FD22F9CCB1C4}" type="datetimeFigureOut">
              <a:rPr lang="en-US" smtClean="0"/>
              <a:t>3/26/25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FD810D-50E2-469E-AFDA-8DFDE0FE7DFA}" type="slidenum">
              <a:rPr lang="en-US" smtClean="0"/>
              <a:t>‹#›</a:t>
            </a:fld>
            <a:endParaRPr lang="en-US"/>
          </a:p>
        </p:txBody>
      </p:sp>
    </p:spTree>
    <p:extLst>
      <p:ext uri="{BB962C8B-B14F-4D97-AF65-F5344CB8AC3E}">
        <p14:creationId xmlns:p14="http://schemas.microsoft.com/office/powerpoint/2010/main" val="5827773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B32F8F6-0696-4D81-8312-FD22F9CCB1C4}" type="datetimeFigureOut">
              <a:rPr lang="en-US" smtClean="0"/>
              <a:t>3/26/25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FD810D-50E2-469E-AFDA-8DFDE0FE7DFA}" type="slidenum">
              <a:rPr lang="en-US" smtClean="0"/>
              <a:t>‹#›</a:t>
            </a:fld>
            <a:endParaRPr lang="en-US"/>
          </a:p>
        </p:txBody>
      </p:sp>
    </p:spTree>
    <p:extLst>
      <p:ext uri="{BB962C8B-B14F-4D97-AF65-F5344CB8AC3E}">
        <p14:creationId xmlns:p14="http://schemas.microsoft.com/office/powerpoint/2010/main" val="7373286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73769" y="1301361"/>
            <a:ext cx="7209728" cy="2852737"/>
          </a:xfrm>
        </p:spPr>
        <p:txBody>
          <a:bodyPr anchor="b">
            <a:normAutofit/>
          </a:bodyPr>
          <a:lstStyle>
            <a:lvl1pPr algn="r">
              <a:defRPr sz="60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573769" y="4216328"/>
            <a:ext cx="7209728" cy="1143324"/>
          </a:xfrm>
        </p:spPr>
        <p:txBody>
          <a:bodyPr/>
          <a:lstStyle>
            <a:lvl1pPr marL="0" indent="0" algn="r">
              <a:lnSpc>
                <a:spcPct val="112000"/>
              </a:lnSpc>
              <a:spcBef>
                <a:spcPts val="0"/>
              </a:spcBef>
              <a:spcAft>
                <a:spcPts val="0"/>
              </a:spcAft>
              <a:buNone/>
              <a:defRPr sz="1800">
                <a:solidFill>
                  <a:schemeClr val="tx2"/>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554181" y="6453386"/>
            <a:ext cx="1216807" cy="404614"/>
          </a:xfrm>
        </p:spPr>
        <p:txBody>
          <a:bodyPr/>
          <a:lstStyle>
            <a:lvl1pPr>
              <a:defRPr>
                <a:solidFill>
                  <a:schemeClr val="tx2"/>
                </a:solidFill>
              </a:defRPr>
            </a:lvl1pPr>
          </a:lstStyle>
          <a:p>
            <a:fld id="{CB32F8F6-0696-4D81-8312-FD22F9CCB1C4}" type="datetimeFigureOut">
              <a:rPr lang="en-US" smtClean="0"/>
              <a:t>3/26/25</a:t>
            </a:fld>
            <a:endParaRPr lang="en-US"/>
          </a:p>
        </p:txBody>
      </p:sp>
      <p:sp>
        <p:nvSpPr>
          <p:cNvPr id="5" name="Footer Placeholder 4"/>
          <p:cNvSpPr>
            <a:spLocks noGrp="1"/>
          </p:cNvSpPr>
          <p:nvPr>
            <p:ph type="ftr" sz="quarter" idx="11"/>
          </p:nvPr>
        </p:nvSpPr>
        <p:spPr>
          <a:xfrm>
            <a:off x="1938234" y="6453386"/>
            <a:ext cx="5267533" cy="404614"/>
          </a:xfrm>
        </p:spPr>
        <p:txBody>
          <a:bodyPr/>
          <a:lstStyle>
            <a:lvl1pPr algn="ctr">
              <a:defRPr>
                <a:solidFill>
                  <a:schemeClr val="tx2"/>
                </a:solidFill>
              </a:defRPr>
            </a:lvl1pPr>
          </a:lstStyle>
          <a:p>
            <a:endParaRPr lang="en-US"/>
          </a:p>
        </p:txBody>
      </p:sp>
      <p:sp>
        <p:nvSpPr>
          <p:cNvPr id="6" name="Slide Number Placeholder 5"/>
          <p:cNvSpPr>
            <a:spLocks noGrp="1"/>
          </p:cNvSpPr>
          <p:nvPr>
            <p:ph type="sldNum" sz="quarter" idx="12"/>
          </p:nvPr>
        </p:nvSpPr>
        <p:spPr>
          <a:xfrm>
            <a:off x="7373012" y="6453386"/>
            <a:ext cx="1197219" cy="404614"/>
          </a:xfrm>
        </p:spPr>
        <p:txBody>
          <a:bodyPr/>
          <a:lstStyle>
            <a:lvl1pPr>
              <a:defRPr>
                <a:solidFill>
                  <a:schemeClr val="tx2"/>
                </a:solidFill>
              </a:defRPr>
            </a:lvl1pPr>
          </a:lstStyle>
          <a:p>
            <a:fld id="{DDFD810D-50E2-469E-AFDA-8DFDE0FE7DFA}" type="slidenum">
              <a:rPr lang="en-US" smtClean="0"/>
              <a:t>‹#›</a:t>
            </a:fld>
            <a:endParaRPr lang="en-US"/>
          </a:p>
        </p:txBody>
      </p:sp>
      <p:sp>
        <p:nvSpPr>
          <p:cNvPr id="7" name="Freeform 6"/>
          <p:cNvSpPr/>
          <p:nvPr/>
        </p:nvSpPr>
        <p:spPr bwMode="auto">
          <a:xfrm>
            <a:off x="6113972" y="1685652"/>
            <a:ext cx="2456260"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bg2"/>
          </a:solidFill>
          <a:ln w="0">
            <a:noFill/>
            <a:prstDash val="solid"/>
            <a:round/>
            <a:headEnd/>
            <a:tailEnd/>
          </a:ln>
        </p:spPr>
      </p:sp>
      <p:sp>
        <p:nvSpPr>
          <p:cNvPr id="8" name="Freeform 7" title="Crop Mark"/>
          <p:cNvSpPr/>
          <p:nvPr/>
        </p:nvSpPr>
        <p:spPr bwMode="auto">
          <a:xfrm>
            <a:off x="6113972" y="1685652"/>
            <a:ext cx="2456260"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1638532612"/>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028700" y="2286000"/>
            <a:ext cx="3335840"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94052" y="2286000"/>
            <a:ext cx="3335840"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B32F8F6-0696-4D81-8312-FD22F9CCB1C4}" type="datetimeFigureOut">
              <a:rPr lang="en-US" smtClean="0"/>
              <a:t>3/26/25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FD810D-50E2-469E-AFDA-8DFDE0FE7DFA}" type="slidenum">
              <a:rPr lang="en-US" smtClean="0"/>
              <a:t>‹#›</a:t>
            </a:fld>
            <a:endParaRPr lang="en-US"/>
          </a:p>
        </p:txBody>
      </p:sp>
    </p:spTree>
    <p:extLst>
      <p:ext uri="{BB962C8B-B14F-4D97-AF65-F5344CB8AC3E}">
        <p14:creationId xmlns:p14="http://schemas.microsoft.com/office/powerpoint/2010/main" val="14973638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28700" y="685800"/>
            <a:ext cx="72009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28700" y="2340230"/>
            <a:ext cx="3335840" cy="823912"/>
          </a:xfrm>
        </p:spPr>
        <p:txBody>
          <a:bodyPr anchor="b">
            <a:noAutofit/>
          </a:bodyPr>
          <a:lstStyle>
            <a:lvl1pPr marL="0" indent="0">
              <a:lnSpc>
                <a:spcPct val="84000"/>
              </a:lnSpc>
              <a:spcBef>
                <a:spcPts val="0"/>
              </a:spcBef>
              <a:spcAft>
                <a:spcPts val="0"/>
              </a:spcAft>
              <a:buNone/>
              <a:defRPr sz="2400" b="0"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1028700" y="3305208"/>
            <a:ext cx="3335839"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93760" y="2349754"/>
            <a:ext cx="3335840" cy="823912"/>
          </a:xfrm>
        </p:spPr>
        <p:txBody>
          <a:bodyPr anchor="b">
            <a:noAutofit/>
          </a:bodyPr>
          <a:lstStyle>
            <a:lvl1pPr marL="0" indent="0">
              <a:lnSpc>
                <a:spcPct val="84000"/>
              </a:lnSpc>
              <a:spcBef>
                <a:spcPts val="0"/>
              </a:spcBef>
              <a:spcAft>
                <a:spcPts val="0"/>
              </a:spcAft>
              <a:buNone/>
              <a:defRPr sz="2400" b="0"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893760" y="3305208"/>
            <a:ext cx="3335840"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B32F8F6-0696-4D81-8312-FD22F9CCB1C4}" type="datetimeFigureOut">
              <a:rPr lang="en-US" smtClean="0"/>
              <a:t>3/26/25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DFD810D-50E2-469E-AFDA-8DFDE0FE7DFA}" type="slidenum">
              <a:rPr lang="en-US" smtClean="0"/>
              <a:t>‹#›</a:t>
            </a:fld>
            <a:endParaRPr lang="en-US"/>
          </a:p>
        </p:txBody>
      </p:sp>
    </p:spTree>
    <p:extLst>
      <p:ext uri="{BB962C8B-B14F-4D97-AF65-F5344CB8AC3E}">
        <p14:creationId xmlns:p14="http://schemas.microsoft.com/office/powerpoint/2010/main" val="42509478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B32F8F6-0696-4D81-8312-FD22F9CCB1C4}" type="datetimeFigureOut">
              <a:rPr lang="en-US" smtClean="0"/>
              <a:t>3/26/25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DFD810D-50E2-469E-AFDA-8DFDE0FE7DFA}" type="slidenum">
              <a:rPr lang="en-US" smtClean="0"/>
              <a:t>‹#›</a:t>
            </a:fld>
            <a:endParaRPr lang="en-US"/>
          </a:p>
        </p:txBody>
      </p:sp>
    </p:spTree>
    <p:extLst>
      <p:ext uri="{BB962C8B-B14F-4D97-AF65-F5344CB8AC3E}">
        <p14:creationId xmlns:p14="http://schemas.microsoft.com/office/powerpoint/2010/main" val="12713692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B32F8F6-0696-4D81-8312-FD22F9CCB1C4}" type="datetimeFigureOut">
              <a:rPr lang="en-US" smtClean="0"/>
              <a:t>3/26/25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DFD810D-50E2-469E-AFDA-8DFDE0FE7DFA}" type="slidenum">
              <a:rPr lang="en-US" smtClean="0"/>
              <a:t>‹#›</a:t>
            </a:fld>
            <a:endParaRPr lang="en-US"/>
          </a:p>
        </p:txBody>
      </p:sp>
    </p:spTree>
    <p:extLst>
      <p:ext uri="{BB962C8B-B14F-4D97-AF65-F5344CB8AC3E}">
        <p14:creationId xmlns:p14="http://schemas.microsoft.com/office/powerpoint/2010/main" val="41438087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397764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42925" y="685800"/>
            <a:ext cx="2891790" cy="2157884"/>
          </a:xfrm>
        </p:spPr>
        <p:txBody>
          <a:bodyPr anchor="t">
            <a:noAutofit/>
          </a:bodyPr>
          <a:lstStyle>
            <a:lvl1pPr>
              <a:lnSpc>
                <a:spcPct val="84000"/>
              </a:lnSpc>
              <a:defRPr sz="44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4692015" y="685801"/>
            <a:ext cx="3909060" cy="5175250"/>
          </a:xfrm>
        </p:spPr>
        <p:txBody>
          <a:bodyPr/>
          <a:lstStyle>
            <a:lvl1pPr>
              <a:defRPr sz="1500"/>
            </a:lvl1pPr>
            <a:lvl2pPr>
              <a:defRPr sz="1500"/>
            </a:lvl2pPr>
            <a:lvl3pPr>
              <a:defRPr sz="1350"/>
            </a:lvl3pPr>
            <a:lvl4pPr>
              <a:defRPr sz="135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42925" y="2856344"/>
            <a:ext cx="2891790" cy="3011056"/>
          </a:xfrm>
        </p:spPr>
        <p:txBody>
          <a:bodyPr>
            <a:normAutofit/>
          </a:bodyPr>
          <a:lstStyle>
            <a:lvl1pPr marL="0" indent="0">
              <a:lnSpc>
                <a:spcPct val="113000"/>
              </a:lnSpc>
              <a:spcBef>
                <a:spcPts val="0"/>
              </a:spcBef>
              <a:spcAft>
                <a:spcPts val="1500"/>
              </a:spcAft>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a:xfrm>
            <a:off x="542925" y="6453386"/>
            <a:ext cx="903429" cy="404614"/>
          </a:xfrm>
        </p:spPr>
        <p:txBody>
          <a:bodyPr/>
          <a:lstStyle>
            <a:lvl1pPr>
              <a:defRPr>
                <a:solidFill>
                  <a:schemeClr val="tx2"/>
                </a:solidFill>
              </a:defRPr>
            </a:lvl1pPr>
          </a:lstStyle>
          <a:p>
            <a:fld id="{CB32F8F6-0696-4D81-8312-FD22F9CCB1C4}" type="datetimeFigureOut">
              <a:rPr lang="en-US" smtClean="0"/>
              <a:t>3/26/25</a:t>
            </a:fld>
            <a:endParaRPr lang="en-US"/>
          </a:p>
        </p:txBody>
      </p:sp>
      <p:sp>
        <p:nvSpPr>
          <p:cNvPr id="6" name="Footer Placeholder 5"/>
          <p:cNvSpPr>
            <a:spLocks noGrp="1"/>
          </p:cNvSpPr>
          <p:nvPr>
            <p:ph type="ftr" sz="quarter" idx="11"/>
          </p:nvPr>
        </p:nvSpPr>
        <p:spPr>
          <a:xfrm>
            <a:off x="1654459" y="6453386"/>
            <a:ext cx="1780256"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7412355" y="6453386"/>
            <a:ext cx="1197219" cy="404614"/>
          </a:xfrm>
        </p:spPr>
        <p:txBody>
          <a:bodyPr/>
          <a:lstStyle>
            <a:lvl1pPr>
              <a:defRPr>
                <a:solidFill>
                  <a:schemeClr val="tx2"/>
                </a:solidFill>
              </a:defRPr>
            </a:lvl1pPr>
          </a:lstStyle>
          <a:p>
            <a:fld id="{DDFD810D-50E2-469E-AFDA-8DFDE0FE7DFA}" type="slidenum">
              <a:rPr lang="en-US" smtClean="0"/>
              <a:t>‹#›</a:t>
            </a:fld>
            <a:endParaRPr lang="en-US"/>
          </a:p>
        </p:txBody>
      </p:sp>
      <p:sp>
        <p:nvSpPr>
          <p:cNvPr id="9" name="Rectangle 8"/>
          <p:cNvSpPr/>
          <p:nvPr/>
        </p:nvSpPr>
        <p:spPr>
          <a:xfrm>
            <a:off x="3977640"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title="Divider Bar"/>
          <p:cNvSpPr/>
          <p:nvPr/>
        </p:nvSpPr>
        <p:spPr>
          <a:xfrm>
            <a:off x="3977640"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4634055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397764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42925" y="685800"/>
            <a:ext cx="2891790" cy="2157884"/>
          </a:xfrm>
        </p:spPr>
        <p:txBody>
          <a:bodyPr anchor="t">
            <a:normAutofit/>
          </a:bodyPr>
          <a:lstStyle>
            <a:lvl1pPr>
              <a:lnSpc>
                <a:spcPct val="84000"/>
              </a:lnSpc>
              <a:defRPr sz="44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4149090" y="1"/>
            <a:ext cx="4994910" cy="6857999"/>
          </a:xfrm>
        </p:spPr>
        <p:txBody>
          <a:bodyPr anchor="t">
            <a:normAutofit/>
          </a:bodyPr>
          <a:lstStyle>
            <a:lvl1pPr marL="0" indent="0">
              <a:buNone/>
              <a:defRPr sz="1500"/>
            </a:lvl1pPr>
            <a:lvl2pPr marL="342900" indent="0">
              <a:buNone/>
              <a:defRPr sz="1500"/>
            </a:lvl2pPr>
            <a:lvl3pPr marL="685800" indent="0">
              <a:buNone/>
              <a:defRPr sz="15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542925" y="2855968"/>
            <a:ext cx="2891790" cy="3011432"/>
          </a:xfrm>
        </p:spPr>
        <p:txBody>
          <a:bodyPr>
            <a:normAutofit/>
          </a:bodyPr>
          <a:lstStyle>
            <a:lvl1pPr marL="0" indent="0">
              <a:lnSpc>
                <a:spcPct val="113000"/>
              </a:lnSpc>
              <a:spcBef>
                <a:spcPts val="0"/>
              </a:spcBef>
              <a:spcAft>
                <a:spcPts val="1500"/>
              </a:spcAft>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a:xfrm>
            <a:off x="542925" y="6453386"/>
            <a:ext cx="903429" cy="404614"/>
          </a:xfrm>
        </p:spPr>
        <p:txBody>
          <a:bodyPr/>
          <a:lstStyle>
            <a:lvl1pPr>
              <a:defRPr>
                <a:solidFill>
                  <a:schemeClr val="tx2"/>
                </a:solidFill>
              </a:defRPr>
            </a:lvl1pPr>
          </a:lstStyle>
          <a:p>
            <a:fld id="{CB32F8F6-0696-4D81-8312-FD22F9CCB1C4}" type="datetimeFigureOut">
              <a:rPr lang="en-US" smtClean="0"/>
              <a:t>3/26/25</a:t>
            </a:fld>
            <a:endParaRPr lang="en-US"/>
          </a:p>
        </p:txBody>
      </p:sp>
      <p:sp>
        <p:nvSpPr>
          <p:cNvPr id="6" name="Footer Placeholder 5"/>
          <p:cNvSpPr>
            <a:spLocks noGrp="1"/>
          </p:cNvSpPr>
          <p:nvPr>
            <p:ph type="ftr" sz="quarter" idx="11"/>
          </p:nvPr>
        </p:nvSpPr>
        <p:spPr>
          <a:xfrm>
            <a:off x="1654459" y="6453386"/>
            <a:ext cx="1780256"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7412355" y="6453386"/>
            <a:ext cx="1197219" cy="404614"/>
          </a:xfrm>
        </p:spPr>
        <p:txBody>
          <a:bodyPr/>
          <a:lstStyle>
            <a:lvl1pPr>
              <a:defRPr>
                <a:solidFill>
                  <a:schemeClr val="tx2"/>
                </a:solidFill>
              </a:defRPr>
            </a:lvl1pPr>
          </a:lstStyle>
          <a:p>
            <a:fld id="{DDFD810D-50E2-469E-AFDA-8DFDE0FE7DFA}" type="slidenum">
              <a:rPr lang="en-US" smtClean="0"/>
              <a:t>‹#›</a:t>
            </a:fld>
            <a:endParaRPr lang="en-US"/>
          </a:p>
        </p:txBody>
      </p:sp>
      <p:sp>
        <p:nvSpPr>
          <p:cNvPr id="9" name="Rectangle 8"/>
          <p:cNvSpPr/>
          <p:nvPr/>
        </p:nvSpPr>
        <p:spPr>
          <a:xfrm>
            <a:off x="3977640"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title="Divider Bar"/>
          <p:cNvSpPr/>
          <p:nvPr/>
        </p:nvSpPr>
        <p:spPr>
          <a:xfrm>
            <a:off x="3977640"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1056711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8700" y="685800"/>
            <a:ext cx="72009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028700" y="2286000"/>
            <a:ext cx="7200900" cy="35814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42987" y="6453386"/>
            <a:ext cx="903429" cy="404614"/>
          </a:xfrm>
          <a:prstGeom prst="rect">
            <a:avLst/>
          </a:prstGeom>
        </p:spPr>
        <p:txBody>
          <a:bodyPr vert="horz" lIns="91440" tIns="45720" rIns="91440" bIns="45720" rtlCol="0" anchor="ctr"/>
          <a:lstStyle>
            <a:lvl1pPr algn="l">
              <a:defRPr sz="1000" baseline="0">
                <a:solidFill>
                  <a:schemeClr val="tx2"/>
                </a:solidFill>
              </a:defRPr>
            </a:lvl1pPr>
          </a:lstStyle>
          <a:p>
            <a:fld id="{CB32F8F6-0696-4D81-8312-FD22F9CCB1C4}" type="datetimeFigureOut">
              <a:rPr lang="en-US" smtClean="0"/>
              <a:t>3/26/25</a:t>
            </a:fld>
            <a:endParaRPr lang="en-US"/>
          </a:p>
        </p:txBody>
      </p:sp>
      <p:sp>
        <p:nvSpPr>
          <p:cNvPr id="5" name="Footer Placeholder 4"/>
          <p:cNvSpPr>
            <a:spLocks noGrp="1"/>
          </p:cNvSpPr>
          <p:nvPr>
            <p:ph type="ftr" sz="quarter" idx="3"/>
          </p:nvPr>
        </p:nvSpPr>
        <p:spPr>
          <a:xfrm>
            <a:off x="2170173" y="6453386"/>
            <a:ext cx="4710623" cy="404614"/>
          </a:xfrm>
          <a:prstGeom prst="rect">
            <a:avLst/>
          </a:prstGeom>
        </p:spPr>
        <p:txBody>
          <a:bodyPr vert="horz" lIns="91440" tIns="45720" rIns="91440" bIns="45720" rtlCol="0" anchor="ctr"/>
          <a:lstStyle>
            <a:lvl1pPr algn="l">
              <a:defRPr sz="1000" baseline="0">
                <a:solidFill>
                  <a:schemeClr val="tx2"/>
                </a:solidFill>
              </a:defRPr>
            </a:lvl1pPr>
          </a:lstStyle>
          <a:p>
            <a:endParaRPr lang="en-US"/>
          </a:p>
        </p:txBody>
      </p:sp>
      <p:sp>
        <p:nvSpPr>
          <p:cNvPr id="6" name="Slide Number Placeholder 5"/>
          <p:cNvSpPr>
            <a:spLocks noGrp="1"/>
          </p:cNvSpPr>
          <p:nvPr>
            <p:ph type="sldNum" sz="quarter" idx="4"/>
          </p:nvPr>
        </p:nvSpPr>
        <p:spPr>
          <a:xfrm>
            <a:off x="7104552" y="6453386"/>
            <a:ext cx="1197219" cy="404614"/>
          </a:xfrm>
          <a:prstGeom prst="rect">
            <a:avLst/>
          </a:prstGeom>
        </p:spPr>
        <p:txBody>
          <a:bodyPr vert="horz" lIns="91440" tIns="45720" rIns="91440" bIns="45720" rtlCol="0" anchor="ctr"/>
          <a:lstStyle>
            <a:lvl1pPr algn="r">
              <a:defRPr sz="1000" baseline="0">
                <a:solidFill>
                  <a:schemeClr val="tx2"/>
                </a:solidFill>
              </a:defRPr>
            </a:lvl1pPr>
          </a:lstStyle>
          <a:p>
            <a:fld id="{DDFD810D-50E2-469E-AFDA-8DFDE0FE7DFA}" type="slidenum">
              <a:rPr lang="en-US" smtClean="0"/>
              <a:t>‹#›</a:t>
            </a:fld>
            <a:endParaRPr lang="en-US"/>
          </a:p>
        </p:txBody>
      </p:sp>
      <p:sp>
        <p:nvSpPr>
          <p:cNvPr id="9" name="Rectangle 8"/>
          <p:cNvSpPr/>
          <p:nvPr/>
        </p:nvSpPr>
        <p:spPr>
          <a:xfrm>
            <a:off x="358571"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title="Side bar"/>
          <p:cNvSpPr/>
          <p:nvPr/>
        </p:nvSpPr>
        <p:spPr>
          <a:xfrm>
            <a:off x="358571"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09580450"/>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6858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6858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6912">
          <p15:clr>
            <a:srgbClr val="F26B43"/>
          </p15:clr>
        </p15:guide>
        <p15:guide id="2" pos="936">
          <p15:clr>
            <a:srgbClr val="F26B43"/>
          </p15:clr>
        </p15:guide>
        <p15:guide id="3" pos="864">
          <p15:clr>
            <a:srgbClr val="F26B43"/>
          </p15:clr>
        </p15:guide>
        <p15:guide id="0" orient="horz" pos="1368">
          <p15:clr>
            <a:srgbClr val="F26B43"/>
          </p15:clr>
        </p15:guide>
        <p15:guide id="4" orient="horz" pos="1440">
          <p15:clr>
            <a:srgbClr val="F26B43"/>
          </p15:clr>
        </p15:guide>
        <p15:guide id="5" orient="horz" pos="3696">
          <p15:clr>
            <a:srgbClr val="F26B43"/>
          </p15:clr>
        </p15:guide>
        <p15:guide id="6" orient="horz" pos="432">
          <p15:clr>
            <a:srgbClr val="F26B43"/>
          </p15:clr>
        </p15:guide>
        <p15:guide id="7" orient="horz" pos="1512">
          <p15:clr>
            <a:srgbClr val="F26B43"/>
          </p15:clr>
        </p15:guide>
        <p15:guide id="8" pos="5184">
          <p15:clr>
            <a:srgbClr val="F26B43"/>
          </p15:clr>
        </p15:guide>
        <p15:guide id="9" pos="702">
          <p15:clr>
            <a:srgbClr val="F26B43"/>
          </p15:clr>
        </p15:guide>
        <p15:guide id="10" pos="64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4FABB9C1-6AB1-434C-ABA5-16892A7B5008}"/>
              </a:ext>
            </a:extLst>
          </p:cNvPr>
          <p:cNvSpPr txBox="1">
            <a:spLocks/>
          </p:cNvSpPr>
          <p:nvPr/>
        </p:nvSpPr>
        <p:spPr>
          <a:xfrm>
            <a:off x="0" y="1244735"/>
            <a:ext cx="9144000" cy="3874273"/>
          </a:xfrm>
          <a:prstGeom prst="rect">
            <a:avLst/>
          </a:prstGeom>
        </p:spPr>
        <p:txBody>
          <a:bodyPr vert="horz" lIns="91440" tIns="45720" rIns="91440" bIns="45720" rtlCol="0" anchor="ctr">
            <a:normAutofit fontScale="92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16600" dirty="0"/>
              <a:t>[               ]</a:t>
            </a:r>
          </a:p>
        </p:txBody>
      </p:sp>
      <p:sp>
        <p:nvSpPr>
          <p:cNvPr id="2" name="Title 1">
            <a:extLst>
              <a:ext uri="{FF2B5EF4-FFF2-40B4-BE49-F238E27FC236}">
                <a16:creationId xmlns:a16="http://schemas.microsoft.com/office/drawing/2014/main" id="{A61B4326-FF01-45AD-9DE8-15B679F2D5AF}"/>
              </a:ext>
            </a:extLst>
          </p:cNvPr>
          <p:cNvSpPr>
            <a:spLocks noGrp="1"/>
          </p:cNvSpPr>
          <p:nvPr>
            <p:ph type="ctrTitle"/>
          </p:nvPr>
        </p:nvSpPr>
        <p:spPr>
          <a:xfrm>
            <a:off x="800099" y="750117"/>
            <a:ext cx="7543800" cy="2654688"/>
          </a:xfrm>
        </p:spPr>
        <p:txBody>
          <a:bodyPr>
            <a:normAutofit/>
          </a:bodyPr>
          <a:lstStyle/>
          <a:p>
            <a:pPr algn="ctr"/>
            <a:r>
              <a:rPr lang="en-US" sz="6600" b="1" dirty="0">
                <a:effectLst>
                  <a:outerShdw blurRad="38100" dist="38100" dir="2700000" algn="tl">
                    <a:srgbClr val="000000">
                      <a:alpha val="43137"/>
                    </a:srgbClr>
                  </a:outerShdw>
                </a:effectLst>
              </a:rPr>
              <a:t>Operating Systems </a:t>
            </a:r>
          </a:p>
        </p:txBody>
      </p:sp>
      <p:sp>
        <p:nvSpPr>
          <p:cNvPr id="3" name="Subtitle 2">
            <a:extLst>
              <a:ext uri="{FF2B5EF4-FFF2-40B4-BE49-F238E27FC236}">
                <a16:creationId xmlns:a16="http://schemas.microsoft.com/office/drawing/2014/main" id="{DF32A896-E24B-49FF-9131-FCCA07A818F5}"/>
              </a:ext>
            </a:extLst>
          </p:cNvPr>
          <p:cNvSpPr>
            <a:spLocks noGrp="1"/>
          </p:cNvSpPr>
          <p:nvPr>
            <p:ph type="subTitle" idx="1"/>
          </p:nvPr>
        </p:nvSpPr>
        <p:spPr>
          <a:xfrm>
            <a:off x="800099" y="3526547"/>
            <a:ext cx="7543800" cy="544686"/>
          </a:xfrm>
        </p:spPr>
        <p:txBody>
          <a:bodyPr/>
          <a:lstStyle/>
          <a:p>
            <a:pPr algn="ctr"/>
            <a:r>
              <a:rPr lang="en-US" b="1" dirty="0">
                <a:solidFill>
                  <a:schemeClr val="accent2"/>
                </a:solidFill>
              </a:rPr>
              <a:t>Week 8: Concurrency</a:t>
            </a:r>
          </a:p>
        </p:txBody>
      </p:sp>
      <p:sp>
        <p:nvSpPr>
          <p:cNvPr id="11" name="TextBox 10">
            <a:extLst>
              <a:ext uri="{FF2B5EF4-FFF2-40B4-BE49-F238E27FC236}">
                <a16:creationId xmlns:a16="http://schemas.microsoft.com/office/drawing/2014/main" id="{967E2717-4F30-4F52-8809-2FFBFC02F811}"/>
              </a:ext>
            </a:extLst>
          </p:cNvPr>
          <p:cNvSpPr txBox="1"/>
          <p:nvPr/>
        </p:nvSpPr>
        <p:spPr>
          <a:xfrm>
            <a:off x="8450437" y="6451865"/>
            <a:ext cx="652743" cy="369332"/>
          </a:xfrm>
          <a:prstGeom prst="rect">
            <a:avLst/>
          </a:prstGeom>
          <a:noFill/>
        </p:spPr>
        <p:txBody>
          <a:bodyPr wrap="none" rtlCol="0">
            <a:spAutoFit/>
          </a:bodyPr>
          <a:lstStyle/>
          <a:p>
            <a:r>
              <a:rPr lang="en-US" b="1" dirty="0">
                <a:solidFill>
                  <a:schemeClr val="bg1"/>
                </a:solidFill>
              </a:rPr>
              <a:t>2025</a:t>
            </a:r>
          </a:p>
        </p:txBody>
      </p:sp>
      <p:sp>
        <p:nvSpPr>
          <p:cNvPr id="4" name="TextBox 3">
            <a:extLst>
              <a:ext uri="{FF2B5EF4-FFF2-40B4-BE49-F238E27FC236}">
                <a16:creationId xmlns:a16="http://schemas.microsoft.com/office/drawing/2014/main" id="{9EBA6D47-D7D8-1B4F-9DBE-7CA71377B233}"/>
              </a:ext>
            </a:extLst>
          </p:cNvPr>
          <p:cNvSpPr txBox="1"/>
          <p:nvPr/>
        </p:nvSpPr>
        <p:spPr>
          <a:xfrm>
            <a:off x="3320566" y="4871418"/>
            <a:ext cx="2502865" cy="369332"/>
          </a:xfrm>
          <a:prstGeom prst="rect">
            <a:avLst/>
          </a:prstGeom>
          <a:noFill/>
        </p:spPr>
        <p:txBody>
          <a:bodyPr wrap="none" rtlCol="0">
            <a:spAutoFit/>
          </a:bodyPr>
          <a:lstStyle/>
          <a:p>
            <a:r>
              <a:rPr lang="en-US" dirty="0"/>
              <a:t>Lecturer: </a:t>
            </a:r>
            <a:r>
              <a:rPr lang="en-US" dirty="0" err="1"/>
              <a:t>Chandara</a:t>
            </a:r>
            <a:r>
              <a:rPr lang="en-US" dirty="0"/>
              <a:t> </a:t>
            </a:r>
            <a:r>
              <a:rPr lang="en-US" dirty="0" err="1"/>
              <a:t>Chea</a:t>
            </a:r>
            <a:endParaRPr lang="en-US" dirty="0"/>
          </a:p>
        </p:txBody>
      </p:sp>
    </p:spTree>
    <p:extLst>
      <p:ext uri="{BB962C8B-B14F-4D97-AF65-F5344CB8AC3E}">
        <p14:creationId xmlns:p14="http://schemas.microsoft.com/office/powerpoint/2010/main" val="25759456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F58C8-1F09-DE4E-8497-36919942EC9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D158715-5CE2-114C-85F2-9F00945B6753}"/>
              </a:ext>
            </a:extLst>
          </p:cNvPr>
          <p:cNvSpPr>
            <a:spLocks noGrp="1"/>
          </p:cNvSpPr>
          <p:nvPr>
            <p:ph idx="1"/>
          </p:nvPr>
        </p:nvSpPr>
        <p:spPr/>
        <p:txBody>
          <a:bodyPr/>
          <a:lstStyle/>
          <a:p>
            <a:r>
              <a:rPr lang="en-US" dirty="0"/>
              <a:t>two main types of semaphores:</a:t>
            </a:r>
          </a:p>
          <a:p>
            <a:pPr lvl="1"/>
            <a:r>
              <a:rPr lang="en-US" b="1" dirty="0"/>
              <a:t>Binary Semaphore</a:t>
            </a:r>
            <a:r>
              <a:rPr lang="en-US" dirty="0"/>
              <a:t> </a:t>
            </a:r>
          </a:p>
          <a:p>
            <a:pPr lvl="2"/>
            <a:r>
              <a:rPr lang="en-US" dirty="0"/>
              <a:t>Takes only two values: </a:t>
            </a:r>
            <a:r>
              <a:rPr lang="en-US" b="1" dirty="0"/>
              <a:t>0</a:t>
            </a:r>
            <a:r>
              <a:rPr lang="en-US" dirty="0"/>
              <a:t> or </a:t>
            </a:r>
            <a:r>
              <a:rPr lang="en-US" b="1" dirty="0"/>
              <a:t>1</a:t>
            </a:r>
            <a:r>
              <a:rPr lang="en-US" dirty="0"/>
              <a:t>.</a:t>
            </a:r>
          </a:p>
          <a:p>
            <a:pPr lvl="2"/>
            <a:r>
              <a:rPr lang="en-US" dirty="0"/>
              <a:t>Used to ensure mutual exclusion (only one thread can access a critical section at a time).</a:t>
            </a:r>
          </a:p>
          <a:p>
            <a:pPr lvl="1"/>
            <a:r>
              <a:rPr lang="en-US" b="1" dirty="0"/>
              <a:t>Counting Semaphore</a:t>
            </a:r>
            <a:r>
              <a:rPr lang="en-US" dirty="0"/>
              <a:t>:</a:t>
            </a:r>
          </a:p>
          <a:p>
            <a:pPr lvl="2"/>
            <a:r>
              <a:rPr lang="en-US" dirty="0"/>
              <a:t>Can take any non-negative integer value.</a:t>
            </a:r>
          </a:p>
          <a:p>
            <a:pPr lvl="2"/>
            <a:r>
              <a:rPr lang="en-US" dirty="0"/>
              <a:t>Used to control access to a pool of resources (e.g., a limited number of printers).</a:t>
            </a:r>
          </a:p>
          <a:p>
            <a:pPr lvl="1"/>
            <a:endParaRPr lang="en-US" dirty="0"/>
          </a:p>
        </p:txBody>
      </p:sp>
    </p:spTree>
    <p:extLst>
      <p:ext uri="{BB962C8B-B14F-4D97-AF65-F5344CB8AC3E}">
        <p14:creationId xmlns:p14="http://schemas.microsoft.com/office/powerpoint/2010/main" val="13230248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4C5AD-2C22-3A49-B523-9A443EC476B3}"/>
              </a:ext>
            </a:extLst>
          </p:cNvPr>
          <p:cNvSpPr>
            <a:spLocks noGrp="1"/>
          </p:cNvSpPr>
          <p:nvPr>
            <p:ph type="title"/>
          </p:nvPr>
        </p:nvSpPr>
        <p:spPr/>
        <p:txBody>
          <a:bodyPr/>
          <a:lstStyle/>
          <a:p>
            <a:r>
              <a:rPr lang="en-US" dirty="0"/>
              <a:t>Binary Semaphore</a:t>
            </a:r>
          </a:p>
        </p:txBody>
      </p:sp>
      <p:sp>
        <p:nvSpPr>
          <p:cNvPr id="3" name="Content Placeholder 2">
            <a:extLst>
              <a:ext uri="{FF2B5EF4-FFF2-40B4-BE49-F238E27FC236}">
                <a16:creationId xmlns:a16="http://schemas.microsoft.com/office/drawing/2014/main" id="{F84A40E4-D1BB-4E4D-984F-F79B87BC28CB}"/>
              </a:ext>
            </a:extLst>
          </p:cNvPr>
          <p:cNvSpPr>
            <a:spLocks noGrp="1"/>
          </p:cNvSpPr>
          <p:nvPr>
            <p:ph idx="1"/>
          </p:nvPr>
        </p:nvSpPr>
        <p:spPr/>
        <p:txBody>
          <a:bodyPr>
            <a:normAutofit/>
          </a:bodyPr>
          <a:lstStyle/>
          <a:p>
            <a:r>
              <a:rPr lang="en-US" b="1" dirty="0"/>
              <a:t>Binary Semaphore</a:t>
            </a:r>
            <a:r>
              <a:rPr lang="en-US" dirty="0"/>
              <a:t> is often used to ensure that only one thread can access a critical section at a time.</a:t>
            </a:r>
          </a:p>
          <a:p>
            <a:r>
              <a:rPr lang="en-US" dirty="0"/>
              <a:t>Example: if a thread is using a resource, the semaphore is set to 0 (locked). When the thread is done, it signals (sets the semaphore to 1), allowing another thread to access the resource.</a:t>
            </a:r>
          </a:p>
          <a:p>
            <a:pPr lvl="1"/>
            <a:r>
              <a:rPr lang="en-US" dirty="0"/>
              <a:t>T1 -&gt; Wait -&gt; Semaphore = 0</a:t>
            </a:r>
          </a:p>
          <a:p>
            <a:pPr lvl="1"/>
            <a:r>
              <a:rPr lang="en-US" dirty="0"/>
              <a:t>T1 -&gt; Signal -&gt; Semaphore = 1</a:t>
            </a:r>
          </a:p>
          <a:p>
            <a:pPr lvl="1"/>
            <a:r>
              <a:rPr lang="en-US" dirty="0"/>
              <a:t>T2 -&gt; Wait -&gt; Semaphore = 0</a:t>
            </a:r>
          </a:p>
          <a:p>
            <a:endParaRPr lang="en-US" dirty="0"/>
          </a:p>
        </p:txBody>
      </p:sp>
    </p:spTree>
    <p:extLst>
      <p:ext uri="{BB962C8B-B14F-4D97-AF65-F5344CB8AC3E}">
        <p14:creationId xmlns:p14="http://schemas.microsoft.com/office/powerpoint/2010/main" val="35734439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B954AA-1C3B-5742-8D64-1EDC61F8917F}"/>
              </a:ext>
            </a:extLst>
          </p:cNvPr>
          <p:cNvSpPr>
            <a:spLocks noGrp="1"/>
          </p:cNvSpPr>
          <p:nvPr>
            <p:ph type="title"/>
          </p:nvPr>
        </p:nvSpPr>
        <p:spPr/>
        <p:txBody>
          <a:bodyPr/>
          <a:lstStyle/>
          <a:p>
            <a:r>
              <a:rPr lang="en-US" dirty="0"/>
              <a:t>Counting Semaphore </a:t>
            </a:r>
          </a:p>
        </p:txBody>
      </p:sp>
      <p:sp>
        <p:nvSpPr>
          <p:cNvPr id="3" name="Content Placeholder 2">
            <a:extLst>
              <a:ext uri="{FF2B5EF4-FFF2-40B4-BE49-F238E27FC236}">
                <a16:creationId xmlns:a16="http://schemas.microsoft.com/office/drawing/2014/main" id="{820AF502-4731-7F45-BE04-0671D344D9A8}"/>
              </a:ext>
            </a:extLst>
          </p:cNvPr>
          <p:cNvSpPr>
            <a:spLocks noGrp="1"/>
          </p:cNvSpPr>
          <p:nvPr>
            <p:ph idx="1"/>
          </p:nvPr>
        </p:nvSpPr>
        <p:spPr/>
        <p:txBody>
          <a:bodyPr>
            <a:normAutofit fontScale="92500" lnSpcReduction="10000"/>
          </a:bodyPr>
          <a:lstStyle/>
          <a:p>
            <a:r>
              <a:rPr lang="en-US" b="1" dirty="0"/>
              <a:t>Counting Semaphores</a:t>
            </a:r>
            <a:r>
              <a:rPr lang="en-US" dirty="0"/>
              <a:t> are used when there is a fixed number of resources, such as printers or database connections. The semaphore value indicates how many resources are available.</a:t>
            </a:r>
          </a:p>
          <a:p>
            <a:r>
              <a:rPr lang="en-US" dirty="0"/>
              <a:t>Example: if there are 3 printers, the semaphore starts at 3. Each time a print job is initiated, the semaphore is decremented. When a print job finishes, the semaphore is incremented.</a:t>
            </a:r>
          </a:p>
          <a:p>
            <a:pPr lvl="1"/>
            <a:r>
              <a:rPr lang="en-US" dirty="0"/>
              <a:t>Semaphore = 3 (3 printers)</a:t>
            </a:r>
          </a:p>
          <a:p>
            <a:pPr lvl="1"/>
            <a:r>
              <a:rPr lang="en-US" dirty="0"/>
              <a:t>T1 -&gt; Wait -&gt; Semaphore = 2</a:t>
            </a:r>
          </a:p>
          <a:p>
            <a:pPr lvl="1"/>
            <a:r>
              <a:rPr lang="en-US" dirty="0"/>
              <a:t>T2 -&gt; Wait -&gt; Semaphore = 1</a:t>
            </a:r>
          </a:p>
          <a:p>
            <a:pPr lvl="1"/>
            <a:r>
              <a:rPr lang="en-US" dirty="0"/>
              <a:t>T3 -&gt; Wait -&gt; Semaphore = 0</a:t>
            </a:r>
          </a:p>
          <a:p>
            <a:pPr lvl="1"/>
            <a:r>
              <a:rPr lang="en-US" dirty="0"/>
              <a:t>T4 -&gt; Wait -&gt; Semaphore = 0 (waits)</a:t>
            </a:r>
          </a:p>
          <a:p>
            <a:endParaRPr lang="en-US" dirty="0"/>
          </a:p>
        </p:txBody>
      </p:sp>
    </p:spTree>
    <p:extLst>
      <p:ext uri="{BB962C8B-B14F-4D97-AF65-F5344CB8AC3E}">
        <p14:creationId xmlns:p14="http://schemas.microsoft.com/office/powerpoint/2010/main" val="31435465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A28BEE-1F97-1242-BEDA-1ED4792C2EFE}"/>
              </a:ext>
            </a:extLst>
          </p:cNvPr>
          <p:cNvSpPr>
            <a:spLocks noGrp="1"/>
          </p:cNvSpPr>
          <p:nvPr>
            <p:ph type="title"/>
          </p:nvPr>
        </p:nvSpPr>
        <p:spPr/>
        <p:txBody>
          <a:bodyPr/>
          <a:lstStyle/>
          <a:p>
            <a:r>
              <a:rPr lang="en-US" dirty="0"/>
              <a:t>Deadlock</a:t>
            </a:r>
          </a:p>
        </p:txBody>
      </p:sp>
      <p:sp>
        <p:nvSpPr>
          <p:cNvPr id="3" name="Content Placeholder 2">
            <a:extLst>
              <a:ext uri="{FF2B5EF4-FFF2-40B4-BE49-F238E27FC236}">
                <a16:creationId xmlns:a16="http://schemas.microsoft.com/office/drawing/2014/main" id="{87A29643-0EB4-F043-9096-843D9AA78067}"/>
              </a:ext>
            </a:extLst>
          </p:cNvPr>
          <p:cNvSpPr>
            <a:spLocks noGrp="1"/>
          </p:cNvSpPr>
          <p:nvPr>
            <p:ph idx="1"/>
          </p:nvPr>
        </p:nvSpPr>
        <p:spPr/>
        <p:txBody>
          <a:bodyPr>
            <a:normAutofit fontScale="92500" lnSpcReduction="20000"/>
          </a:bodyPr>
          <a:lstStyle/>
          <a:p>
            <a:r>
              <a:rPr lang="en-US" dirty="0"/>
              <a:t>When used properly and carefully, synchronization can prevent race conditions, but then another problem rears its ugly head. The use of locks requires threads to wait (acquire blocks when another thread is holding the lock), so it’s possible to get into a a situation where two threads are waiting </a:t>
            </a:r>
            <a:r>
              <a:rPr lang="en-US" i="1" dirty="0"/>
              <a:t>for each other</a:t>
            </a:r>
            <a:r>
              <a:rPr lang="en-US" dirty="0"/>
              <a:t> — and hence neither can make progress.</a:t>
            </a:r>
          </a:p>
          <a:p>
            <a:r>
              <a:rPr lang="en-US" dirty="0"/>
              <a:t>Deadlock occurs when two or more processes are unable to proceed because each is waiting for the other to release resources. This creates a situation where none of the processes can continue, and the system becomes stuck.</a:t>
            </a:r>
          </a:p>
          <a:p>
            <a:r>
              <a:rPr lang="en-US" dirty="0"/>
              <a:t>Example: Process A holds Resource 1 and needs Resource 2. Process B holds Resource 2 and needs Resource 1. Both processes are stuck in this situation, unable to proceed.</a:t>
            </a:r>
            <a:br>
              <a:rPr lang="en-US" dirty="0"/>
            </a:br>
            <a:endParaRPr lang="en-US" dirty="0"/>
          </a:p>
        </p:txBody>
      </p:sp>
    </p:spTree>
    <p:extLst>
      <p:ext uri="{BB962C8B-B14F-4D97-AF65-F5344CB8AC3E}">
        <p14:creationId xmlns:p14="http://schemas.microsoft.com/office/powerpoint/2010/main" val="20144299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9402A-C542-9A46-89E6-6B93B364EC35}"/>
              </a:ext>
            </a:extLst>
          </p:cNvPr>
          <p:cNvSpPr>
            <a:spLocks noGrp="1"/>
          </p:cNvSpPr>
          <p:nvPr>
            <p:ph type="title"/>
          </p:nvPr>
        </p:nvSpPr>
        <p:spPr/>
        <p:txBody>
          <a:bodyPr/>
          <a:lstStyle/>
          <a:p>
            <a:r>
              <a:rPr lang="en-US" dirty="0"/>
              <a:t>Deadlock</a:t>
            </a:r>
          </a:p>
        </p:txBody>
      </p:sp>
      <p:sp>
        <p:nvSpPr>
          <p:cNvPr id="3" name="Content Placeholder 2">
            <a:extLst>
              <a:ext uri="{FF2B5EF4-FFF2-40B4-BE49-F238E27FC236}">
                <a16:creationId xmlns:a16="http://schemas.microsoft.com/office/drawing/2014/main" id="{6C19FDAC-62F6-074A-9523-C939904C2089}"/>
              </a:ext>
            </a:extLst>
          </p:cNvPr>
          <p:cNvSpPr>
            <a:spLocks noGrp="1"/>
          </p:cNvSpPr>
          <p:nvPr>
            <p:ph idx="1"/>
          </p:nvPr>
        </p:nvSpPr>
        <p:spPr/>
        <p:txBody>
          <a:bodyPr/>
          <a:lstStyle/>
          <a:p>
            <a:r>
              <a:rPr lang="en-US" dirty="0"/>
              <a:t>Conditions:</a:t>
            </a:r>
          </a:p>
          <a:p>
            <a:pPr lvl="1"/>
            <a:r>
              <a:rPr lang="en-US" b="1" i="0" dirty="0"/>
              <a:t>Mutual Exclusion</a:t>
            </a:r>
            <a:r>
              <a:rPr lang="en-US" i="0" dirty="0"/>
              <a:t>: At least one resource must be held in a non-shareable mode.</a:t>
            </a:r>
          </a:p>
          <a:p>
            <a:pPr lvl="1"/>
            <a:r>
              <a:rPr lang="en-US" b="1" i="0" dirty="0"/>
              <a:t>Hold and Wait</a:t>
            </a:r>
            <a:r>
              <a:rPr lang="en-US" i="0" dirty="0"/>
              <a:t>: A process is holding one resource and waiting for additional resources held by others.</a:t>
            </a:r>
          </a:p>
          <a:p>
            <a:pPr lvl="1"/>
            <a:r>
              <a:rPr lang="en-US" b="1" i="0" dirty="0"/>
              <a:t>No Preemption</a:t>
            </a:r>
            <a:r>
              <a:rPr lang="en-US" i="0" dirty="0"/>
              <a:t>: Resources cannot be forcibly taken from a process.</a:t>
            </a:r>
          </a:p>
          <a:p>
            <a:pPr lvl="1"/>
            <a:r>
              <a:rPr lang="en-US" b="1" i="0" dirty="0"/>
              <a:t>Circular Wait</a:t>
            </a:r>
            <a:r>
              <a:rPr lang="en-US" i="0" dirty="0"/>
              <a:t>: A set of processes are each waiting for another in the set, forming a cycle.</a:t>
            </a:r>
            <a:endParaRPr lang="en-US" dirty="0"/>
          </a:p>
        </p:txBody>
      </p:sp>
    </p:spTree>
    <p:extLst>
      <p:ext uri="{BB962C8B-B14F-4D97-AF65-F5344CB8AC3E}">
        <p14:creationId xmlns:p14="http://schemas.microsoft.com/office/powerpoint/2010/main" val="26117683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F98677-5E82-0547-B883-A209DF4322D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886FD12-3958-9546-9526-B5E675A07299}"/>
              </a:ext>
            </a:extLst>
          </p:cNvPr>
          <p:cNvSpPr>
            <a:spLocks noGrp="1"/>
          </p:cNvSpPr>
          <p:nvPr>
            <p:ph idx="1"/>
          </p:nvPr>
        </p:nvSpPr>
        <p:spPr/>
        <p:txBody>
          <a:bodyPr/>
          <a:lstStyle/>
          <a:p>
            <a:r>
              <a:rPr lang="en-US" dirty="0"/>
              <a:t>To be continued</a:t>
            </a:r>
          </a:p>
        </p:txBody>
      </p:sp>
    </p:spTree>
    <p:extLst>
      <p:ext uri="{BB962C8B-B14F-4D97-AF65-F5344CB8AC3E}">
        <p14:creationId xmlns:p14="http://schemas.microsoft.com/office/powerpoint/2010/main" val="22270455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47D41-CFBB-654C-B1BF-0299097B42AD}"/>
              </a:ext>
            </a:extLst>
          </p:cNvPr>
          <p:cNvSpPr>
            <a:spLocks noGrp="1"/>
          </p:cNvSpPr>
          <p:nvPr>
            <p:ph type="title"/>
          </p:nvPr>
        </p:nvSpPr>
        <p:spPr/>
        <p:txBody>
          <a:bodyPr/>
          <a:lstStyle/>
          <a:p>
            <a:r>
              <a:rPr lang="en-US" dirty="0"/>
              <a:t>Quiz</a:t>
            </a:r>
          </a:p>
        </p:txBody>
      </p:sp>
      <p:sp>
        <p:nvSpPr>
          <p:cNvPr id="3" name="Content Placeholder 2">
            <a:extLst>
              <a:ext uri="{FF2B5EF4-FFF2-40B4-BE49-F238E27FC236}">
                <a16:creationId xmlns:a16="http://schemas.microsoft.com/office/drawing/2014/main" id="{D3845ECA-A426-7C4A-BF30-570CDBBDA709}"/>
              </a:ext>
            </a:extLst>
          </p:cNvPr>
          <p:cNvSpPr>
            <a:spLocks noGrp="1"/>
          </p:cNvSpPr>
          <p:nvPr>
            <p:ph idx="1"/>
          </p:nvPr>
        </p:nvSpPr>
        <p:spPr/>
        <p:txBody>
          <a:bodyPr>
            <a:normAutofit lnSpcReduction="10000"/>
          </a:bodyPr>
          <a:lstStyle/>
          <a:p>
            <a:r>
              <a:rPr lang="en-US" dirty="0"/>
              <a:t>https://</a:t>
            </a:r>
            <a:r>
              <a:rPr lang="en-US" dirty="0" err="1"/>
              <a:t>www.slido.com</a:t>
            </a:r>
            <a:r>
              <a:rPr lang="en-US" dirty="0"/>
              <a:t>/ </a:t>
            </a:r>
          </a:p>
          <a:p>
            <a:endParaRPr lang="en-US" dirty="0"/>
          </a:p>
          <a:p>
            <a:r>
              <a:rPr lang="en-US" dirty="0"/>
              <a:t>2888411</a:t>
            </a:r>
          </a:p>
          <a:p>
            <a:endParaRPr lang="en-US" dirty="0"/>
          </a:p>
          <a:p>
            <a:r>
              <a:rPr lang="en-US" dirty="0"/>
              <a:t>Your Group – Your Name</a:t>
            </a:r>
          </a:p>
          <a:p>
            <a:endParaRPr lang="en-US" dirty="0"/>
          </a:p>
          <a:p>
            <a:r>
              <a:rPr lang="en-US" dirty="0"/>
              <a:t>Example: </a:t>
            </a:r>
          </a:p>
          <a:p>
            <a:pPr lvl="1"/>
            <a:r>
              <a:rPr lang="en-US" dirty="0"/>
              <a:t>1 - Chan </a:t>
            </a:r>
            <a:r>
              <a:rPr lang="en-US" dirty="0" err="1"/>
              <a:t>Kosal</a:t>
            </a:r>
            <a:endParaRPr lang="en-US" dirty="0"/>
          </a:p>
          <a:p>
            <a:pPr lvl="1"/>
            <a:r>
              <a:rPr lang="en-US" dirty="0"/>
              <a:t>2</a:t>
            </a:r>
            <a:r>
              <a:rPr lang="en-US"/>
              <a:t> </a:t>
            </a:r>
            <a:r>
              <a:rPr lang="en-US" dirty="0"/>
              <a:t>- </a:t>
            </a:r>
            <a:r>
              <a:rPr lang="en-US" dirty="0" err="1"/>
              <a:t>Tep</a:t>
            </a:r>
            <a:r>
              <a:rPr lang="en-US" dirty="0"/>
              <a:t> </a:t>
            </a:r>
            <a:r>
              <a:rPr lang="en-US" dirty="0" err="1"/>
              <a:t>Mony</a:t>
            </a:r>
            <a:endParaRPr lang="en-US" dirty="0"/>
          </a:p>
          <a:p>
            <a:endParaRPr lang="en-US" dirty="0"/>
          </a:p>
        </p:txBody>
      </p:sp>
    </p:spTree>
    <p:extLst>
      <p:ext uri="{BB962C8B-B14F-4D97-AF65-F5344CB8AC3E}">
        <p14:creationId xmlns:p14="http://schemas.microsoft.com/office/powerpoint/2010/main" val="30317073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41B78-DEBC-0148-87E1-933A4CB5FF1D}"/>
              </a:ext>
            </a:extLst>
          </p:cNvPr>
          <p:cNvSpPr>
            <a:spLocks noGrp="1"/>
          </p:cNvSpPr>
          <p:nvPr>
            <p:ph type="title"/>
          </p:nvPr>
        </p:nvSpPr>
        <p:spPr/>
        <p:txBody>
          <a:bodyPr/>
          <a:lstStyle/>
          <a:p>
            <a:r>
              <a:rPr lang="en-US" dirty="0"/>
              <a:t>Assessment</a:t>
            </a:r>
          </a:p>
        </p:txBody>
      </p:sp>
      <p:sp>
        <p:nvSpPr>
          <p:cNvPr id="3" name="Content Placeholder 2">
            <a:extLst>
              <a:ext uri="{FF2B5EF4-FFF2-40B4-BE49-F238E27FC236}">
                <a16:creationId xmlns:a16="http://schemas.microsoft.com/office/drawing/2014/main" id="{06EDD51E-914F-0847-AF6F-D9311311468E}"/>
              </a:ext>
            </a:extLst>
          </p:cNvPr>
          <p:cNvSpPr>
            <a:spLocks noGrp="1"/>
          </p:cNvSpPr>
          <p:nvPr>
            <p:ph idx="1"/>
          </p:nvPr>
        </p:nvSpPr>
        <p:spPr/>
        <p:txBody>
          <a:bodyPr/>
          <a:lstStyle/>
          <a:p>
            <a:r>
              <a:rPr lang="en-US" dirty="0"/>
              <a:t>Attendance 10%</a:t>
            </a:r>
          </a:p>
          <a:p>
            <a:r>
              <a:rPr lang="en-US" dirty="0"/>
              <a:t>Lab 20%</a:t>
            </a:r>
          </a:p>
          <a:p>
            <a:r>
              <a:rPr lang="en-US" dirty="0"/>
              <a:t>Quiz 5%</a:t>
            </a:r>
          </a:p>
          <a:p>
            <a:r>
              <a:rPr lang="en-US" dirty="0"/>
              <a:t>Mid-term 20%</a:t>
            </a:r>
          </a:p>
          <a:p>
            <a:r>
              <a:rPr lang="en-US" dirty="0"/>
              <a:t>Project 15%</a:t>
            </a:r>
          </a:p>
          <a:p>
            <a:r>
              <a:rPr lang="en-US" dirty="0"/>
              <a:t>Final 30%</a:t>
            </a:r>
          </a:p>
          <a:p>
            <a:endParaRPr lang="en-US" dirty="0"/>
          </a:p>
          <a:p>
            <a:endParaRPr lang="en-US" dirty="0"/>
          </a:p>
        </p:txBody>
      </p:sp>
    </p:spTree>
    <p:extLst>
      <p:ext uri="{BB962C8B-B14F-4D97-AF65-F5344CB8AC3E}">
        <p14:creationId xmlns:p14="http://schemas.microsoft.com/office/powerpoint/2010/main" val="30992065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9C4A27-0B8D-2945-8045-A53DCB7EE182}"/>
              </a:ext>
            </a:extLst>
          </p:cNvPr>
          <p:cNvSpPr>
            <a:spLocks noGrp="1"/>
          </p:cNvSpPr>
          <p:nvPr>
            <p:ph type="title"/>
          </p:nvPr>
        </p:nvSpPr>
        <p:spPr/>
        <p:txBody>
          <a:bodyPr/>
          <a:lstStyle/>
          <a:p>
            <a:r>
              <a:rPr lang="en-US" dirty="0"/>
              <a:t>Review</a:t>
            </a:r>
          </a:p>
        </p:txBody>
      </p:sp>
      <p:sp>
        <p:nvSpPr>
          <p:cNvPr id="3" name="Content Placeholder 2">
            <a:extLst>
              <a:ext uri="{FF2B5EF4-FFF2-40B4-BE49-F238E27FC236}">
                <a16:creationId xmlns:a16="http://schemas.microsoft.com/office/drawing/2014/main" id="{E7539D87-CC99-A842-9FF0-E90BB87CAA67}"/>
              </a:ext>
            </a:extLst>
          </p:cNvPr>
          <p:cNvSpPr>
            <a:spLocks noGrp="1"/>
          </p:cNvSpPr>
          <p:nvPr>
            <p:ph idx="1"/>
          </p:nvPr>
        </p:nvSpPr>
        <p:spPr>
          <a:xfrm>
            <a:off x="1028700" y="2275609"/>
            <a:ext cx="7200900" cy="3581400"/>
          </a:xfrm>
        </p:spPr>
        <p:txBody>
          <a:bodyPr>
            <a:normAutofit fontScale="92500" lnSpcReduction="10000"/>
          </a:bodyPr>
          <a:lstStyle/>
          <a:p>
            <a:r>
              <a:rPr lang="en-US" dirty="0"/>
              <a:t>In a </a:t>
            </a:r>
            <a:r>
              <a:rPr lang="en-US" b="1" dirty="0"/>
              <a:t>single-processor multiprogramming system</a:t>
            </a:r>
            <a:r>
              <a:rPr lang="en-US" dirty="0"/>
              <a:t>, ability to manage multiple tasks or processes at the same time. These tasks may be executed </a:t>
            </a:r>
            <a:r>
              <a:rPr lang="en-US" b="1" dirty="0"/>
              <a:t>sequentially</a:t>
            </a:r>
            <a:r>
              <a:rPr lang="en-US" dirty="0"/>
              <a:t>, but the system is designed to </a:t>
            </a:r>
            <a:r>
              <a:rPr lang="en-US" b="1" dirty="0"/>
              <a:t>switch between them</a:t>
            </a:r>
            <a:r>
              <a:rPr lang="en-US" dirty="0"/>
              <a:t> (e.g., via context switching) to make it appear that they're running simultaneously.</a:t>
            </a:r>
          </a:p>
          <a:p>
            <a:r>
              <a:rPr lang="en-US" dirty="0"/>
              <a:t>In a </a:t>
            </a:r>
            <a:r>
              <a:rPr lang="en-US" b="1" dirty="0"/>
              <a:t>multiple-processor system(Parallelism):</a:t>
            </a:r>
            <a:r>
              <a:rPr lang="en-US" dirty="0"/>
              <a:t>  refers to </a:t>
            </a:r>
            <a:r>
              <a:rPr lang="en-US" b="1" dirty="0"/>
              <a:t>true simultaneous execution</a:t>
            </a:r>
            <a:r>
              <a:rPr lang="en-US" dirty="0"/>
              <a:t> of tasks, typically across multiple processors or cores. The tasks are </a:t>
            </a:r>
            <a:r>
              <a:rPr lang="en-US" b="1" dirty="0"/>
              <a:t>literally running at the same time</a:t>
            </a:r>
            <a:r>
              <a:rPr lang="en-US" dirty="0"/>
              <a:t> in different processing units (cores or machines). </a:t>
            </a:r>
          </a:p>
          <a:p>
            <a:r>
              <a:rPr lang="en-US" b="1" dirty="0"/>
              <a:t>Example:</a:t>
            </a:r>
            <a:r>
              <a:rPr lang="en-US" dirty="0"/>
              <a:t> Parallelism is like having multiple chefs working in a kitchen simultaneously, while concurrency is like one chef multitasking between different cooking tasks.</a:t>
            </a:r>
          </a:p>
        </p:txBody>
      </p:sp>
    </p:spTree>
    <p:extLst>
      <p:ext uri="{BB962C8B-B14F-4D97-AF65-F5344CB8AC3E}">
        <p14:creationId xmlns:p14="http://schemas.microsoft.com/office/powerpoint/2010/main" val="42162292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98C73-7092-0743-A360-7C4220D2DB8C}"/>
              </a:ext>
            </a:extLst>
          </p:cNvPr>
          <p:cNvSpPr>
            <a:spLocks noGrp="1"/>
          </p:cNvSpPr>
          <p:nvPr>
            <p:ph type="title"/>
          </p:nvPr>
        </p:nvSpPr>
        <p:spPr/>
        <p:txBody>
          <a:bodyPr/>
          <a:lstStyle/>
          <a:p>
            <a:r>
              <a:rPr lang="en-US" dirty="0"/>
              <a:t>Review (</a:t>
            </a:r>
            <a:r>
              <a:rPr lang="en-US" dirty="0" err="1"/>
              <a:t>cont</a:t>
            </a:r>
            <a:r>
              <a:rPr lang="en-US" dirty="0"/>
              <a:t>)</a:t>
            </a:r>
          </a:p>
        </p:txBody>
      </p:sp>
      <p:sp>
        <p:nvSpPr>
          <p:cNvPr id="3" name="Content Placeholder 2">
            <a:extLst>
              <a:ext uri="{FF2B5EF4-FFF2-40B4-BE49-F238E27FC236}">
                <a16:creationId xmlns:a16="http://schemas.microsoft.com/office/drawing/2014/main" id="{776C5DA5-C530-044C-B950-26231FCA9C1A}"/>
              </a:ext>
            </a:extLst>
          </p:cNvPr>
          <p:cNvSpPr>
            <a:spLocks noGrp="1"/>
          </p:cNvSpPr>
          <p:nvPr>
            <p:ph idx="1"/>
          </p:nvPr>
        </p:nvSpPr>
        <p:spPr/>
        <p:txBody>
          <a:bodyPr/>
          <a:lstStyle/>
          <a:p>
            <a:r>
              <a:rPr lang="en-US" b="1" dirty="0"/>
              <a:t>Race Conditions: </a:t>
            </a:r>
            <a:r>
              <a:rPr lang="en-US" dirty="0"/>
              <a:t>occur when multiple threads access shared data concurrently, leading to inconsistent results due to lack of proper synchronization.</a:t>
            </a:r>
          </a:p>
          <a:p>
            <a:r>
              <a:rPr lang="en-US" b="1" dirty="0"/>
              <a:t>Lock</a:t>
            </a:r>
            <a:r>
              <a:rPr lang="en-US" dirty="0"/>
              <a:t>: synchronization technique that ensures only one thread or process can access a critical section of code or a shared resource at a time, preventing race conditions and ensuring data consistency. </a:t>
            </a:r>
          </a:p>
          <a:p>
            <a:endParaRPr lang="en-US" dirty="0"/>
          </a:p>
          <a:p>
            <a:endParaRPr lang="en-US" dirty="0"/>
          </a:p>
        </p:txBody>
      </p:sp>
    </p:spTree>
    <p:extLst>
      <p:ext uri="{BB962C8B-B14F-4D97-AF65-F5344CB8AC3E}">
        <p14:creationId xmlns:p14="http://schemas.microsoft.com/office/powerpoint/2010/main" val="14381261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F7D35-01B6-F74E-8075-68CED97CDCBA}"/>
              </a:ext>
            </a:extLst>
          </p:cNvPr>
          <p:cNvSpPr>
            <a:spLocks noGrp="1"/>
          </p:cNvSpPr>
          <p:nvPr>
            <p:ph type="title"/>
          </p:nvPr>
        </p:nvSpPr>
        <p:spPr/>
        <p:txBody>
          <a:bodyPr/>
          <a:lstStyle/>
          <a:p>
            <a:r>
              <a:rPr lang="en-US" dirty="0"/>
              <a:t>Mutual Exclusive (</a:t>
            </a:r>
            <a:r>
              <a:rPr lang="en-US" dirty="0" err="1"/>
              <a:t>MuTex</a:t>
            </a:r>
            <a:r>
              <a:rPr lang="en-US" dirty="0"/>
              <a:t>)	</a:t>
            </a:r>
          </a:p>
        </p:txBody>
      </p:sp>
      <p:sp>
        <p:nvSpPr>
          <p:cNvPr id="3" name="Content Placeholder 2">
            <a:extLst>
              <a:ext uri="{FF2B5EF4-FFF2-40B4-BE49-F238E27FC236}">
                <a16:creationId xmlns:a16="http://schemas.microsoft.com/office/drawing/2014/main" id="{1F8E683A-C68F-0D4A-8FC5-DBE5F64540BC}"/>
              </a:ext>
            </a:extLst>
          </p:cNvPr>
          <p:cNvSpPr>
            <a:spLocks noGrp="1"/>
          </p:cNvSpPr>
          <p:nvPr>
            <p:ph idx="1"/>
          </p:nvPr>
        </p:nvSpPr>
        <p:spPr/>
        <p:txBody>
          <a:bodyPr/>
          <a:lstStyle/>
          <a:p>
            <a:r>
              <a:rPr lang="en-US" dirty="0"/>
              <a:t>There are 2 common types of locks:</a:t>
            </a:r>
          </a:p>
          <a:p>
            <a:r>
              <a:rPr lang="en-US" b="1" dirty="0"/>
              <a:t>Mutual Exclusive</a:t>
            </a:r>
            <a:r>
              <a:rPr lang="en-US" dirty="0"/>
              <a:t>: </a:t>
            </a:r>
            <a:r>
              <a:rPr lang="en-US" i="0" dirty="0"/>
              <a:t>a locking mechanism that ensures mutual exclusion. It allows only one thread to access a critical section of code at a time. If another thread tries to acquire the mutex while it's already locked, it will be </a:t>
            </a:r>
            <a:r>
              <a:rPr lang="en-US" b="1" i="0" dirty="0"/>
              <a:t>blocked</a:t>
            </a:r>
            <a:r>
              <a:rPr lang="en-US" i="0" dirty="0"/>
              <a:t> until the mutex becomes available.</a:t>
            </a:r>
          </a:p>
          <a:p>
            <a:r>
              <a:rPr lang="en-US" b="1" i="0" dirty="0"/>
              <a:t>Mutex</a:t>
            </a:r>
            <a:r>
              <a:rPr lang="en-US" i="0" dirty="0"/>
              <a:t> is typically implemented with blocking behavior. If the lock is unavailable, the thread is </a:t>
            </a:r>
            <a:r>
              <a:rPr lang="en-US" b="1" i="0" dirty="0"/>
              <a:t>put to sleep</a:t>
            </a:r>
            <a:r>
              <a:rPr lang="en-US" i="0" dirty="0"/>
              <a:t> and will be </a:t>
            </a:r>
            <a:r>
              <a:rPr lang="en-US" b="1" i="0" dirty="0"/>
              <a:t>woken up</a:t>
            </a:r>
            <a:r>
              <a:rPr lang="en-US" i="0" dirty="0"/>
              <a:t> when the mutex is released.</a:t>
            </a:r>
            <a:endParaRPr lang="en-US" dirty="0"/>
          </a:p>
        </p:txBody>
      </p:sp>
    </p:spTree>
    <p:extLst>
      <p:ext uri="{BB962C8B-B14F-4D97-AF65-F5344CB8AC3E}">
        <p14:creationId xmlns:p14="http://schemas.microsoft.com/office/powerpoint/2010/main" val="24954818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D41351-E4CD-E145-876B-63236DCF001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91479C7-6EE9-1543-B7B9-8B1B2F7A623C}"/>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E428C148-78FF-A84A-81FB-5B6649709E07}"/>
              </a:ext>
            </a:extLst>
          </p:cNvPr>
          <p:cNvPicPr>
            <a:picLocks noChangeAspect="1"/>
          </p:cNvPicPr>
          <p:nvPr/>
        </p:nvPicPr>
        <p:blipFill>
          <a:blip r:embed="rId2"/>
          <a:stretch>
            <a:fillRect/>
          </a:stretch>
        </p:blipFill>
        <p:spPr>
          <a:xfrm>
            <a:off x="612630" y="777498"/>
            <a:ext cx="8531370" cy="5089902"/>
          </a:xfrm>
          <a:prstGeom prst="rect">
            <a:avLst/>
          </a:prstGeom>
        </p:spPr>
      </p:pic>
    </p:spTree>
    <p:extLst>
      <p:ext uri="{BB962C8B-B14F-4D97-AF65-F5344CB8AC3E}">
        <p14:creationId xmlns:p14="http://schemas.microsoft.com/office/powerpoint/2010/main" val="40766784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641F5-50A1-A343-A172-0CEBCB4B69AA}"/>
              </a:ext>
            </a:extLst>
          </p:cNvPr>
          <p:cNvSpPr>
            <a:spLocks noGrp="1"/>
          </p:cNvSpPr>
          <p:nvPr>
            <p:ph type="title"/>
          </p:nvPr>
        </p:nvSpPr>
        <p:spPr/>
        <p:txBody>
          <a:bodyPr/>
          <a:lstStyle/>
          <a:p>
            <a:r>
              <a:rPr lang="en-US" dirty="0"/>
              <a:t>Spinlock</a:t>
            </a:r>
          </a:p>
        </p:txBody>
      </p:sp>
      <p:sp>
        <p:nvSpPr>
          <p:cNvPr id="3" name="Content Placeholder 2">
            <a:extLst>
              <a:ext uri="{FF2B5EF4-FFF2-40B4-BE49-F238E27FC236}">
                <a16:creationId xmlns:a16="http://schemas.microsoft.com/office/drawing/2014/main" id="{13BE62A2-5561-A249-8D27-141B9E6BC4AD}"/>
              </a:ext>
            </a:extLst>
          </p:cNvPr>
          <p:cNvSpPr>
            <a:spLocks noGrp="1"/>
          </p:cNvSpPr>
          <p:nvPr>
            <p:ph idx="1"/>
          </p:nvPr>
        </p:nvSpPr>
        <p:spPr/>
        <p:txBody>
          <a:bodyPr/>
          <a:lstStyle/>
          <a:p>
            <a:r>
              <a:rPr lang="en-US" dirty="0"/>
              <a:t>A </a:t>
            </a:r>
            <a:r>
              <a:rPr lang="en-US" b="1" dirty="0"/>
              <a:t>spinlock</a:t>
            </a:r>
            <a:r>
              <a:rPr lang="en-US" dirty="0"/>
              <a:t> is another type of lock that works by continuously </a:t>
            </a:r>
            <a:r>
              <a:rPr lang="en-US" b="1" dirty="0"/>
              <a:t>spinning</a:t>
            </a:r>
            <a:r>
              <a:rPr lang="en-US" dirty="0"/>
              <a:t> in a loop while trying to acquire the lock. If the lock is already held by another thread, the thread does not sleep; instead, it </a:t>
            </a:r>
            <a:r>
              <a:rPr lang="en-US" b="1" dirty="0"/>
              <a:t>busy-waits</a:t>
            </a:r>
            <a:r>
              <a:rPr lang="en-US" dirty="0"/>
              <a:t> (spins) until the lock is released.</a:t>
            </a:r>
          </a:p>
          <a:p>
            <a:r>
              <a:rPr lang="en-US" dirty="0"/>
              <a:t>Spinlocks are often used in scenarios where the lock is expected to be held for a very short period, as spinning is generally more efficient than putting a thread to sleep and waking it up.</a:t>
            </a:r>
          </a:p>
        </p:txBody>
      </p:sp>
    </p:spTree>
    <p:extLst>
      <p:ext uri="{BB962C8B-B14F-4D97-AF65-F5344CB8AC3E}">
        <p14:creationId xmlns:p14="http://schemas.microsoft.com/office/powerpoint/2010/main" val="28483835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AC56FB-1041-C741-8D22-2F16E245A78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B897C8D-6243-1E4C-8C14-E5E240F9A691}"/>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E0AB0F51-676D-784E-80CC-46097FD78107}"/>
              </a:ext>
            </a:extLst>
          </p:cNvPr>
          <p:cNvPicPr>
            <a:picLocks noChangeAspect="1"/>
          </p:cNvPicPr>
          <p:nvPr/>
        </p:nvPicPr>
        <p:blipFill>
          <a:blip r:embed="rId2"/>
          <a:stretch>
            <a:fillRect/>
          </a:stretch>
        </p:blipFill>
        <p:spPr>
          <a:xfrm>
            <a:off x="582230" y="685800"/>
            <a:ext cx="8561770" cy="5407434"/>
          </a:xfrm>
          <a:prstGeom prst="rect">
            <a:avLst/>
          </a:prstGeom>
        </p:spPr>
      </p:pic>
    </p:spTree>
    <p:extLst>
      <p:ext uri="{BB962C8B-B14F-4D97-AF65-F5344CB8AC3E}">
        <p14:creationId xmlns:p14="http://schemas.microsoft.com/office/powerpoint/2010/main" val="24140415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93020-02C8-E24A-906E-EE731DAFCC0D}"/>
              </a:ext>
            </a:extLst>
          </p:cNvPr>
          <p:cNvSpPr>
            <a:spLocks noGrp="1"/>
          </p:cNvSpPr>
          <p:nvPr>
            <p:ph type="title"/>
          </p:nvPr>
        </p:nvSpPr>
        <p:spPr/>
        <p:txBody>
          <a:bodyPr/>
          <a:lstStyle/>
          <a:p>
            <a:r>
              <a:rPr lang="en-US" dirty="0"/>
              <a:t>Semaphore</a:t>
            </a:r>
          </a:p>
        </p:txBody>
      </p:sp>
      <p:sp>
        <p:nvSpPr>
          <p:cNvPr id="3" name="Content Placeholder 2">
            <a:extLst>
              <a:ext uri="{FF2B5EF4-FFF2-40B4-BE49-F238E27FC236}">
                <a16:creationId xmlns:a16="http://schemas.microsoft.com/office/drawing/2014/main" id="{995A3CF4-CFAB-8C42-B295-A30C00732DE6}"/>
              </a:ext>
            </a:extLst>
          </p:cNvPr>
          <p:cNvSpPr>
            <a:spLocks noGrp="1"/>
          </p:cNvSpPr>
          <p:nvPr>
            <p:ph idx="1"/>
          </p:nvPr>
        </p:nvSpPr>
        <p:spPr/>
        <p:txBody>
          <a:bodyPr>
            <a:normAutofit fontScale="85000" lnSpcReduction="20000"/>
          </a:bodyPr>
          <a:lstStyle/>
          <a:p>
            <a:r>
              <a:rPr lang="en-US" dirty="0"/>
              <a:t>A </a:t>
            </a:r>
            <a:r>
              <a:rPr lang="en-US" b="1" dirty="0"/>
              <a:t>semaphore is </a:t>
            </a:r>
            <a:r>
              <a:rPr lang="en-US" dirty="0"/>
              <a:t>a more advanced synchronization primitive that can control access to a fixed number of resources. </a:t>
            </a:r>
          </a:p>
          <a:p>
            <a:r>
              <a:rPr lang="en-US" dirty="0"/>
              <a:t>A semaphore maintains a count that determines how many threads can access a shared resource at the same time. The count starts at a predefined value and is adjusted (incremented or decremented) as threads acquire or release the resource.</a:t>
            </a:r>
          </a:p>
          <a:p>
            <a:r>
              <a:rPr lang="en-US" b="1" dirty="0"/>
              <a:t>Wait (P or Acquire operation)</a:t>
            </a:r>
            <a:r>
              <a:rPr lang="en-US" dirty="0"/>
              <a:t>: When a thread wants to acquire a resource, it performs the </a:t>
            </a:r>
            <a:r>
              <a:rPr lang="en-US" b="1" dirty="0"/>
              <a:t>wait</a:t>
            </a:r>
            <a:r>
              <a:rPr lang="en-US" dirty="0"/>
              <a:t> operation. This decreases the semaphore's count. If the count is greater than zero, the thread proceeds; if it's zero, the thread is blocked until the count is greater than zero (indicating that a resource is available).</a:t>
            </a:r>
          </a:p>
          <a:p>
            <a:r>
              <a:rPr lang="en-US" b="1" dirty="0"/>
              <a:t>Signal (V or Release operation)</a:t>
            </a:r>
            <a:r>
              <a:rPr lang="en-US" dirty="0"/>
              <a:t>: When a thread releases a resource, it performs the </a:t>
            </a:r>
            <a:r>
              <a:rPr lang="en-US" b="1" dirty="0"/>
              <a:t>signal</a:t>
            </a:r>
            <a:r>
              <a:rPr lang="en-US" dirty="0"/>
              <a:t> operation. This increments the semaphore's count, potentially waking up other threads that were waiting for the semaphore.</a:t>
            </a:r>
          </a:p>
        </p:txBody>
      </p:sp>
    </p:spTree>
    <p:extLst>
      <p:ext uri="{BB962C8B-B14F-4D97-AF65-F5344CB8AC3E}">
        <p14:creationId xmlns:p14="http://schemas.microsoft.com/office/powerpoint/2010/main" val="3648898983"/>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{60FEC247-CB31-3C4F-8DB1-6A9A15549F8F}tf10001072</Template>
  <TotalTime>66166</TotalTime>
  <Words>1096</Words>
  <Application>Microsoft Macintosh PowerPoint</Application>
  <PresentationFormat>On-screen Show (4:3)</PresentationFormat>
  <Paragraphs>74</Paragraphs>
  <Slides>16</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Calibri</vt:lpstr>
      <vt:lpstr>Franklin Gothic Book</vt:lpstr>
      <vt:lpstr>Crop</vt:lpstr>
      <vt:lpstr>Operating Systems </vt:lpstr>
      <vt:lpstr>Assessment</vt:lpstr>
      <vt:lpstr>Review</vt:lpstr>
      <vt:lpstr>Review (cont)</vt:lpstr>
      <vt:lpstr>Mutual Exclusive (MuTex) </vt:lpstr>
      <vt:lpstr>PowerPoint Presentation</vt:lpstr>
      <vt:lpstr>Spinlock</vt:lpstr>
      <vt:lpstr>PowerPoint Presentation</vt:lpstr>
      <vt:lpstr>Semaphore</vt:lpstr>
      <vt:lpstr>PowerPoint Presentation</vt:lpstr>
      <vt:lpstr>Binary Semaphore</vt:lpstr>
      <vt:lpstr>Counting Semaphore </vt:lpstr>
      <vt:lpstr>Deadlock</vt:lpstr>
      <vt:lpstr>Deadlock</vt:lpstr>
      <vt:lpstr>PowerPoint Presentation</vt:lpstr>
      <vt:lpstr>Quiz</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Operating Systems I</dc:title>
  <dc:creator>Ratha Siv</dc:creator>
  <cp:lastModifiedBy>Microsoft Office User</cp:lastModifiedBy>
  <cp:revision>245</cp:revision>
  <dcterms:created xsi:type="dcterms:W3CDTF">2018-09-10T04:28:49Z</dcterms:created>
  <dcterms:modified xsi:type="dcterms:W3CDTF">2025-03-26T07:44:39Z</dcterms:modified>
</cp:coreProperties>
</file>