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1015" r:id="rId6"/>
    <p:sldId id="1014" r:id="rId7"/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9E157-E9A8-4969-BD4C-6D05EA342B68}" v="1" dt="2024-12-06T16:35:26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934FF-52F3-AE87-0368-93749F3B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86858-C1FE-DCFE-3BDD-AC54C5160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7D5A3-CC5D-1D1E-205A-8038826E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8DEF-B286-4233-9F8C-2E1856196151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5EA1A-0A50-8F02-67B5-6C9E5FF3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30356-E7B2-CB3F-E6AC-EB320C3F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CBF4-986A-45DC-BC4E-142BED3CB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8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A90D7-5547-DBB3-9017-AB52E695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3BDB0-8616-4750-41F1-D19690341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1E4D0-5857-3AF9-C444-54DF6F3C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8DEF-B286-4233-9F8C-2E1856196151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E3345-435D-EB04-4DAD-903607BB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56FA3-5D70-556D-5B04-DD365513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CBF4-986A-45DC-BC4E-142BED3CB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0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8C6552-6256-6547-B06B-96DDA245D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10AB7-606B-3FF7-7B37-8217E2B4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60158-D9A7-3A04-3EC0-49CFDBD5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8DEF-B286-4233-9F8C-2E1856196151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3E206-E581-9DD1-6732-522A1A81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15AE-DDF7-4DFA-9049-65AA4A48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CBF4-986A-45DC-BC4E-142BED3CB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08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F94C7-04CB-BAC9-1BCA-C127FEBC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2CB07-F017-B054-5D93-140F6048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43EDE-07B9-EF53-2D3B-F550E837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8DEF-B286-4233-9F8C-2E1856196151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A41C7-59C5-E0F2-74AE-17B98161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CA6D9-EC6E-D3A0-35CA-C34FA2D3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CBF4-986A-45DC-BC4E-142BED3CB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1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7D82D-7CC2-F76C-71EB-B25FD102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5E477-8754-941A-0662-CAF95A57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79492-3B3A-3971-480E-E41B9120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8DEF-B286-4233-9F8C-2E1856196151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7C0D5-CBFE-C178-9B82-F58395A3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4C9F4-68AA-A967-FB8D-B88BE46A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CBF4-986A-45DC-BC4E-142BED3CB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3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712E3-5E2F-56E9-D95F-334B1AF6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0D7CA-76DB-E3D1-D148-B982B630D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8F698-31C7-C799-F1FA-CA0D0DF97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D3CBA-482D-E4E9-4C96-C626C967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8DEF-B286-4233-9F8C-2E1856196151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B00E6-5C5A-9557-3193-C44DD094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392FE5-C291-4B35-7E06-66CD89B5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CBF4-986A-45DC-BC4E-142BED3CB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17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7115A-8EEF-B7BD-2116-02538C1C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C1C63-81C9-4A7D-7BCC-8F0F4644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73760-056A-0FE1-2FEB-1D2C0071B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D3C369-3348-F3FF-4FEC-90BEA56DB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8A469C-917A-D815-C415-28DE88904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04BF1C-AAD3-4F5B-9D51-9FB2738B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8DEF-B286-4233-9F8C-2E1856196151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ADDFA5-A889-E140-228B-BB2CA282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8C5E55-330E-C81C-6873-6EAC578B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CBF4-986A-45DC-BC4E-142BED3CB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95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E9395-37D5-A4C5-C951-D0CF5EC0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6DF399-C49F-0CAA-EDFC-D5CA07BA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8DEF-B286-4233-9F8C-2E1856196151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8A841-7090-25D9-959D-3138588A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7CE668-5D3C-8F39-042C-C2D448A8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CBF4-986A-45DC-BC4E-142BED3CB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FF09D2-60A5-1EFC-5494-A8B864FB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8DEF-B286-4233-9F8C-2E1856196151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F86C4-8746-137B-5101-E9D598AB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9C43CA-2596-2352-8677-49C74475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CBF4-986A-45DC-BC4E-142BED3CB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30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B0CE8-9A4F-3480-30CA-B3A88007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9911F-65AF-C6E1-09EC-3C8B57DC1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59EF4-8FEC-8EBA-1C72-4249354D9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E5AE1-A5B6-DE95-3338-7BC8AB70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8DEF-B286-4233-9F8C-2E1856196151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905B6-5E95-E0A8-7878-144850F4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7AF34-121A-CD10-05E6-21D632FA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CBF4-986A-45DC-BC4E-142BED3CB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97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0EDC9-F62F-0C17-40BE-35E78A57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D07A79-8517-5B8E-3D7E-0C9EC2504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4F6D7-5CE3-DC3A-1317-8B9147651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39B2F0-A61D-FEE3-4CAD-0D2488AB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8DEF-B286-4233-9F8C-2E1856196151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1548A-418D-E188-FBE5-B14B0B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2D200-361C-4D22-985C-C6342E99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CBF4-986A-45DC-BC4E-142BED3CB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49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D899F3-317D-80D6-3D8A-C3EBDDE1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C1ED7-9076-5E50-C88A-639B08D62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1823F-20A8-D254-469E-095F9E752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08DEF-B286-4233-9F8C-2E1856196151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14B36-FC0E-814A-8278-B1DC6B378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02B61-6106-7C32-6E68-E0CCACBB5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7CBF4-986A-45DC-BC4E-142BED3CB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2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A97D3-9620-ABB4-9B81-FD114E0AB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2363"/>
            <a:ext cx="4572000" cy="2387600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Technology, Growth and Inequality</a:t>
            </a:r>
            <a:endParaRPr kumimoji="1"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113AB-62BE-582B-34CA-20A7CDBA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17" y="998151"/>
            <a:ext cx="4957783" cy="50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6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D5B5F3-EAB8-8F78-59B7-E687793F75AF}"/>
              </a:ext>
            </a:extLst>
          </p:cNvPr>
          <p:cNvSpPr txBox="1"/>
          <p:nvPr/>
        </p:nvSpPr>
        <p:spPr>
          <a:xfrm>
            <a:off x="3791414" y="613317"/>
            <a:ext cx="327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00B0F0"/>
                </a:solidFill>
              </a:rPr>
              <a:t>Blessing</a:t>
            </a:r>
            <a:r>
              <a:rPr kumimoji="1" lang="en-US" altLang="ko-KR" sz="2800" dirty="0"/>
              <a:t> and </a:t>
            </a:r>
            <a:r>
              <a:rPr kumimoji="1" lang="en-US" altLang="ko-KR" sz="2800" dirty="0">
                <a:solidFill>
                  <a:srgbClr val="FF0000"/>
                </a:solidFill>
              </a:rPr>
              <a:t>Curse</a:t>
            </a:r>
            <a:endParaRPr kumimoji="1"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6332E-928F-4371-6E6C-D87354794B93}"/>
              </a:ext>
            </a:extLst>
          </p:cNvPr>
          <p:cNvSpPr txBox="1"/>
          <p:nvPr/>
        </p:nvSpPr>
        <p:spPr>
          <a:xfrm>
            <a:off x="6096000" y="1832352"/>
            <a:ext cx="45645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ore-KR" sz="1800" dirty="0"/>
              <a:t>Hallucination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ore-KR" sz="1800" dirty="0"/>
              <a:t>Jailbreak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ore-KR" sz="1800" dirty="0"/>
              <a:t>Fairness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800" dirty="0"/>
              <a:t>Toxicity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800" dirty="0"/>
              <a:t>lost of jobs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ore-KR" sz="1800" dirty="0"/>
              <a:t>Curb against Discrimination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800" dirty="0"/>
              <a:t>Access to digital technology </a:t>
            </a:r>
            <a:endParaRPr kumimoji="1" lang="en-US" altLang="ko-KR" sz="1800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800" dirty="0"/>
              <a:t>Economic Disparity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en-US" sz="1800" dirty="0"/>
              <a:t>Sustainability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en-US" sz="1800" dirty="0"/>
              <a:t> Environment Issues/ Carbon dioxide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800" dirty="0"/>
              <a:t> Job Displacement</a:t>
            </a:r>
            <a:endParaRPr kumimoji="1" lang="en-US" altLang="en-US" sz="18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800" dirty="0"/>
              <a:t>Technology Gap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839CA-4913-BD0B-F370-A13335138AD0}"/>
              </a:ext>
            </a:extLst>
          </p:cNvPr>
          <p:cNvSpPr txBox="1"/>
          <p:nvPr/>
        </p:nvSpPr>
        <p:spPr>
          <a:xfrm>
            <a:off x="680224" y="1895707"/>
            <a:ext cx="3525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Better Prediction of Weather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Cancer </a:t>
            </a:r>
          </a:p>
          <a:p>
            <a:r>
              <a:rPr kumimoji="1" lang="en-US" altLang="ko-KR"/>
              <a:t>3...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0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FC55C9-1E2B-63F8-20A1-4A94580DF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452" y="1478968"/>
            <a:ext cx="3429877" cy="3300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83E6AF-355E-853C-A37B-93B802FBD52A}"/>
              </a:ext>
            </a:extLst>
          </p:cNvPr>
          <p:cNvSpPr txBox="1"/>
          <p:nvPr/>
        </p:nvSpPr>
        <p:spPr>
          <a:xfrm>
            <a:off x="1121671" y="1478968"/>
            <a:ext cx="55238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ore-KR" sz="2000" dirty="0"/>
              <a:t>Hallucination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ore-KR" sz="2000" dirty="0"/>
              <a:t>Jailbreak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ore-KR" sz="2000" dirty="0"/>
              <a:t>Fairness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2000" dirty="0"/>
              <a:t>Toxicity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2000" dirty="0"/>
              <a:t>lost of jobs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ore-KR" sz="2000" dirty="0"/>
              <a:t>Curb against Discrimination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2000" dirty="0"/>
              <a:t>Access to digital technology </a:t>
            </a:r>
            <a:endParaRPr kumimoji="1" lang="en-US" altLang="ko-KR" sz="2000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2000" dirty="0"/>
              <a:t>Economic Disparity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en-US" sz="2000" dirty="0"/>
              <a:t>Sustainability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en-US" sz="2000" dirty="0"/>
              <a:t> Environment Issues/ Carbon dioxide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2000" dirty="0"/>
              <a:t> Job Displacement</a:t>
            </a:r>
            <a:endParaRPr kumimoji="1" lang="en-US" altLang="en-US" sz="20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2000" dirty="0"/>
              <a:t>Technology Gap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5215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FE7207D-5052-F0D2-BC60-02CAA63D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Problems &amp; Challenges</a:t>
            </a:r>
            <a:endParaRPr lang="en-GB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1D05313-3498-5716-3354-1D040D28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Fighting against discrimination (AI </a:t>
            </a:r>
            <a:r>
              <a:rPr lang="en-GB" altLang="ko-KR" dirty="0"/>
              <a:t>algorithmic bias: </a:t>
            </a:r>
            <a:r>
              <a:rPr lang="en-GB" dirty="0"/>
              <a:t>job recruitment, admissions, border control…)</a:t>
            </a:r>
          </a:p>
          <a:p>
            <a:r>
              <a:rPr lang="en-GB" dirty="0"/>
              <a:t>Economic disparity &amp; inequitable access to AI (loop: economic inequality </a:t>
            </a:r>
            <a:r>
              <a:rPr lang="en-GB" dirty="0">
                <a:sym typeface="Wingdings" panose="05000000000000000000" pitchFamily="2" charset="2"/>
              </a:rPr>
              <a:t> inequitable access  more disparity</a:t>
            </a:r>
            <a:r>
              <a:rPr lang="en-GB" dirty="0"/>
              <a:t>)</a:t>
            </a:r>
          </a:p>
          <a:p>
            <a:r>
              <a:rPr lang="en-GB" dirty="0"/>
              <a:t>Labour market consequences &amp; job displacement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74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D8CA-C60E-758F-99B3-5515AB8E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1 (Carolina, Chi-min)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9F37B-310C-1C57-4ED1-5D39C80A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Educational </a:t>
            </a:r>
            <a:r>
              <a:rPr lang="en-US" dirty="0"/>
              <a:t>toolkits to promote AI fairness in digital ethics</a:t>
            </a:r>
            <a:endParaRPr lang="en-GB" dirty="0"/>
          </a:p>
          <a:p>
            <a:pPr lvl="1"/>
            <a:r>
              <a:rPr lang="en-GB" dirty="0"/>
              <a:t>Game-based learning solutions targeting students, artists, researchers, engineers, policymakers…</a:t>
            </a:r>
          </a:p>
          <a:p>
            <a:pPr lvl="1"/>
            <a:r>
              <a:rPr lang="en-GB" dirty="0"/>
              <a:t>Application: formal &amp; informal education, training settings</a:t>
            </a:r>
          </a:p>
        </p:txBody>
      </p:sp>
    </p:spTree>
    <p:extLst>
      <p:ext uri="{BB962C8B-B14F-4D97-AF65-F5344CB8AC3E}">
        <p14:creationId xmlns:p14="http://schemas.microsoft.com/office/powerpoint/2010/main" val="322565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2565B-B5D5-5EC0-BDAC-C849CE81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2 (</a:t>
            </a:r>
            <a:r>
              <a:rPr lang="en-GB" dirty="0" err="1"/>
              <a:t>Sunghee</a:t>
            </a:r>
            <a:r>
              <a:rPr lang="en-GB" dirty="0"/>
              <a:t>, </a:t>
            </a:r>
            <a:r>
              <a:rPr lang="en-GB" dirty="0" err="1"/>
              <a:t>Ieva</a:t>
            </a:r>
            <a:r>
              <a:rPr lang="en-GB" dirty="0"/>
              <a:t>, </a:t>
            </a:r>
            <a:r>
              <a:rPr lang="en-GB" dirty="0" err="1"/>
              <a:t>Shaurya</a:t>
            </a:r>
            <a:r>
              <a:rPr lang="en-GB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E94D0-512C-AEB7-0EEE-16CBD9C8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Capacity building</a:t>
            </a:r>
          </a:p>
          <a:p>
            <a:pPr marL="514350" indent="-514350">
              <a:buAutoNum type="arabicPeriod"/>
            </a:pPr>
            <a:r>
              <a:rPr lang="en-GB" dirty="0"/>
              <a:t>Social development training courses for AI researchers, designers &amp; developers</a:t>
            </a:r>
          </a:p>
          <a:p>
            <a:pPr marL="514350" indent="-514350">
              <a:buAutoNum type="arabicPeriod"/>
            </a:pPr>
            <a:r>
              <a:rPr lang="en-GB" dirty="0"/>
              <a:t>AI technology training course for policy practitioners</a:t>
            </a:r>
          </a:p>
          <a:p>
            <a:pPr marL="0" indent="0">
              <a:buNone/>
            </a:pPr>
            <a:r>
              <a:rPr lang="en-GB" dirty="0"/>
              <a:t>	- following up tech development &amp; how it works</a:t>
            </a:r>
          </a:p>
        </p:txBody>
      </p:sp>
    </p:spTree>
    <p:extLst>
      <p:ext uri="{BB962C8B-B14F-4D97-AF65-F5344CB8AC3E}">
        <p14:creationId xmlns:p14="http://schemas.microsoft.com/office/powerpoint/2010/main" val="272133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254C6-57E4-E172-D6EB-4631C6EC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3 (Jake &amp; </a:t>
            </a:r>
            <a:r>
              <a:rPr lang="en-GB" dirty="0" err="1"/>
              <a:t>Shaurya</a:t>
            </a:r>
            <a:r>
              <a:rPr lang="en-GB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25A19-C358-9F4E-5CE9-6678E14E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Participatory social agreement template</a:t>
            </a:r>
          </a:p>
          <a:p>
            <a:pPr lvl="1"/>
            <a:r>
              <a:rPr lang="en-GB" dirty="0"/>
              <a:t>Terms on open data frameworks including data sovereignty, regulation of data transfer, storage, and localization</a:t>
            </a:r>
          </a:p>
          <a:p>
            <a:pPr lvl="1"/>
            <a:r>
              <a:rPr lang="en-GB" dirty="0"/>
              <a:t>Terms on corporate social responsibility, extra-territorial obligations, and environmental protection (including outside the jurisdiction of the country)</a:t>
            </a:r>
          </a:p>
          <a:p>
            <a:pPr lvl="1"/>
            <a:r>
              <a:rPr lang="en-GB" dirty="0"/>
              <a:t>Terms on labour and employment displacements, tax cuts, and algorithmic impact assessments (including remedies for AI harms and enforcements)</a:t>
            </a:r>
          </a:p>
        </p:txBody>
      </p:sp>
    </p:spTree>
    <p:extLst>
      <p:ext uri="{BB962C8B-B14F-4D97-AF65-F5344CB8AC3E}">
        <p14:creationId xmlns:p14="http://schemas.microsoft.com/office/powerpoint/2010/main" val="299054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AED80-2397-F734-4217-A75C7D4C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4 (Chang)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65CB3-E394-5118-ED0C-AA85178B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Retraining &amp; re-skilling, through online lectures (i.e., </a:t>
            </a:r>
            <a:r>
              <a:rPr lang="en-GB" dirty="0" err="1"/>
              <a:t>Youtube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Providing references and information regarding AI links to various informative machine-learning tutorial videos</a:t>
            </a:r>
          </a:p>
          <a:p>
            <a:pPr lvl="1"/>
            <a:r>
              <a:rPr lang="en-GB" dirty="0"/>
              <a:t>Fairness toolbox for determining or analysing fairness and transparency of AI algorithms</a:t>
            </a:r>
          </a:p>
          <a:p>
            <a:pPr lvl="1"/>
            <a:r>
              <a:rPr lang="en-GB" dirty="0"/>
              <a:t>Providing simple platform to develop AI software</a:t>
            </a:r>
          </a:p>
          <a:p>
            <a:pPr lvl="1"/>
            <a:r>
              <a:rPr lang="en-GB" dirty="0"/>
              <a:t>Provide technical support for developing fair AI algorithms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 Better a</a:t>
            </a:r>
            <a:r>
              <a:rPr lang="en-GB" dirty="0"/>
              <a:t>ccess to equitable technology</a:t>
            </a:r>
          </a:p>
        </p:txBody>
      </p:sp>
    </p:spTree>
    <p:extLst>
      <p:ext uri="{BB962C8B-B14F-4D97-AF65-F5344CB8AC3E}">
        <p14:creationId xmlns:p14="http://schemas.microsoft.com/office/powerpoint/2010/main" val="367897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06EF4-FF23-A84A-4A02-BADFD33F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5 (Kun, </a:t>
            </a:r>
            <a:r>
              <a:rPr lang="en-GB" dirty="0" err="1"/>
              <a:t>Chimin</a:t>
            </a:r>
            <a:r>
              <a:rPr lang="en-GB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16364-A897-2EA7-1F3D-9A7EEC96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Produce, publish and disseminate academic research</a:t>
            </a:r>
          </a:p>
          <a:p>
            <a:r>
              <a:rPr lang="en-GB" dirty="0"/>
              <a:t>Impact policymakers by engaging in policy advising</a:t>
            </a:r>
          </a:p>
          <a:p>
            <a:r>
              <a:rPr lang="en-GB" dirty="0"/>
              <a:t>Promote interdisciplinary research &amp; collaboration</a:t>
            </a:r>
          </a:p>
        </p:txBody>
      </p:sp>
    </p:spTree>
    <p:extLst>
      <p:ext uri="{BB962C8B-B14F-4D97-AF65-F5344CB8AC3E}">
        <p14:creationId xmlns:p14="http://schemas.microsoft.com/office/powerpoint/2010/main" val="61115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40efae4-fdbb-41ef-bc22-a05a90cb5af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4351A65A40CE47AF7128C963013017" ma:contentTypeVersion="18" ma:contentTypeDescription="Create a new document." ma:contentTypeScope="" ma:versionID="6a631a5e6bb8702bcf4392c67ba0fa91">
  <xsd:schema xmlns:xsd="http://www.w3.org/2001/XMLSchema" xmlns:xs="http://www.w3.org/2001/XMLSchema" xmlns:p="http://schemas.microsoft.com/office/2006/metadata/properties" xmlns:ns3="53e56220-4f38-4a4b-9d6f-c6d6f53ef3f8" xmlns:ns4="140efae4-fdbb-41ef-bc22-a05a90cb5af6" targetNamespace="http://schemas.microsoft.com/office/2006/metadata/properties" ma:root="true" ma:fieldsID="87ee5bda10a9f1377dba9fd099f5d06e" ns3:_="" ns4:_="">
    <xsd:import namespace="53e56220-4f38-4a4b-9d6f-c6d6f53ef3f8"/>
    <xsd:import namespace="140efae4-fdbb-41ef-bc22-a05a90cb5af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56220-4f38-4a4b-9d6f-c6d6f53ef3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efae4-fdbb-41ef-bc22-a05a90cb5a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83AA52-BDF5-4E23-B74B-C4FD1DDD5E41}">
  <ds:schemaRefs>
    <ds:schemaRef ds:uri="http://schemas.microsoft.com/office/2006/documentManagement/types"/>
    <ds:schemaRef ds:uri="http://www.w3.org/XML/1998/namespace"/>
    <ds:schemaRef ds:uri="140efae4-fdbb-41ef-bc22-a05a90cb5af6"/>
    <ds:schemaRef ds:uri="http://schemas.microsoft.com/office/infopath/2007/PartnerControls"/>
    <ds:schemaRef ds:uri="http://schemas.openxmlformats.org/package/2006/metadata/core-properties"/>
    <ds:schemaRef ds:uri="53e56220-4f38-4a4b-9d6f-c6d6f53ef3f8"/>
    <ds:schemaRef ds:uri="http://schemas.microsoft.com/office/2006/metadata/properti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A3C2A73-4FEC-4EF3-8FD6-FE93EC9F6A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e56220-4f38-4a4b-9d6f-c6d6f53ef3f8"/>
    <ds:schemaRef ds:uri="140efae4-fdbb-41ef-bc22-a05a90cb5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DA9B0-D7CC-4584-88A4-0587449E3E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358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Technology, Growth and Inequality</vt:lpstr>
      <vt:lpstr>PowerPoint 프레젠테이션</vt:lpstr>
      <vt:lpstr>PowerPoint 프레젠테이션</vt:lpstr>
      <vt:lpstr>Identifying Problems &amp; Challenges</vt:lpstr>
      <vt:lpstr>Solution 1 (Carolina, Chi-min)</vt:lpstr>
      <vt:lpstr>Solution 2 (Sunghee, Ieva, Shaurya)</vt:lpstr>
      <vt:lpstr>Solution 3 (Jake &amp; Shaurya)</vt:lpstr>
      <vt:lpstr>Solution 4 (Chang)</vt:lpstr>
      <vt:lpstr>Solution 5 (Kun, Chimin)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 Lee</dc:creator>
  <cp:lastModifiedBy>Kun Lee</cp:lastModifiedBy>
  <cp:revision>2</cp:revision>
  <dcterms:created xsi:type="dcterms:W3CDTF">2024-12-06T16:03:37Z</dcterms:created>
  <dcterms:modified xsi:type="dcterms:W3CDTF">2024-12-07T08:11:48Z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0x010100404351A65A40CE47AF7128C963013017</vt:lpwstr>
  </property>
</Properties>
</file>