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7"/>
    <p:restoredTop sz="94750"/>
  </p:normalViewPr>
  <p:slideViewPr>
    <p:cSldViewPr snapToGrid="0">
      <p:cViewPr varScale="1">
        <p:scale>
          <a:sx n="129" d="100"/>
          <a:sy n="129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EB66ED-A4E8-47A5-8F48-36204737B9E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6F136-B92B-4B82-B204-6A9DC6348EC5}">
      <dgm:prSet/>
      <dgm:spPr/>
      <dgm:t>
        <a:bodyPr/>
        <a:lstStyle/>
        <a:p>
          <a:r>
            <a:rPr lang="de-DE" dirty="0"/>
            <a:t>Alternative Betrachtungsweise der Mandelbrot-Rekursion</a:t>
          </a:r>
          <a:endParaRPr lang="en-US" dirty="0"/>
        </a:p>
      </dgm:t>
    </dgm:pt>
    <dgm:pt modelId="{910FA086-D509-4D39-BC76-F14653EC2B1A}" type="parTrans" cxnId="{C51C8551-13BB-4E1C-8A7A-A213A196159C}">
      <dgm:prSet/>
      <dgm:spPr/>
      <dgm:t>
        <a:bodyPr/>
        <a:lstStyle/>
        <a:p>
          <a:endParaRPr lang="en-US"/>
        </a:p>
      </dgm:t>
    </dgm:pt>
    <dgm:pt modelId="{74BDED1F-C28F-432E-9C09-0794BF98FBA4}" type="sibTrans" cxnId="{C51C8551-13BB-4E1C-8A7A-A213A196159C}">
      <dgm:prSet/>
      <dgm:spPr/>
      <dgm:t>
        <a:bodyPr/>
        <a:lstStyle/>
        <a:p>
          <a:endParaRPr lang="en-US"/>
        </a:p>
      </dgm:t>
    </dgm:pt>
    <dgm:pt modelId="{4C1BBDE0-1820-4BB2-9357-243F7F36D2E1}">
      <dgm:prSet/>
      <dgm:spPr/>
      <dgm:t>
        <a:bodyPr/>
        <a:lstStyle/>
        <a:p>
          <a:r>
            <a:rPr lang="de-DE" dirty="0"/>
            <a:t>Verwendung derselben Folgebildung unter Betrachtung aller Startwerte im Fluchtkreis</a:t>
          </a:r>
          <a:endParaRPr lang="en-US" dirty="0"/>
        </a:p>
      </dgm:t>
    </dgm:pt>
    <dgm:pt modelId="{78021FBC-E048-4F6B-8E88-5548F301161C}" type="parTrans" cxnId="{3AE69504-A9AE-45B9-B2F9-F0FDDB8ADCEC}">
      <dgm:prSet/>
      <dgm:spPr/>
      <dgm:t>
        <a:bodyPr/>
        <a:lstStyle/>
        <a:p>
          <a:endParaRPr lang="en-US"/>
        </a:p>
      </dgm:t>
    </dgm:pt>
    <dgm:pt modelId="{550C4EC3-69D6-47DF-85F0-DD12FE0493DD}" type="sibTrans" cxnId="{3AE69504-A9AE-45B9-B2F9-F0FDDB8ADCEC}">
      <dgm:prSet/>
      <dgm:spPr/>
      <dgm:t>
        <a:bodyPr/>
        <a:lstStyle/>
        <a:p>
          <a:endParaRPr lang="en-US"/>
        </a:p>
      </dgm:t>
    </dgm:pt>
    <dgm:pt modelId="{42CEDD36-D1A4-B340-B3BE-00629E8DA952}" type="pres">
      <dgm:prSet presAssocID="{5BEB66ED-A4E8-47A5-8F48-36204737B9E9}" presName="vert0" presStyleCnt="0">
        <dgm:presLayoutVars>
          <dgm:dir/>
          <dgm:animOne val="branch"/>
          <dgm:animLvl val="lvl"/>
        </dgm:presLayoutVars>
      </dgm:prSet>
      <dgm:spPr/>
    </dgm:pt>
    <dgm:pt modelId="{D455B888-6E20-6942-9027-0E93138B4EF1}" type="pres">
      <dgm:prSet presAssocID="{95B6F136-B92B-4B82-B204-6A9DC6348EC5}" presName="thickLine" presStyleLbl="alignNode1" presStyleIdx="0" presStyleCnt="2"/>
      <dgm:spPr/>
    </dgm:pt>
    <dgm:pt modelId="{BEA4EC97-1759-BA43-8C7E-AF4AE01B55FB}" type="pres">
      <dgm:prSet presAssocID="{95B6F136-B92B-4B82-B204-6A9DC6348EC5}" presName="horz1" presStyleCnt="0"/>
      <dgm:spPr/>
    </dgm:pt>
    <dgm:pt modelId="{99465406-C372-9B48-A6B3-CA6A060DA5E2}" type="pres">
      <dgm:prSet presAssocID="{95B6F136-B92B-4B82-B204-6A9DC6348EC5}" presName="tx1" presStyleLbl="revTx" presStyleIdx="0" presStyleCnt="2"/>
      <dgm:spPr/>
    </dgm:pt>
    <dgm:pt modelId="{68F40C83-7391-AA46-BD2A-8BC841B2A095}" type="pres">
      <dgm:prSet presAssocID="{95B6F136-B92B-4B82-B204-6A9DC6348EC5}" presName="vert1" presStyleCnt="0"/>
      <dgm:spPr/>
    </dgm:pt>
    <dgm:pt modelId="{7779EF5C-7F6C-1440-9B4E-805C6F4F2F8B}" type="pres">
      <dgm:prSet presAssocID="{4C1BBDE0-1820-4BB2-9357-243F7F36D2E1}" presName="thickLine" presStyleLbl="alignNode1" presStyleIdx="1" presStyleCnt="2"/>
      <dgm:spPr/>
    </dgm:pt>
    <dgm:pt modelId="{0848469D-8EC5-D049-92C0-AB5DE0054867}" type="pres">
      <dgm:prSet presAssocID="{4C1BBDE0-1820-4BB2-9357-243F7F36D2E1}" presName="horz1" presStyleCnt="0"/>
      <dgm:spPr/>
    </dgm:pt>
    <dgm:pt modelId="{51D642B3-EA45-C749-BBD8-3BA34535199F}" type="pres">
      <dgm:prSet presAssocID="{4C1BBDE0-1820-4BB2-9357-243F7F36D2E1}" presName="tx1" presStyleLbl="revTx" presStyleIdx="1" presStyleCnt="2"/>
      <dgm:spPr/>
    </dgm:pt>
    <dgm:pt modelId="{6D02936C-DD7B-654C-9DAF-7D6EDAD1F54E}" type="pres">
      <dgm:prSet presAssocID="{4C1BBDE0-1820-4BB2-9357-243F7F36D2E1}" presName="vert1" presStyleCnt="0"/>
      <dgm:spPr/>
    </dgm:pt>
  </dgm:ptLst>
  <dgm:cxnLst>
    <dgm:cxn modelId="{3AE69504-A9AE-45B9-B2F9-F0FDDB8ADCEC}" srcId="{5BEB66ED-A4E8-47A5-8F48-36204737B9E9}" destId="{4C1BBDE0-1820-4BB2-9357-243F7F36D2E1}" srcOrd="1" destOrd="0" parTransId="{78021FBC-E048-4F6B-8E88-5548F301161C}" sibTransId="{550C4EC3-69D6-47DF-85F0-DD12FE0493DD}"/>
    <dgm:cxn modelId="{C51C8551-13BB-4E1C-8A7A-A213A196159C}" srcId="{5BEB66ED-A4E8-47A5-8F48-36204737B9E9}" destId="{95B6F136-B92B-4B82-B204-6A9DC6348EC5}" srcOrd="0" destOrd="0" parTransId="{910FA086-D509-4D39-BC76-F14653EC2B1A}" sibTransId="{74BDED1F-C28F-432E-9C09-0794BF98FBA4}"/>
    <dgm:cxn modelId="{3F9D565E-0780-774C-AD46-5A977B52A595}" type="presOf" srcId="{4C1BBDE0-1820-4BB2-9357-243F7F36D2E1}" destId="{51D642B3-EA45-C749-BBD8-3BA34535199F}" srcOrd="0" destOrd="0" presId="urn:microsoft.com/office/officeart/2008/layout/LinedList"/>
    <dgm:cxn modelId="{CDE612A6-9C9C-2641-ABB4-9171583E06AD}" type="presOf" srcId="{95B6F136-B92B-4B82-B204-6A9DC6348EC5}" destId="{99465406-C372-9B48-A6B3-CA6A060DA5E2}" srcOrd="0" destOrd="0" presId="urn:microsoft.com/office/officeart/2008/layout/LinedList"/>
    <dgm:cxn modelId="{AC7E03CC-8AB7-6742-AC01-D1B8BACC92FF}" type="presOf" srcId="{5BEB66ED-A4E8-47A5-8F48-36204737B9E9}" destId="{42CEDD36-D1A4-B340-B3BE-00629E8DA952}" srcOrd="0" destOrd="0" presId="urn:microsoft.com/office/officeart/2008/layout/LinedList"/>
    <dgm:cxn modelId="{8822047B-710B-1843-9C04-04B44C9F598B}" type="presParOf" srcId="{42CEDD36-D1A4-B340-B3BE-00629E8DA952}" destId="{D455B888-6E20-6942-9027-0E93138B4EF1}" srcOrd="0" destOrd="0" presId="urn:microsoft.com/office/officeart/2008/layout/LinedList"/>
    <dgm:cxn modelId="{5A93A73C-896B-3249-AE9A-9EF1DE224431}" type="presParOf" srcId="{42CEDD36-D1A4-B340-B3BE-00629E8DA952}" destId="{BEA4EC97-1759-BA43-8C7E-AF4AE01B55FB}" srcOrd="1" destOrd="0" presId="urn:microsoft.com/office/officeart/2008/layout/LinedList"/>
    <dgm:cxn modelId="{586D155C-3570-6649-9EC5-58B69ABD66F1}" type="presParOf" srcId="{BEA4EC97-1759-BA43-8C7E-AF4AE01B55FB}" destId="{99465406-C372-9B48-A6B3-CA6A060DA5E2}" srcOrd="0" destOrd="0" presId="urn:microsoft.com/office/officeart/2008/layout/LinedList"/>
    <dgm:cxn modelId="{6738B29F-2C9E-4640-B19C-6464F25A8FB4}" type="presParOf" srcId="{BEA4EC97-1759-BA43-8C7E-AF4AE01B55FB}" destId="{68F40C83-7391-AA46-BD2A-8BC841B2A095}" srcOrd="1" destOrd="0" presId="urn:microsoft.com/office/officeart/2008/layout/LinedList"/>
    <dgm:cxn modelId="{2C4DFF08-C92D-0345-B48D-C4C73302BE72}" type="presParOf" srcId="{42CEDD36-D1A4-B340-B3BE-00629E8DA952}" destId="{7779EF5C-7F6C-1440-9B4E-805C6F4F2F8B}" srcOrd="2" destOrd="0" presId="urn:microsoft.com/office/officeart/2008/layout/LinedList"/>
    <dgm:cxn modelId="{9BD4CC43-847D-0C4F-AD19-4BFA3231FB07}" type="presParOf" srcId="{42CEDD36-D1A4-B340-B3BE-00629E8DA952}" destId="{0848469D-8EC5-D049-92C0-AB5DE0054867}" srcOrd="3" destOrd="0" presId="urn:microsoft.com/office/officeart/2008/layout/LinedList"/>
    <dgm:cxn modelId="{72297403-C8D5-6449-BCCF-7E4D0CDA9C87}" type="presParOf" srcId="{0848469D-8EC5-D049-92C0-AB5DE0054867}" destId="{51D642B3-EA45-C749-BBD8-3BA34535199F}" srcOrd="0" destOrd="0" presId="urn:microsoft.com/office/officeart/2008/layout/LinedList"/>
    <dgm:cxn modelId="{8814DD72-DF03-B34E-B95F-0A4F051FF562}" type="presParOf" srcId="{0848469D-8EC5-D049-92C0-AB5DE0054867}" destId="{6D02936C-DD7B-654C-9DAF-7D6EDAD1F5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5B888-6E20-6942-9027-0E93138B4EF1}">
      <dsp:nvSpPr>
        <dsp:cNvPr id="0" name=""/>
        <dsp:cNvSpPr/>
      </dsp:nvSpPr>
      <dsp:spPr>
        <a:xfrm>
          <a:off x="0" y="0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65406-C372-9B48-A6B3-CA6A060DA5E2}">
      <dsp:nvSpPr>
        <dsp:cNvPr id="0" name=""/>
        <dsp:cNvSpPr/>
      </dsp:nvSpPr>
      <dsp:spPr>
        <a:xfrm>
          <a:off x="0" y="0"/>
          <a:ext cx="5157787" cy="1842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Alternative Betrachtungsweise der Mandelbrot-Rekursion</a:t>
          </a:r>
          <a:endParaRPr lang="en-US" sz="2900" kern="1200" dirty="0"/>
        </a:p>
      </dsp:txBody>
      <dsp:txXfrm>
        <a:off x="0" y="0"/>
        <a:ext cx="5157787" cy="1842293"/>
      </dsp:txXfrm>
    </dsp:sp>
    <dsp:sp modelId="{7779EF5C-7F6C-1440-9B4E-805C6F4F2F8B}">
      <dsp:nvSpPr>
        <dsp:cNvPr id="0" name=""/>
        <dsp:cNvSpPr/>
      </dsp:nvSpPr>
      <dsp:spPr>
        <a:xfrm>
          <a:off x="0" y="1842293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642B3-EA45-C749-BBD8-3BA34535199F}">
      <dsp:nvSpPr>
        <dsp:cNvPr id="0" name=""/>
        <dsp:cNvSpPr/>
      </dsp:nvSpPr>
      <dsp:spPr>
        <a:xfrm>
          <a:off x="0" y="1842293"/>
          <a:ext cx="5157787" cy="1842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Verwendung derselben Folgebildung unter Betrachtung aller Startwerte im Fluchtkreis</a:t>
          </a:r>
          <a:endParaRPr lang="en-US" sz="2900" kern="1200" dirty="0"/>
        </a:p>
      </dsp:txBody>
      <dsp:txXfrm>
        <a:off x="0" y="1842293"/>
        <a:ext cx="5157787" cy="1842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5B4B8-B4D4-324E-B719-A5AF80E92CD1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62A9B-9B92-AD4D-BD87-97067D13A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04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Abdunkeln und Licht aus, Gefangenmenge zeigen und ausgefüllte Julia Menge zeigen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62A9B-9B92-AD4D-BD87-97067D13A08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7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3B7F5-34ED-EC62-0469-30E2238C2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100CF4-6A16-9B26-48A8-E3130E328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5C21F9-0822-5274-5F00-18B692DE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084A-BA02-CE48-847C-9BCA9985D9F5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FDEBCE-5670-1207-AD1A-87920D7B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E1C887-E06D-4ABB-3009-9101AF5A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A775-2EDF-4A44-ACFA-56A484CEC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8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C2444-887C-96C6-080D-3E52ABF4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F1B5FA-7A39-8657-8A56-ED6E0ADB8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BCAB8-DD8B-F7E0-332C-091F95FF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084A-BA02-CE48-847C-9BCA9985D9F5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C41F53-22C9-410B-6DE1-A80319D5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D19C9F-9031-080F-ADF8-066903A3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A775-2EDF-4A44-ACFA-56A484CEC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62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4BF718-00A2-B034-5413-8D8D27B9E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A887F6-0F92-2750-6DDF-A659A55B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62E191-2678-2F3A-549E-E5B248BD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084A-BA02-CE48-847C-9BCA9985D9F5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C9014-3395-BF0D-6EC4-EA945C79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E96C0-B57C-8296-9A92-6C810085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A775-2EDF-4A44-ACFA-56A484CEC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69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95D17-1A22-7524-1E34-30A3B91A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52A69-921F-2ED0-AB8A-D75069B8E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56F03A-D4D6-3159-E916-FF77CB07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084A-BA02-CE48-847C-9BCA9985D9F5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BB20BC-6967-D48A-6AB6-DE5D464A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11E87F-0A42-0C1E-1F91-C4863EEE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A775-2EDF-4A44-ACFA-56A484CEC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1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E341D-422E-18CF-4101-ACB7089D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140803-C4CC-0C8B-E794-C51BCB80B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BA0F59-8EF3-9530-3B44-7F21C553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084A-BA02-CE48-847C-9BCA9985D9F5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FBF9C-6E36-2A4C-92BA-3DEF067E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DDCB1-D0FD-14AA-8090-569575BF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A775-2EDF-4A44-ACFA-56A484CEC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66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A200A-3846-EEC1-445A-47ABAB3B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3ED19-6EBC-01BA-FFD9-C9D18E91F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71E37F-97A8-FE39-307C-90F197E4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1AD23C-983F-D466-77DC-0B50DCE1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084A-BA02-CE48-847C-9BCA9985D9F5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EDEFBD-C957-8781-7907-0102AB1B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2B1CE6-413C-976F-EFEC-056768F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A775-2EDF-4A44-ACFA-56A484CEC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79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995E5-DAAC-3784-2D8A-B1CB2D35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251AD7-89A6-6281-47AF-E9F03B1E7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2C9453-82AB-905C-D0E1-9A9482A09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FD66D8-13EA-A416-BCD9-DD8BFAE32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F2A36E-51AB-C367-3D4F-5C6467E6C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2E0069-4E63-34A7-85F0-5A3003E9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084A-BA02-CE48-847C-9BCA9985D9F5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6B85C6-0BDB-994A-F548-EE1CB588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A44FC7-2F0D-29D1-69DC-C8236C3F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A775-2EDF-4A44-ACFA-56A484CEC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85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FCC2C-F37F-D3B1-377D-1A3348F6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B0F7B1-F35B-1D31-6D79-5D8B12ED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084A-BA02-CE48-847C-9BCA9985D9F5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AAB616-A561-EE87-D8D2-B8FA8CB8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EAC71D-9105-9227-AE47-772221E5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A775-2EDF-4A44-ACFA-56A484CEC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36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9936E2-2D6E-1A84-2CCF-61C06809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084A-BA02-CE48-847C-9BCA9985D9F5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A7A593-2ADE-49F2-8B59-14D8F8A1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1D84C1-EC69-0EAC-DF73-29C5B67A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A775-2EDF-4A44-ACFA-56A484CEC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31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55F74-1027-58F1-7677-45BCF40F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BAF312-D011-0771-D3BA-01E3D18AE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C7D208-D900-43FA-9536-185CA71A2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FEF68C-5912-1B53-6CE5-C109785E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084A-BA02-CE48-847C-9BCA9985D9F5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ECC9D1-2465-6F15-EC37-443A564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3A211B-77F5-01D1-36B9-853FF8F9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A775-2EDF-4A44-ACFA-56A484CEC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63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1548F-1956-CB49-607E-E5573C87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1D0DE4-D2E4-CBC8-802B-A7D8EC0DC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24B6AD-9389-D7BD-5A5D-31394D8D3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B5BD16-741C-A459-7FFD-EAA11BE5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084A-BA02-CE48-847C-9BCA9985D9F5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DC94AB-ECB5-5124-D7DA-214264FA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75AC88-296C-7222-DAD4-EF4FEDB5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A775-2EDF-4A44-ACFA-56A484CEC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91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E8FBC4-1E32-85D4-CA22-F19C79C0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B09369-9F6E-90C7-D90F-468EE46AD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4C92CC-9604-00D2-C4AE-2CBC4E118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02084A-BA02-CE48-847C-9BCA9985D9F5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0E6B67-4EA3-706D-A02D-BB84DDECB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353CE-B48D-5525-0EF2-EDB102CB8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3A775-2EDF-4A44-ACFA-56A484CEC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8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A4ACA30-1369-7944-C11C-FB0E4925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Julia-Mengen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F40DDE-A09F-F44B-517B-A6AE0E5BA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graphicFrame>
        <p:nvGraphicFramePr>
          <p:cNvPr id="10" name="Inhaltsplatzhalter 5">
            <a:extLst>
              <a:ext uri="{FF2B5EF4-FFF2-40B4-BE49-F238E27FC236}">
                <a16:creationId xmlns:a16="http://schemas.microsoft.com/office/drawing/2014/main" id="{D78B3C98-04B1-1AA5-36F5-1B3433FC715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4624090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E399524-7406-5251-8378-CC4E9E10A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Eigenschaften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142C049-F2BC-B170-138D-0C1880AA75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Grenzwerte, bei denen die Funktionswerte den Fluchtkreis nicht verlassen</a:t>
            </a:r>
          </a:p>
          <a:p>
            <a:r>
              <a:rPr lang="de-DE" dirty="0"/>
              <a:t>Bildet den Rand der Gefangenenmenge </a:t>
            </a:r>
          </a:p>
        </p:txBody>
      </p:sp>
    </p:spTree>
    <p:extLst>
      <p:ext uri="{BB962C8B-B14F-4D97-AF65-F5344CB8AC3E}">
        <p14:creationId xmlns:p14="http://schemas.microsoft.com/office/powerpoint/2010/main" val="16908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2A0D5F-BC73-C263-4B13-74712DA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Berechnung der Julia-Menge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4856AA0-24FE-BC9A-1B9B-2A9A4648A3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Festlegung der Funktion f</a:t>
            </a:r>
          </a:p>
          <a:p>
            <a:r>
              <a:rPr lang="de-DE" dirty="0"/>
              <a:t>Festlegung des Parameters c</a:t>
            </a:r>
          </a:p>
          <a:p>
            <a:r>
              <a:rPr lang="de-DE" dirty="0"/>
              <a:t>Folgenbildung nach Rekursion:</a:t>
            </a:r>
          </a:p>
          <a:p>
            <a:pPr lvl="1"/>
            <a:r>
              <a:rPr lang="de-DE" dirty="0"/>
              <a:t>z.B. f(</a:t>
            </a:r>
            <a:r>
              <a:rPr lang="de-DE" dirty="0" err="1"/>
              <a:t>z</a:t>
            </a:r>
            <a:r>
              <a:rPr lang="de-DE" dirty="0"/>
              <a:t>) = z^2 + c </a:t>
            </a:r>
          </a:p>
          <a:p>
            <a:pPr lvl="2"/>
            <a:r>
              <a:rPr lang="de-DE" dirty="0"/>
              <a:t>f(f(</a:t>
            </a:r>
            <a:r>
              <a:rPr lang="de-DE" dirty="0" err="1"/>
              <a:t>z</a:t>
            </a:r>
            <a:r>
              <a:rPr lang="de-DE" dirty="0"/>
              <a:t>)) = f(</a:t>
            </a:r>
            <a:r>
              <a:rPr lang="de-DE" dirty="0" err="1"/>
              <a:t>z</a:t>
            </a:r>
            <a:r>
              <a:rPr lang="de-DE" dirty="0"/>
              <a:t>)^2 +c</a:t>
            </a:r>
          </a:p>
          <a:p>
            <a:pPr lvl="2"/>
            <a:r>
              <a:rPr lang="de-DE" dirty="0"/>
              <a:t>f(f(f(</a:t>
            </a:r>
            <a:r>
              <a:rPr lang="de-DE" dirty="0" err="1"/>
              <a:t>z</a:t>
            </a:r>
            <a:r>
              <a:rPr lang="de-DE" dirty="0"/>
              <a:t>))) = …</a:t>
            </a:r>
          </a:p>
          <a:p>
            <a:r>
              <a:rPr lang="de-DE" dirty="0"/>
              <a:t>Überprüfung des Fluchtkreises: Betrag von </a:t>
            </a:r>
            <a:r>
              <a:rPr lang="de-DE" dirty="0" err="1"/>
              <a:t>zn</a:t>
            </a:r>
            <a:r>
              <a:rPr lang="de-DE" dirty="0"/>
              <a:t> &lt; 2 </a:t>
            </a:r>
          </a:p>
          <a:p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EDE991-19F6-BC06-D2C1-46515F235E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Färbung der Punkte </a:t>
            </a:r>
          </a:p>
          <a:p>
            <a:pPr lvl="1"/>
            <a:r>
              <a:rPr lang="de-DE" dirty="0"/>
              <a:t>Farbwert wird über die Anzahl der Iterationen bestimmt</a:t>
            </a:r>
          </a:p>
          <a:p>
            <a:pPr lvl="2"/>
            <a:r>
              <a:rPr lang="de-DE" dirty="0"/>
              <a:t>Verlassen des Fluchtkreises nach 100 Iterationen:</a:t>
            </a:r>
          </a:p>
          <a:p>
            <a:pPr lvl="3"/>
            <a:r>
              <a:rPr lang="de-DE" dirty="0"/>
              <a:t>100/maximale Iterationen (100/1000)</a:t>
            </a:r>
          </a:p>
          <a:p>
            <a:pPr lvl="1"/>
            <a:r>
              <a:rPr lang="de-DE" dirty="0"/>
              <a:t>Punkte, die nach bestimmter Anzahl von Iterationen (meist 1000) den Fluchtkreis nicht verlassen, schwarz</a:t>
            </a:r>
          </a:p>
        </p:txBody>
      </p:sp>
    </p:spTree>
    <p:extLst>
      <p:ext uri="{BB962C8B-B14F-4D97-AF65-F5344CB8AC3E}">
        <p14:creationId xmlns:p14="http://schemas.microsoft.com/office/powerpoint/2010/main" val="416195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289334D-40C8-EB91-F454-0C5CBA2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Beispielen für f(</a:t>
            </a:r>
            <a:r>
              <a:rPr lang="de-DE" dirty="0" err="1"/>
              <a:t>z</a:t>
            </a:r>
            <a:r>
              <a:rPr lang="de-DE" dirty="0"/>
              <a:t>) = z^2 +c</a:t>
            </a:r>
          </a:p>
        </p:txBody>
      </p:sp>
      <p:pic>
        <p:nvPicPr>
          <p:cNvPr id="8" name="Inhaltsplatzhalter 7" descr="Ein Bild, das lila, Fraktalkunst, Schneeflocke enthält.&#10;&#10;Automatisch generierte Beschreibung">
            <a:extLst>
              <a:ext uri="{FF2B5EF4-FFF2-40B4-BE49-F238E27FC236}">
                <a16:creationId xmlns:a16="http://schemas.microsoft.com/office/drawing/2014/main" id="{7F31DB94-157B-9F79-5666-81C35EF27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6319" y="1846151"/>
            <a:ext cx="3602548" cy="3333958"/>
          </a:xfrm>
        </p:spPr>
      </p:pic>
      <p:pic>
        <p:nvPicPr>
          <p:cNvPr id="10" name="Grafik 9" descr="Ein Bild, das Screenshot, lila, violett, Farbigkeit enthält.&#10;&#10;Automatisch generierte Beschreibung">
            <a:extLst>
              <a:ext uri="{FF2B5EF4-FFF2-40B4-BE49-F238E27FC236}">
                <a16:creationId xmlns:a16="http://schemas.microsoft.com/office/drawing/2014/main" id="{AEED23C5-0864-5F79-599D-DDA87106F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248" y="1821034"/>
            <a:ext cx="3382637" cy="3324254"/>
          </a:xfrm>
          <a:prstGeom prst="rect">
            <a:avLst/>
          </a:prstGeom>
        </p:spPr>
      </p:pic>
      <p:pic>
        <p:nvPicPr>
          <p:cNvPr id="12" name="Grafik 11" descr="Ein Bild, das Screenshot, Grafiken enthält.&#10;&#10;Automatisch generierte Beschreibung">
            <a:extLst>
              <a:ext uri="{FF2B5EF4-FFF2-40B4-BE49-F238E27FC236}">
                <a16:creationId xmlns:a16="http://schemas.microsoft.com/office/drawing/2014/main" id="{9E7E4CEB-730D-DE06-2848-79E53120A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15" y="1821034"/>
            <a:ext cx="3359075" cy="33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3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66EB0-4DF5-2535-BD7E-C8B4CA71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Übungsaufgabe:  Zeichne die Julia-Menge</a:t>
            </a:r>
            <a:endParaRPr lang="de-DE" dirty="0"/>
          </a:p>
        </p:txBody>
      </p:sp>
      <p:pic>
        <p:nvPicPr>
          <p:cNvPr id="11" name="Inhaltsplatzhalter 10" descr="Ein Bild, das Screenshot, Reihe enthält.&#10;&#10;Automatisch generierte Beschreibung">
            <a:extLst>
              <a:ext uri="{FF2B5EF4-FFF2-40B4-BE49-F238E27FC236}">
                <a16:creationId xmlns:a16="http://schemas.microsoft.com/office/drawing/2014/main" id="{FFD90F31-A367-2694-8EF6-3C176E031A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7732" y="1421296"/>
            <a:ext cx="5079251" cy="5078227"/>
          </a:xfr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E7DDF62-9603-C3CD-48F6-69E3931BF9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255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66EB0-4DF5-2535-BD7E-C8B4CA71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Übungsaufgabe:  Zeichne die Julia-Menge</a:t>
            </a:r>
            <a:endParaRPr lang="de-DE" dirty="0"/>
          </a:p>
        </p:txBody>
      </p:sp>
      <p:pic>
        <p:nvPicPr>
          <p:cNvPr id="10" name="Inhaltsplatzhalter 9" descr="Ein Bild, das Screenshot, lila, violett, Farbigkeit enthält.&#10;&#10;Automatisch generierte Beschreibung">
            <a:extLst>
              <a:ext uri="{FF2B5EF4-FFF2-40B4-BE49-F238E27FC236}">
                <a16:creationId xmlns:a16="http://schemas.microsoft.com/office/drawing/2014/main" id="{F5D0FC48-7B8A-6D0D-3D88-F67D861BDD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1325" y="1450251"/>
            <a:ext cx="5075717" cy="5075717"/>
          </a:xfr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CD9628-C0AB-4152-D963-3111574D98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2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1E20C-A7BD-666B-047C-CBC9D521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Übungsaufgabe 2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E44A9A-FA31-1DED-DC49-808667E7BF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Wird die Funktion:</a:t>
            </a:r>
          </a:p>
          <a:p>
            <a:pPr marL="0" indent="0">
              <a:buNone/>
            </a:pPr>
            <a:r>
              <a:rPr lang="de-DE"/>
              <a:t>f(z) = z^2 + c </a:t>
            </a:r>
          </a:p>
          <a:p>
            <a:pPr marL="0" indent="0">
              <a:buNone/>
            </a:pPr>
            <a:r>
              <a:rPr lang="de-DE"/>
              <a:t>bei z0 = 0</a:t>
            </a:r>
          </a:p>
          <a:p>
            <a:pPr marL="0" indent="0">
              <a:buNone/>
            </a:pPr>
            <a:r>
              <a:rPr lang="de-DE"/>
              <a:t>und c = 1 + 0i 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den Fluchtkreis verlassen? Mit welchem Farbwert wird der Startpunkt eingefärbt?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95755F-E588-212B-D35A-A3477B4B30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Lösung: </a:t>
            </a:r>
          </a:p>
          <a:p>
            <a:pPr marL="0" indent="0">
              <a:buNone/>
            </a:pPr>
            <a:r>
              <a:rPr lang="de-DE" dirty="0"/>
              <a:t>f(</a:t>
            </a:r>
            <a:r>
              <a:rPr lang="de-DE" dirty="0" err="1"/>
              <a:t>z</a:t>
            </a:r>
            <a:r>
              <a:rPr lang="de-DE" dirty="0"/>
              <a:t>) = 0^2 + 1 = 1</a:t>
            </a:r>
          </a:p>
          <a:p>
            <a:pPr marL="0" indent="0">
              <a:buNone/>
            </a:pPr>
            <a:r>
              <a:rPr lang="de-DE" dirty="0"/>
              <a:t>f(f(</a:t>
            </a:r>
            <a:r>
              <a:rPr lang="de-DE" dirty="0" err="1"/>
              <a:t>z</a:t>
            </a:r>
            <a:r>
              <a:rPr lang="de-DE" dirty="0"/>
              <a:t>)) = 1^2 +1 = 2</a:t>
            </a:r>
          </a:p>
          <a:p>
            <a:pPr marL="0" indent="0">
              <a:buNone/>
            </a:pPr>
            <a:r>
              <a:rPr lang="de-DE" dirty="0"/>
              <a:t>Bei der ersten Iteration wird der Fluchtkreis bereits verlassen, dementsprechend wird der Startwert 0 für den gegebenen Parameter c mit dem Farbwert 1/1000 gefärbt.</a:t>
            </a:r>
          </a:p>
        </p:txBody>
      </p:sp>
    </p:spTree>
    <p:extLst>
      <p:ext uri="{BB962C8B-B14F-4D97-AF65-F5344CB8AC3E}">
        <p14:creationId xmlns:p14="http://schemas.microsoft.com/office/powerpoint/2010/main" val="250856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1E20C-A7BD-666B-047C-CBC9D521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E44A9A-FA31-1DED-DC49-808667E7BF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f(</a:t>
            </a:r>
            <a:r>
              <a:rPr lang="de-DE" dirty="0" err="1"/>
              <a:t>z</a:t>
            </a:r>
            <a:r>
              <a:rPr lang="de-DE" dirty="0"/>
              <a:t>) = z^2 + c </a:t>
            </a:r>
          </a:p>
          <a:p>
            <a:pPr marL="0" indent="0">
              <a:buNone/>
            </a:pPr>
            <a:r>
              <a:rPr lang="de-DE" dirty="0"/>
              <a:t>bei z0 = 0</a:t>
            </a:r>
          </a:p>
          <a:p>
            <a:pPr marL="0" indent="0">
              <a:buNone/>
            </a:pPr>
            <a:r>
              <a:rPr lang="de-DE" dirty="0"/>
              <a:t>und c = 1 + 0i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Wir erstellen nun zu der Funktion eine Julia-Menge.</a:t>
            </a:r>
          </a:p>
          <a:p>
            <a:pPr marL="0" indent="0">
              <a:buNone/>
            </a:pPr>
            <a:r>
              <a:rPr lang="de-DE" dirty="0"/>
              <a:t>Geben Sie den festen Wert und den Variablenwert an.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95755F-E588-212B-D35A-A3477B4B30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Lösung: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z</a:t>
            </a:r>
            <a:r>
              <a:rPr lang="de-DE" dirty="0"/>
              <a:t> = variabel</a:t>
            </a:r>
          </a:p>
          <a:p>
            <a:pPr marL="0" indent="0">
              <a:buNone/>
            </a:pPr>
            <a:r>
              <a:rPr lang="de-DE" dirty="0"/>
              <a:t>c = fest</a:t>
            </a:r>
          </a:p>
        </p:txBody>
      </p:sp>
    </p:spTree>
    <p:extLst>
      <p:ext uri="{BB962C8B-B14F-4D97-AF65-F5344CB8AC3E}">
        <p14:creationId xmlns:p14="http://schemas.microsoft.com/office/powerpoint/2010/main" val="330319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Macintosh PowerPoint</Application>
  <PresentationFormat>Breitbild</PresentationFormat>
  <Paragraphs>47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Julia-Mengen</vt:lpstr>
      <vt:lpstr>Berechnung der Julia-Menge</vt:lpstr>
      <vt:lpstr>Beispielen für f(z) = z^2 +c</vt:lpstr>
      <vt:lpstr>Übungsaufgabe:  Zeichne die Julia-Menge</vt:lpstr>
      <vt:lpstr>Übungsaufgabe:  Zeichne die Julia-Menge</vt:lpstr>
      <vt:lpstr>Übungsaufgabe 2</vt:lpstr>
      <vt:lpstr>Übungsaufgabe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Leis, Martin</dc:creator>
  <cp:lastModifiedBy>Leis, Martin</cp:lastModifiedBy>
  <cp:revision>3</cp:revision>
  <dcterms:created xsi:type="dcterms:W3CDTF">2024-06-24T13:22:27Z</dcterms:created>
  <dcterms:modified xsi:type="dcterms:W3CDTF">2024-06-26T08:34:15Z</dcterms:modified>
</cp:coreProperties>
</file>