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5"/>
    <p:restoredTop sz="94726"/>
  </p:normalViewPr>
  <p:slideViewPr>
    <p:cSldViewPr snapToGrid="0">
      <p:cViewPr varScale="1">
        <p:scale>
          <a:sx n="123" d="100"/>
          <a:sy n="123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0F3E0-266E-D54B-A98D-61A00E7ADB37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0675B-B3ED-F745-943D-C1994233E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2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0675B-B3ED-F745-943D-C1994233E4B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50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3487A-6152-5E3D-5E42-7E0DC705A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15E657-A3B0-6038-0FA4-E5CE509B5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F81871-9A60-85CF-4FEC-A0A7F4BC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6736-63EC-A642-BC0E-8A756F53399C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A6DA4-E2E4-4E0E-764A-271B55C1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17463C-5B6A-5434-6FE0-B272C2F9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1BC-0A4D-1A45-8AC8-50F9C804C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1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71F11-A5F9-6F5E-5AA5-A472CD2D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EEE2A9-64F9-F084-3D50-FB2ECE1EC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38DDF-285A-8D48-864B-6C874853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6736-63EC-A642-BC0E-8A756F53399C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034C9-4A4A-7380-7814-148FA440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9CB94C-E453-6625-6F84-9D20B97F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1BC-0A4D-1A45-8AC8-50F9C804C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2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ED41D8-ADE7-1B22-C0F5-FB9AB952E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77BBEF-F7AB-373E-D3EC-B6E7AAB2D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95CE8B-AE4E-C772-29F2-003A173D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6736-63EC-A642-BC0E-8A756F53399C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2F5714-5A01-FB78-BCD3-ECCBA6DF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7E460B-6990-26B4-DE66-DDC1C9FC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1BC-0A4D-1A45-8AC8-50F9C804C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79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C8E5F-BD8D-63E0-15B0-8E6B3A33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BD367-3ADD-EDB0-98B8-1683BC6C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84774-6EEC-0972-D563-A4BD274C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6736-63EC-A642-BC0E-8A756F53399C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901DCB-2E77-9BE8-F7A7-F3349742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11A9-E967-0D8A-CF4C-B5089F05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1BC-0A4D-1A45-8AC8-50F9C804C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3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8D106-6EDA-F50A-B500-F84A3999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737AC-74A2-1A51-26FB-EA17F498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ACD5A-C836-6567-8DC8-1756FB01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6736-63EC-A642-BC0E-8A756F53399C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AE5AD-6D42-C574-5CB9-7F0A4333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65B9F-5EB1-766C-184F-ACAFB188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1BC-0A4D-1A45-8AC8-50F9C804C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2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FE2A3-B46B-F158-82B8-98AD80DE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E7060-2B42-550F-F256-2FB3DDF9D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A1D1A-306F-2CA9-E939-24CC8A56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484993-6525-9F33-818A-B6A368BE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6736-63EC-A642-BC0E-8A756F53399C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9FFA1-2566-EEFD-6FC6-F04E3D9A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516996-D073-9CCC-1EDD-35BD0384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1BC-0A4D-1A45-8AC8-50F9C804C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4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0B461-DEEE-CC15-3AE2-BAD0B622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01DC5F-221C-2C73-1A09-ADEFC07D9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53B11-1B1C-39C0-A91A-674184338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560EE9-B397-A675-E2BF-6A7385822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B8A16A-D2E7-9247-4F57-6D3F963A8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7050DE-C32D-1064-C54F-27012156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6736-63EC-A642-BC0E-8A756F53399C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0938A4-B6A2-8252-7224-6E4DCD74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8BF69A-1374-C790-634D-3DB3A714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1BC-0A4D-1A45-8AC8-50F9C804C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7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3B62B-98C5-1AD8-1CC7-99913587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5869F-4A8E-57B0-328E-57F502A8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6736-63EC-A642-BC0E-8A756F53399C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9230C-563C-4FC0-D40C-C88D23FB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E3568C-350C-0DFA-57E1-ED50FB3C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1BC-0A4D-1A45-8AC8-50F9C804C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5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032BF-320A-F209-D963-CFE78D13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6736-63EC-A642-BC0E-8A756F53399C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DAE479-36CF-8284-7233-BC60A7EE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9350D1-ADFA-8074-CA86-19C09485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1BC-0A4D-1A45-8AC8-50F9C804C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7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4D4F4-F224-B990-2ED7-6B2409F7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219DBF-A242-55DC-6059-AC94631F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7E356B-FFB2-F4FE-C553-B73601EB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16B956-48AA-CCFF-E65B-1212C1E2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6736-63EC-A642-BC0E-8A756F53399C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46FD3-E232-8286-2EFF-AD694E96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AF2898-4A35-0101-EBEA-A35E1904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1BC-0A4D-1A45-8AC8-50F9C804C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00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C9CBA-E95F-59A2-B2CD-4CC962E3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3A744C-296D-83E7-3242-FC660F8A8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00AF76-E127-1B49-5A92-015DE3205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505950-D3DD-2D9B-A169-F4CCDCEA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6736-63EC-A642-BC0E-8A756F53399C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4C8BD-B865-9289-D1A4-5F52DA09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E5DAD3-9B9F-D4D8-752B-64A11D33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1BC-0A4D-1A45-8AC8-50F9C804C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9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DD308C-0C96-C944-D949-3AA03482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6FE862-F5BC-39FF-2A75-8AF36C4B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35041-5910-8896-9B59-FCE82B564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D6736-63EC-A642-BC0E-8A756F53399C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D515B-A34D-0D09-F6C1-FC2BD498A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6C5565-F65E-A226-5883-0DBDA08E8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1C1BC-0A4D-1A45-8AC8-50F9C804C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16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5CD75-0865-F73E-B7DB-0E85A92BA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Mandelbrotmenge</a:t>
            </a:r>
          </a:p>
        </p:txBody>
      </p:sp>
    </p:spTree>
    <p:extLst>
      <p:ext uri="{BB962C8B-B14F-4D97-AF65-F5344CB8AC3E}">
        <p14:creationId xmlns:p14="http://schemas.microsoft.com/office/powerpoint/2010/main" val="256910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BC0A8-D21A-1FB3-4912-9C953262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Animation</a:t>
            </a:r>
          </a:p>
        </p:txBody>
      </p:sp>
      <p:pic>
        <p:nvPicPr>
          <p:cNvPr id="5" name="Grafik 4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EF375463-798C-8DD8-878A-C388EBC3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719794"/>
            <a:ext cx="5349240" cy="54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4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EE71D-8D25-F9C2-8882-F50B8B06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SageMath</a:t>
            </a:r>
            <a:r>
              <a:rPr lang="de-DE" sz="3200" dirty="0"/>
              <a:t> Plot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28B851-4F95-E23F-3DCF-9A6A0C22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405" y="697627"/>
            <a:ext cx="5369099" cy="54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3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C7290-8E71-33A3-AF98-5A21C4ED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BBAC9-C508-70C3-B7E9-E49AB2CF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84720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Ist der Startwert -1 in der Mandelbrotmenge enthalten oder nicht? Prüfen Sie für die ersten 5 Iterationen.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5EF150F-3850-87E4-9402-D05BDCBADB69}"/>
              </a:ext>
            </a:extLst>
          </p:cNvPr>
          <p:cNvSpPr txBox="1"/>
          <p:nvPr/>
        </p:nvSpPr>
        <p:spPr>
          <a:xfrm>
            <a:off x="841248" y="297153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 = -1</a:t>
            </a:r>
          </a:p>
          <a:p>
            <a:endParaRPr lang="de-DE" dirty="0"/>
          </a:p>
          <a:p>
            <a:r>
              <a:rPr lang="de-DE" dirty="0"/>
              <a:t>Z</a:t>
            </a:r>
            <a:r>
              <a:rPr lang="de-DE" baseline="-25000" dirty="0"/>
              <a:t>0</a:t>
            </a:r>
            <a:r>
              <a:rPr lang="de-DE" dirty="0"/>
              <a:t> = 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960752-1FD4-0680-3163-4041349B30D3}"/>
              </a:ext>
            </a:extLst>
          </p:cNvPr>
          <p:cNvSpPr txBox="1"/>
          <p:nvPr/>
        </p:nvSpPr>
        <p:spPr>
          <a:xfrm>
            <a:off x="844296" y="3914311"/>
            <a:ext cx="433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baseline="-25000" dirty="0"/>
              <a:t>1</a:t>
            </a:r>
            <a:r>
              <a:rPr lang="de-DE" dirty="0"/>
              <a:t> = 0</a:t>
            </a:r>
            <a:r>
              <a:rPr lang="de-DE" baseline="30000" dirty="0"/>
              <a:t>2</a:t>
            </a:r>
            <a:r>
              <a:rPr lang="de-DE" dirty="0"/>
              <a:t> + (-1) = -1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FEF9EC-187B-CB97-A8D3-40F3810DC265}"/>
              </a:ext>
            </a:extLst>
          </p:cNvPr>
          <p:cNvSpPr txBox="1"/>
          <p:nvPr/>
        </p:nvSpPr>
        <p:spPr>
          <a:xfrm>
            <a:off x="838200" y="4306155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baseline="-25000" dirty="0"/>
              <a:t>2</a:t>
            </a:r>
            <a:r>
              <a:rPr lang="de-DE" dirty="0"/>
              <a:t> = (-1)</a:t>
            </a:r>
            <a:r>
              <a:rPr lang="de-DE" baseline="30000" dirty="0"/>
              <a:t>2</a:t>
            </a:r>
            <a:r>
              <a:rPr lang="de-DE" dirty="0"/>
              <a:t> + (-1) = 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CBAD00-05AC-9376-56DE-63DAC9763D52}"/>
              </a:ext>
            </a:extLst>
          </p:cNvPr>
          <p:cNvSpPr txBox="1"/>
          <p:nvPr/>
        </p:nvSpPr>
        <p:spPr>
          <a:xfrm>
            <a:off x="838200" y="4699141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baseline="-25000" dirty="0"/>
              <a:t>3</a:t>
            </a:r>
            <a:r>
              <a:rPr lang="de-DE" dirty="0"/>
              <a:t> = 0</a:t>
            </a:r>
            <a:r>
              <a:rPr lang="de-DE" baseline="30000" dirty="0"/>
              <a:t>2</a:t>
            </a:r>
            <a:r>
              <a:rPr lang="de-DE" dirty="0"/>
              <a:t> + (-1) = -1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D84DEB-6954-1749-77ED-E8B34EA71242}"/>
              </a:ext>
            </a:extLst>
          </p:cNvPr>
          <p:cNvSpPr txBox="1"/>
          <p:nvPr/>
        </p:nvSpPr>
        <p:spPr>
          <a:xfrm>
            <a:off x="838200" y="5086781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baseline="-25000" dirty="0"/>
              <a:t>4</a:t>
            </a:r>
            <a:r>
              <a:rPr lang="de-DE" dirty="0"/>
              <a:t> = (-1)</a:t>
            </a:r>
            <a:r>
              <a:rPr lang="de-DE" baseline="30000" dirty="0"/>
              <a:t>2</a:t>
            </a:r>
            <a:r>
              <a:rPr lang="de-DE" dirty="0"/>
              <a:t> + (-1) = 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2CA0A2B-38E6-A23A-1D5F-4515B670A0A6}"/>
              </a:ext>
            </a:extLst>
          </p:cNvPr>
          <p:cNvSpPr txBox="1"/>
          <p:nvPr/>
        </p:nvSpPr>
        <p:spPr>
          <a:xfrm>
            <a:off x="4045390" y="3433767"/>
            <a:ext cx="78136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Der Startwert -1 gehört bei 5 Iterationen zu der Mandelbrotmenge, da die Folgenwerte nicht den Fluchtkreis verlassen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Man erkennt eine alternierende Folge, folglich kann man auch für höhere Iterationen vorhersagen, dass der Startwert zur Menge gehören wird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41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4CE3A-C8FB-723C-BBE2-E5D0ECBF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696D9-E3B2-E8D0-864D-40B43930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1977 von Benoît Mandelbrot visualisiert</a:t>
            </a:r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Gehört zu den Fraktalen</a:t>
            </a:r>
          </a:p>
          <a:p>
            <a:pPr lvl="1"/>
            <a:r>
              <a:rPr lang="de-DE" sz="1800" dirty="0"/>
              <a:t>Geometrische Struktur, gekennzeichnet durch Rekursion und Selbstähnlichkeit</a:t>
            </a:r>
          </a:p>
          <a:p>
            <a:pPr marL="457200" lvl="1" indent="0">
              <a:buNone/>
            </a:pPr>
            <a:endParaRPr lang="de-DE" sz="1800" dirty="0"/>
          </a:p>
          <a:p>
            <a:r>
              <a:rPr lang="de-DE" sz="1800" dirty="0"/>
              <a:t>Dargestellt in einer komplexen Ebene </a:t>
            </a:r>
          </a:p>
          <a:p>
            <a:pPr lvl="1"/>
            <a:r>
              <a:rPr lang="de-DE" sz="1800" dirty="0"/>
              <a:t>Realer Teil, auf der x-Achse</a:t>
            </a:r>
          </a:p>
          <a:p>
            <a:pPr lvl="1"/>
            <a:r>
              <a:rPr lang="de-DE" sz="1800" dirty="0"/>
              <a:t>Imaginärteil, auf der y-Achse</a:t>
            </a:r>
          </a:p>
          <a:p>
            <a:pPr marL="457200" lvl="1" indent="0">
              <a:buNone/>
            </a:pPr>
            <a:endParaRPr lang="de-DE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800" dirty="0"/>
              <a:t>Über jeden Punkt der komplexen Menge kann man eindeutig sagen ob er zu Mandelbrotmenge gehört</a:t>
            </a:r>
          </a:p>
        </p:txBody>
      </p:sp>
    </p:spTree>
    <p:extLst>
      <p:ext uri="{BB962C8B-B14F-4D97-AF65-F5344CB8AC3E}">
        <p14:creationId xmlns:p14="http://schemas.microsoft.com/office/powerpoint/2010/main" val="392600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A20F7-983C-C25E-25AB-F5989B11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Überprüfung der Mengenzugehörigkeit eines Punktes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B2906-6E5D-D0D7-9529-94F79CE2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Punkt C aus der komplexen Ebene wählen</a:t>
            </a:r>
          </a:p>
          <a:p>
            <a:pPr lvl="1"/>
            <a:r>
              <a:rPr lang="de-DE" sz="1800" dirty="0"/>
              <a:t>C = x + i * </a:t>
            </a:r>
            <a:r>
              <a:rPr lang="de-DE" sz="1800" dirty="0" err="1"/>
              <a:t>y</a:t>
            </a:r>
            <a:endParaRPr lang="de-DE" sz="1800" dirty="0"/>
          </a:p>
          <a:p>
            <a:pPr marL="457200" lvl="1" indent="0">
              <a:buNone/>
            </a:pPr>
            <a:endParaRPr lang="de-DE" sz="1800" dirty="0"/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Rekursive Folge </a:t>
            </a:r>
            <a:r>
              <a:rPr lang="de-DE" sz="1800" dirty="0" err="1"/>
              <a:t>Z</a:t>
            </a:r>
            <a:r>
              <a:rPr lang="de-DE" sz="1800" baseline="-25000" dirty="0" err="1"/>
              <a:t>n</a:t>
            </a:r>
            <a:r>
              <a:rPr lang="de-DE" sz="1800" baseline="-25000" dirty="0"/>
              <a:t> </a:t>
            </a:r>
            <a:r>
              <a:rPr lang="de-DE" sz="1800" dirty="0"/>
              <a:t>= Z</a:t>
            </a:r>
            <a:r>
              <a:rPr lang="de-DE" sz="1800" baseline="-25000" dirty="0"/>
              <a:t>n-1</a:t>
            </a:r>
            <a:r>
              <a:rPr lang="de-DE" sz="1800" baseline="30000" dirty="0"/>
              <a:t>2</a:t>
            </a:r>
            <a:r>
              <a:rPr lang="de-DE" sz="1800" dirty="0"/>
              <a:t> + C bilden mit:</a:t>
            </a:r>
          </a:p>
          <a:p>
            <a:pPr lvl="1"/>
            <a:r>
              <a:rPr lang="de-DE" sz="1800" dirty="0"/>
              <a:t>Z</a:t>
            </a:r>
            <a:r>
              <a:rPr lang="de-DE" sz="1800" baseline="-25000" dirty="0"/>
              <a:t>0</a:t>
            </a:r>
            <a:r>
              <a:rPr lang="de-DE" sz="1800" dirty="0"/>
              <a:t> = 0</a:t>
            </a:r>
          </a:p>
          <a:p>
            <a:pPr lvl="1"/>
            <a:r>
              <a:rPr lang="de-DE" sz="1800" dirty="0"/>
              <a:t>Z</a:t>
            </a:r>
            <a:r>
              <a:rPr lang="de-DE" sz="1800" baseline="-25000" dirty="0"/>
              <a:t>1</a:t>
            </a:r>
            <a:r>
              <a:rPr lang="de-DE" sz="1800" dirty="0"/>
              <a:t> = Z</a:t>
            </a:r>
            <a:r>
              <a:rPr lang="de-DE" sz="1800" baseline="-25000" dirty="0"/>
              <a:t>0</a:t>
            </a:r>
            <a:r>
              <a:rPr lang="de-DE" sz="1800" baseline="30000" dirty="0"/>
              <a:t>2</a:t>
            </a:r>
            <a:r>
              <a:rPr lang="de-DE" sz="1800" dirty="0"/>
              <a:t> + C = C</a:t>
            </a:r>
          </a:p>
          <a:p>
            <a:pPr lvl="1"/>
            <a:r>
              <a:rPr lang="de-DE" sz="1800" dirty="0"/>
              <a:t>Z</a:t>
            </a:r>
            <a:r>
              <a:rPr lang="de-DE" sz="1800" baseline="-25000" dirty="0"/>
              <a:t>2</a:t>
            </a:r>
            <a:r>
              <a:rPr lang="de-DE" sz="1800" dirty="0"/>
              <a:t> = Z</a:t>
            </a:r>
            <a:r>
              <a:rPr lang="de-DE" sz="1800" baseline="-25000" dirty="0"/>
              <a:t>1</a:t>
            </a:r>
            <a:r>
              <a:rPr lang="de-DE" sz="1800" baseline="30000" dirty="0"/>
              <a:t>2</a:t>
            </a:r>
            <a:r>
              <a:rPr lang="de-DE" sz="1800" dirty="0"/>
              <a:t> + C</a:t>
            </a:r>
          </a:p>
          <a:p>
            <a:pPr marL="457200" lvl="1" indent="0">
              <a:buNone/>
            </a:pPr>
            <a:endParaRPr lang="de-DE" sz="1800" dirty="0"/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Startwert ist Teil der Menge wenn die Folge beschränkt </a:t>
            </a:r>
            <a:r>
              <a:rPr lang="de-DE" sz="2000" dirty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64067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CA7D3-3A68-5BCD-BC1E-D29CCA59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Beispiel für rekursive Folgen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A6748-5511-945E-DBBB-B50144637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30839"/>
            <a:ext cx="500054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C = 0 </a:t>
            </a:r>
          </a:p>
          <a:p>
            <a:pPr marL="0" indent="0">
              <a:buNone/>
            </a:pPr>
            <a:r>
              <a:rPr lang="de-DE" sz="1800" dirty="0"/>
              <a:t>Z</a:t>
            </a:r>
            <a:r>
              <a:rPr lang="de-DE" sz="1800" baseline="-25000" dirty="0"/>
              <a:t>0</a:t>
            </a:r>
            <a:r>
              <a:rPr lang="de-DE" sz="1800" dirty="0"/>
              <a:t> = 0</a:t>
            </a:r>
          </a:p>
          <a:p>
            <a:pPr marL="0" indent="0">
              <a:buNone/>
            </a:pPr>
            <a:r>
              <a:rPr lang="de-DE" sz="1800" dirty="0"/>
              <a:t>Z</a:t>
            </a:r>
            <a:r>
              <a:rPr lang="de-DE" sz="1800" baseline="-25000" dirty="0"/>
              <a:t>1</a:t>
            </a:r>
            <a:r>
              <a:rPr lang="de-DE" sz="1800" dirty="0"/>
              <a:t> = 0</a:t>
            </a:r>
            <a:r>
              <a:rPr lang="de-DE" sz="1800" baseline="30000" dirty="0"/>
              <a:t>2</a:t>
            </a:r>
            <a:r>
              <a:rPr lang="de-DE" sz="1800" dirty="0"/>
              <a:t> + 0 = 0</a:t>
            </a:r>
          </a:p>
          <a:p>
            <a:pPr marL="0" indent="0">
              <a:buNone/>
            </a:pPr>
            <a:r>
              <a:rPr lang="de-DE" sz="1800" dirty="0"/>
              <a:t>Z</a:t>
            </a:r>
            <a:r>
              <a:rPr lang="de-DE" sz="1800" baseline="-25000" dirty="0"/>
              <a:t>2</a:t>
            </a:r>
            <a:r>
              <a:rPr lang="de-DE" sz="1800" dirty="0"/>
              <a:t> = 0</a:t>
            </a:r>
            <a:r>
              <a:rPr lang="de-DE" sz="1800" baseline="30000" dirty="0"/>
              <a:t>2</a:t>
            </a:r>
            <a:r>
              <a:rPr lang="de-DE" sz="1800" dirty="0"/>
              <a:t> + 0 = 0</a:t>
            </a:r>
          </a:p>
          <a:p>
            <a:pPr marL="0" indent="0">
              <a:buNone/>
            </a:pPr>
            <a:endParaRPr lang="de-DE" sz="1800" dirty="0"/>
          </a:p>
          <a:p>
            <a:pPr>
              <a:buFont typeface="Wingdings" pitchFamily="2" charset="2"/>
              <a:buChar char="à"/>
            </a:pPr>
            <a:r>
              <a:rPr lang="de-DE" sz="1800" dirty="0">
                <a:sym typeface="Wingdings" pitchFamily="2" charset="2"/>
              </a:rPr>
              <a:t>Alle Elemente der Folge haben den Wert 0</a:t>
            </a:r>
          </a:p>
          <a:p>
            <a:pPr>
              <a:buFont typeface="Wingdings" pitchFamily="2" charset="2"/>
              <a:buChar char="à"/>
            </a:pPr>
            <a:r>
              <a:rPr lang="de-DE" sz="1800" dirty="0">
                <a:sym typeface="Wingdings" pitchFamily="2" charset="2"/>
              </a:rPr>
              <a:t> Folge ist konstant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C8659D-6A6B-AA8C-1D02-618A0723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3264" y="1827664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C = 1</a:t>
            </a:r>
          </a:p>
          <a:p>
            <a:pPr marL="0" indent="0">
              <a:buNone/>
            </a:pPr>
            <a:r>
              <a:rPr lang="de-DE" sz="1800" dirty="0"/>
              <a:t>Z</a:t>
            </a:r>
            <a:r>
              <a:rPr lang="de-DE" sz="1800" baseline="-25000" dirty="0"/>
              <a:t>0</a:t>
            </a:r>
            <a:r>
              <a:rPr lang="de-DE" sz="1800" dirty="0"/>
              <a:t> = 0</a:t>
            </a:r>
          </a:p>
          <a:p>
            <a:pPr marL="0" indent="0">
              <a:buNone/>
            </a:pPr>
            <a:r>
              <a:rPr lang="de-DE" sz="1800" dirty="0"/>
              <a:t>Z</a:t>
            </a:r>
            <a:r>
              <a:rPr lang="de-DE" sz="1800" baseline="-25000" dirty="0"/>
              <a:t>1</a:t>
            </a:r>
            <a:r>
              <a:rPr lang="de-DE" sz="1800" dirty="0"/>
              <a:t> = 0</a:t>
            </a:r>
            <a:r>
              <a:rPr lang="de-DE" sz="1800" baseline="30000" dirty="0"/>
              <a:t>2</a:t>
            </a:r>
            <a:r>
              <a:rPr lang="de-DE" sz="1800" dirty="0"/>
              <a:t> + 1 = 1</a:t>
            </a:r>
          </a:p>
          <a:p>
            <a:pPr marL="0" indent="0">
              <a:buNone/>
            </a:pPr>
            <a:r>
              <a:rPr lang="de-DE" sz="1800" dirty="0"/>
              <a:t>Z</a:t>
            </a:r>
            <a:r>
              <a:rPr lang="de-DE" sz="1800" baseline="-25000" dirty="0"/>
              <a:t>2</a:t>
            </a:r>
            <a:r>
              <a:rPr lang="de-DE" sz="1800" dirty="0"/>
              <a:t> = 1</a:t>
            </a:r>
            <a:r>
              <a:rPr lang="de-DE" sz="1800" baseline="30000" dirty="0"/>
              <a:t>2</a:t>
            </a:r>
            <a:r>
              <a:rPr lang="de-DE" sz="1800" dirty="0"/>
              <a:t> + 1 = 2</a:t>
            </a:r>
          </a:p>
          <a:p>
            <a:pPr marL="0" indent="0">
              <a:buNone/>
            </a:pPr>
            <a:r>
              <a:rPr lang="de-DE" sz="1800" dirty="0"/>
              <a:t>Z</a:t>
            </a:r>
            <a:r>
              <a:rPr lang="de-DE" sz="1800" baseline="-25000" dirty="0"/>
              <a:t>3</a:t>
            </a:r>
            <a:r>
              <a:rPr lang="de-DE" sz="1800" dirty="0"/>
              <a:t> = 2</a:t>
            </a:r>
            <a:r>
              <a:rPr lang="de-DE" sz="1800" baseline="30000" dirty="0"/>
              <a:t>2</a:t>
            </a:r>
            <a:r>
              <a:rPr lang="de-DE" sz="1800" dirty="0"/>
              <a:t> + 1 = 5</a:t>
            </a:r>
          </a:p>
          <a:p>
            <a:pPr marL="0" indent="0">
              <a:buNone/>
            </a:pPr>
            <a:r>
              <a:rPr lang="de-DE" sz="1800" dirty="0"/>
              <a:t>Z</a:t>
            </a:r>
            <a:r>
              <a:rPr lang="de-DE" sz="1800" baseline="-25000" dirty="0"/>
              <a:t>4</a:t>
            </a:r>
            <a:r>
              <a:rPr lang="de-DE" sz="1800" dirty="0"/>
              <a:t> = 5</a:t>
            </a:r>
            <a:r>
              <a:rPr lang="de-DE" sz="1800" baseline="30000" dirty="0"/>
              <a:t>2</a:t>
            </a:r>
            <a:r>
              <a:rPr lang="de-DE" sz="1800" dirty="0"/>
              <a:t> + 1 = 26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>
                <a:sym typeface="Wingdings" pitchFamily="2" charset="2"/>
              </a:rPr>
              <a:t> Folge divergiert</a:t>
            </a:r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64057ED4-1354-9858-5097-638B9B18D4CC}"/>
              </a:ext>
            </a:extLst>
          </p:cNvPr>
          <p:cNvCxnSpPr>
            <a:cxnSpLocks/>
          </p:cNvCxnSpPr>
          <p:nvPr/>
        </p:nvCxnSpPr>
        <p:spPr>
          <a:xfrm>
            <a:off x="6012110" y="1690688"/>
            <a:ext cx="0" cy="378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23EE1-3CAB-C91B-7CD4-0793833E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Wann ist eine Folge beschränkt?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F8B79-A69D-9962-128E-41B77947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b="1"/>
              <a:t>Fluchtkreis: </a:t>
            </a:r>
            <a:r>
              <a:rPr lang="de-DE" sz="1800"/>
              <a:t>Kreis mit Radius 2 um den Ursprung</a:t>
            </a:r>
          </a:p>
          <a:p>
            <a:pPr marL="0" indent="0">
              <a:buNone/>
            </a:pPr>
            <a:endParaRPr lang="de-DE" sz="1800"/>
          </a:p>
          <a:p>
            <a:r>
              <a:rPr lang="de-DE" sz="1800"/>
              <a:t>Wenn der Abstand für alle Folgenwerte zum Nullpunkt ≤ 2 ist</a:t>
            </a:r>
          </a:p>
          <a:p>
            <a:pPr lvl="1">
              <a:buFont typeface="Wingdings" pitchFamily="2" charset="2"/>
              <a:buChar char="à"/>
            </a:pPr>
            <a:r>
              <a:rPr lang="de-DE" sz="1800">
                <a:sym typeface="Wingdings" pitchFamily="2" charset="2"/>
              </a:rPr>
              <a:t>Alle Folgenwerte bleiben innerhalb des Fluchtkreises</a:t>
            </a:r>
          </a:p>
          <a:p>
            <a:pPr marL="457200" lvl="1" indent="0">
              <a:buNone/>
            </a:pPr>
            <a:endParaRPr lang="de-DE" sz="1800">
              <a:sym typeface="Wingdings" pitchFamily="2" charset="2"/>
            </a:endParaRPr>
          </a:p>
          <a:p>
            <a:r>
              <a:rPr lang="de-DE" sz="1800">
                <a:sym typeface="Wingdings" pitchFamily="2" charset="2"/>
              </a:rPr>
              <a:t>Sobald ein Folgenwert den Fluchtkreis verlässt</a:t>
            </a:r>
          </a:p>
          <a:p>
            <a:pPr marL="457200" lvl="1" indent="0">
              <a:buNone/>
            </a:pPr>
            <a:r>
              <a:rPr lang="de-DE" sz="1800">
                <a:sym typeface="Wingdings" pitchFamily="2" charset="2"/>
              </a:rPr>
              <a:t>Folge wird divergieren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1969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26C9E-6736-493F-60F4-CDBE95E6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Fall 1</a:t>
            </a:r>
            <a:endParaRPr lang="de-DE" sz="3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36D05D-120D-F0D9-CA91-A08D7CAB25EB}"/>
              </a:ext>
            </a:extLst>
          </p:cNvPr>
          <p:cNvSpPr txBox="1"/>
          <p:nvPr/>
        </p:nvSpPr>
        <p:spPr>
          <a:xfrm>
            <a:off x="604015" y="1690688"/>
            <a:ext cx="328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Startwert liegt außerhalb des Fluchtkreises</a:t>
            </a:r>
            <a:endParaRPr lang="de-DE" dirty="0"/>
          </a:p>
        </p:txBody>
      </p:sp>
      <p:pic>
        <p:nvPicPr>
          <p:cNvPr id="4" name="Grafik 3" descr="Ein Bild, das Kreis, Diagramm, Design enthält.&#10;&#10;Automatisch generierte Beschreibung">
            <a:extLst>
              <a:ext uri="{FF2B5EF4-FFF2-40B4-BE49-F238E27FC236}">
                <a16:creationId xmlns:a16="http://schemas.microsoft.com/office/drawing/2014/main" id="{EBE72D51-C734-404D-3D56-ACD85830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585" y="365125"/>
            <a:ext cx="7772400" cy="61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5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DD64-A69A-A938-30CE-1D5D8FB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Fall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D583B2-D1E3-67C5-DC27-09756663D32E}"/>
              </a:ext>
            </a:extLst>
          </p:cNvPr>
          <p:cNvSpPr txBox="1"/>
          <p:nvPr/>
        </p:nvSpPr>
        <p:spPr>
          <a:xfrm>
            <a:off x="838199" y="1690688"/>
            <a:ext cx="365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Startwert liegt innerhalb des Fluchtkreises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Folgenwert Z</a:t>
            </a:r>
            <a:r>
              <a:rPr lang="de-DE" baseline="-25000" dirty="0"/>
              <a:t>n</a:t>
            </a:r>
            <a:r>
              <a:rPr lang="de-DE" dirty="0"/>
              <a:t> verlässt den Fluchtkreis</a:t>
            </a:r>
          </a:p>
        </p:txBody>
      </p:sp>
      <p:pic>
        <p:nvPicPr>
          <p:cNvPr id="4" name="Grafik 3" descr="Ein Bild, das Kreis, Diagramm, Design enthält.&#10;&#10;Automatisch generierte Beschreibung">
            <a:extLst>
              <a:ext uri="{FF2B5EF4-FFF2-40B4-BE49-F238E27FC236}">
                <a16:creationId xmlns:a16="http://schemas.microsoft.com/office/drawing/2014/main" id="{1015A2C1-3FF8-20DD-CA3B-37410BF4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88621"/>
            <a:ext cx="7772400" cy="610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52350-C017-D6EA-2E63-ACDD40FC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Plots von Mandelbrotmengen (1/2)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7504201-0CF8-72AD-0DD2-0C0FAADF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4338"/>
            <a:ext cx="4643328" cy="47037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902E77B-3B24-3EAA-4D36-C2BA21FE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474" y="1690688"/>
            <a:ext cx="4629597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5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4175E-6DCB-9A3F-2A4E-41F80830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Plots von Mandelbrotmengen (2/2)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9BF9B8-0925-1DFF-5F90-3EDD916AC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03" y="1818276"/>
            <a:ext cx="4554993" cy="46745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A7AA4C0-973B-BBD9-D1CE-702ED714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06" y="1818276"/>
            <a:ext cx="4524773" cy="467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4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Macintosh PowerPoint</Application>
  <PresentationFormat>Breitbild</PresentationFormat>
  <Paragraphs>68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</vt:lpstr>
      <vt:lpstr>Mandelbrotmenge</vt:lpstr>
      <vt:lpstr>Allgemein</vt:lpstr>
      <vt:lpstr>Überprüfung der Mengenzugehörigkeit eines Punktes</vt:lpstr>
      <vt:lpstr>Beispiel für rekursive Folgen</vt:lpstr>
      <vt:lpstr>Wann ist eine Folge beschränkt?</vt:lpstr>
      <vt:lpstr>Fall 1</vt:lpstr>
      <vt:lpstr>Fall 2</vt:lpstr>
      <vt:lpstr>Plots von Mandelbrotmengen (1/2)</vt:lpstr>
      <vt:lpstr>Plots von Mandelbrotmengen (2/2)</vt:lpstr>
      <vt:lpstr>Animation</vt:lpstr>
      <vt:lpstr>SageMath Plot</vt:lpstr>
      <vt:lpstr>Aufgabe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Steger, Carolin</dc:creator>
  <cp:lastModifiedBy>Steger, Carolin</cp:lastModifiedBy>
  <cp:revision>6</cp:revision>
  <dcterms:created xsi:type="dcterms:W3CDTF">2024-06-23T11:43:23Z</dcterms:created>
  <dcterms:modified xsi:type="dcterms:W3CDTF">2024-06-25T16:55:58Z</dcterms:modified>
</cp:coreProperties>
</file>