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2C1D38-3C0F-438F-833E-A3FEF2625F7A}">
  <a:tblStyle styleId="{4E2C1D38-3C0F-438F-833E-A3FEF2625F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Averag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swald-bold.fntdata"/><Relationship Id="rId16" Type="http://schemas.openxmlformats.org/officeDocument/2006/relationships/slide" Target="slides/slide10.xml"/><Relationship Id="rId38" Type="http://schemas.openxmlformats.org/officeDocument/2006/relationships/font" Target="fonts/Oswa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d7ea89d0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d7ea89d0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d7ea89d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d7ea89d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d7ea89d0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d7ea89d0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d7ea89d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d7ea89d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d7ea89d0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d7ea89d0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d7ea89d0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d7ea89d0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d7ea89d0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d7ea89d0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d7ea89d0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d7ea89d0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d7ea89d0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d7ea89d0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d7ea89d0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d7ea89d0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fc799c73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fc799c73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d7ea89d0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d7ea89d0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d7ea89d0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d7ea89d0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d7ea89d0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d7ea89d0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d7ea89d0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d7ea89d0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d7ea89d0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d7ea89d0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d7ea89d0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d7ea89d0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ed30646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ed30646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ed306462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ed306462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d7ea89d0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d7ea89d0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ed306462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ed306462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ed30646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ed30646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cbe0a28302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cbe0a2830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ac1ba71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ac1ba71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ed30646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ed30646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d7ea89d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d7ea89d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d7ea89d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d7ea89d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d7ea89d0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d7ea89d0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d7ea89d0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d7ea89d0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62575" y="841650"/>
            <a:ext cx="8522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Recommendation System</a:t>
            </a:r>
            <a:r>
              <a:rPr lang="en" sz="2500"/>
              <a:t>s - </a:t>
            </a:r>
            <a:r>
              <a:rPr lang="en" sz="2500"/>
              <a:t>End Term Project</a:t>
            </a:r>
            <a:endParaRPr sz="2500"/>
          </a:p>
          <a:p>
            <a:pPr indent="0" lvl="0" marL="0" rtl="0" algn="ctr">
              <a:spcBef>
                <a:spcPts val="0"/>
              </a:spcBef>
              <a:spcAft>
                <a:spcPts val="0"/>
              </a:spcAft>
              <a:buNone/>
            </a:pPr>
            <a:r>
              <a:rPr b="1" lang="en" sz="4100"/>
              <a:t>News Recommendation System</a:t>
            </a:r>
            <a:endParaRPr b="1" sz="41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April 2</a:t>
            </a:r>
            <a:r>
              <a:rPr lang="en" sz="2300"/>
              <a:t>8, 2023</a:t>
            </a:r>
            <a:endParaRPr sz="23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8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pic>
        <p:nvPicPr>
          <p:cNvPr id="119" name="Google Shape;119;p22"/>
          <p:cNvPicPr preferRelativeResize="0"/>
          <p:nvPr/>
        </p:nvPicPr>
        <p:blipFill>
          <a:blip r:embed="rId3">
            <a:alphaModFix/>
          </a:blip>
          <a:stretch>
            <a:fillRect/>
          </a:stretch>
        </p:blipFill>
        <p:spPr>
          <a:xfrm>
            <a:off x="97775" y="1451600"/>
            <a:ext cx="8948448" cy="302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8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pic>
        <p:nvPicPr>
          <p:cNvPr id="125" name="Google Shape;125;p23"/>
          <p:cNvPicPr preferRelativeResize="0"/>
          <p:nvPr/>
        </p:nvPicPr>
        <p:blipFill rotWithShape="1">
          <a:blip r:embed="rId3">
            <a:alphaModFix/>
          </a:blip>
          <a:srcRect b="0" l="0" r="0" t="1777"/>
          <a:stretch/>
        </p:blipFill>
        <p:spPr>
          <a:xfrm>
            <a:off x="3008700" y="90700"/>
            <a:ext cx="4999698" cy="4898501"/>
          </a:xfrm>
          <a:prstGeom prst="rect">
            <a:avLst/>
          </a:prstGeom>
          <a:noFill/>
          <a:ln>
            <a:noFill/>
          </a:ln>
        </p:spPr>
      </p:pic>
      <p:sp>
        <p:nvSpPr>
          <p:cNvPr id="126" name="Google Shape;126;p23"/>
          <p:cNvSpPr txBox="1"/>
          <p:nvPr>
            <p:ph idx="1" type="body"/>
          </p:nvPr>
        </p:nvSpPr>
        <p:spPr>
          <a:xfrm>
            <a:off x="287100" y="856750"/>
            <a:ext cx="264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Clicks </a:t>
            </a:r>
            <a:endParaRPr/>
          </a:p>
          <a:p>
            <a:pPr indent="0" lvl="0" marL="0" rtl="0" algn="l">
              <a:spcBef>
                <a:spcPts val="0"/>
              </a:spcBef>
              <a:spcAft>
                <a:spcPts val="0"/>
              </a:spcAft>
              <a:buNone/>
            </a:pPr>
            <a:r>
              <a:rPr lang="en"/>
              <a:t>of users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pic>
        <p:nvPicPr>
          <p:cNvPr id="132" name="Google Shape;132;p24"/>
          <p:cNvPicPr preferRelativeResize="0"/>
          <p:nvPr/>
        </p:nvPicPr>
        <p:blipFill>
          <a:blip r:embed="rId3">
            <a:alphaModFix/>
          </a:blip>
          <a:stretch>
            <a:fillRect/>
          </a:stretch>
        </p:blipFill>
        <p:spPr>
          <a:xfrm>
            <a:off x="2037550" y="273775"/>
            <a:ext cx="6645126" cy="4595950"/>
          </a:xfrm>
          <a:prstGeom prst="rect">
            <a:avLst/>
          </a:prstGeom>
          <a:noFill/>
          <a:ln>
            <a:noFill/>
          </a:ln>
        </p:spPr>
      </p:pic>
      <p:sp>
        <p:nvSpPr>
          <p:cNvPr id="133" name="Google Shape;133;p24"/>
          <p:cNvSpPr txBox="1"/>
          <p:nvPr>
            <p:ph idx="1" type="body"/>
          </p:nvPr>
        </p:nvSpPr>
        <p:spPr>
          <a:xfrm>
            <a:off x="363300" y="856750"/>
            <a:ext cx="264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Clicks</a:t>
            </a:r>
            <a:endParaRPr/>
          </a:p>
          <a:p>
            <a:pPr indent="0" lvl="0" marL="0" rtl="0" algn="l">
              <a:spcBef>
                <a:spcPts val="0"/>
              </a:spcBef>
              <a:spcAft>
                <a:spcPts val="0"/>
              </a:spcAft>
              <a:buNone/>
            </a:pPr>
            <a:r>
              <a:t/>
            </a:r>
            <a:endParaRPr/>
          </a:p>
        </p:txBody>
      </p:sp>
      <p:cxnSp>
        <p:nvCxnSpPr>
          <p:cNvPr id="134" name="Google Shape;134;p24"/>
          <p:cNvCxnSpPr/>
          <p:nvPr/>
        </p:nvCxnSpPr>
        <p:spPr>
          <a:xfrm flipH="1">
            <a:off x="377100" y="1262300"/>
            <a:ext cx="1232700" cy="6600"/>
          </a:xfrm>
          <a:prstGeom prst="straightConnector1">
            <a:avLst/>
          </a:prstGeom>
          <a:noFill/>
          <a:ln cap="flat" cmpd="sng" w="9525">
            <a:solidFill>
              <a:schemeClr val="dk2"/>
            </a:solidFill>
            <a:prstDash val="solid"/>
            <a:round/>
            <a:headEnd len="med" w="med" type="none"/>
            <a:tailEnd len="med" w="med" type="none"/>
          </a:ln>
        </p:spPr>
      </p:cxnSp>
      <p:sp>
        <p:nvSpPr>
          <p:cNvPr id="135" name="Google Shape;135;p24"/>
          <p:cNvSpPr txBox="1"/>
          <p:nvPr>
            <p:ph idx="1" type="body"/>
          </p:nvPr>
        </p:nvSpPr>
        <p:spPr>
          <a:xfrm>
            <a:off x="287100" y="1262300"/>
            <a:ext cx="264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of articles</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8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Pre-processing</a:t>
            </a:r>
            <a:endParaRPr sz="3200"/>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Drop URL column - The given URL for news article is not accessible.</a:t>
            </a:r>
            <a:endParaRPr sz="1900"/>
          </a:p>
          <a:p>
            <a:pPr indent="-349250" lvl="0" marL="457200" rtl="0" algn="l">
              <a:spcBef>
                <a:spcPts val="0"/>
              </a:spcBef>
              <a:spcAft>
                <a:spcPts val="0"/>
              </a:spcAft>
              <a:buSzPts val="1900"/>
              <a:buChar char="●"/>
            </a:pPr>
            <a:r>
              <a:rPr lang="en" sz="1900"/>
              <a:t>Replacing with empty string (" ") for NaN values.</a:t>
            </a:r>
            <a:endParaRPr sz="1900"/>
          </a:p>
          <a:p>
            <a:pPr indent="-349250" lvl="0" marL="457200" rtl="0" algn="l">
              <a:spcBef>
                <a:spcPts val="0"/>
              </a:spcBef>
              <a:spcAft>
                <a:spcPts val="0"/>
              </a:spcAft>
              <a:buSzPts val="1900"/>
              <a:buChar char="●"/>
            </a:pPr>
            <a:r>
              <a:rPr lang="en" sz="1900"/>
              <a:t>Pre-processed the concatenated strings in the news dataset (to lower case, remove symbols, remove stop words, applied tokenization &amp; lemmatization)</a:t>
            </a:r>
            <a:endParaRPr sz="1900"/>
          </a:p>
          <a:p>
            <a:pPr indent="-349250" lvl="0" marL="457200" rtl="0" algn="l">
              <a:spcBef>
                <a:spcPts val="0"/>
              </a:spcBef>
              <a:spcAft>
                <a:spcPts val="0"/>
              </a:spcAft>
              <a:buSzPts val="1900"/>
              <a:buChar char="●"/>
            </a:pPr>
            <a:r>
              <a:rPr lang="en" sz="1900"/>
              <a:t>News-embeddings</a:t>
            </a:r>
            <a:endParaRPr sz="1900"/>
          </a:p>
          <a:p>
            <a:pPr indent="-349250" lvl="0" marL="457200" rtl="0" algn="l">
              <a:spcBef>
                <a:spcPts val="0"/>
              </a:spcBef>
              <a:spcAft>
                <a:spcPts val="0"/>
              </a:spcAft>
              <a:buSzPts val="1900"/>
              <a:buChar char="●"/>
            </a:pPr>
            <a:r>
              <a:rPr lang="en" sz="1900"/>
              <a:t>User-embeddings</a:t>
            </a:r>
            <a:endParaRPr sz="1900"/>
          </a:p>
          <a:p>
            <a:pPr indent="-349250" lvl="0" marL="457200" rtl="0" algn="l">
              <a:spcBef>
                <a:spcPts val="0"/>
              </a:spcBef>
              <a:spcAft>
                <a:spcPts val="0"/>
              </a:spcAft>
              <a:buSzPts val="1900"/>
              <a:buChar char="●"/>
            </a:pPr>
            <a:r>
              <a:rPr lang="en" sz="1900"/>
              <a:t>Creating click and non-click list for all the impressions.</a:t>
            </a:r>
            <a:endParaRPr sz="1900"/>
          </a:p>
          <a:p>
            <a:pPr indent="-349250" lvl="0" marL="457200" rtl="0" algn="l">
              <a:spcBef>
                <a:spcPts val="0"/>
              </a:spcBef>
              <a:spcAft>
                <a:spcPts val="0"/>
              </a:spcAft>
              <a:buSzPts val="1900"/>
              <a:buChar char="●"/>
            </a:pPr>
            <a:r>
              <a:rPr lang="en" sz="1900"/>
              <a:t>Changing the data types as per the actual data type of the column. </a:t>
            </a:r>
            <a:endParaRPr sz="1900"/>
          </a:p>
          <a:p>
            <a:pPr indent="0" lvl="0" marL="457200" rtl="0" algn="l">
              <a:spcBef>
                <a:spcPts val="0"/>
              </a:spcBef>
              <a:spcAft>
                <a:spcPts val="0"/>
              </a:spcAft>
              <a:buNone/>
            </a:pPr>
            <a:r>
              <a:t/>
            </a:r>
            <a:endParaRPr sz="1700"/>
          </a:p>
          <a:p>
            <a:pPr indent="0" lvl="0" marL="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1000"/>
                                        <p:tgtEl>
                                          <p:spTgt spid="1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animEffect filter="fade" transition="in">
                                      <p:cBhvr>
                                        <p:cTn dur="1000"/>
                                        <p:tgtEl>
                                          <p:spTgt spid="1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8" st="8"/>
                                            </p:txEl>
                                          </p:spTgt>
                                        </p:tgtEl>
                                        <p:attrNameLst>
                                          <p:attrName>style.visibility</p:attrName>
                                        </p:attrNameLst>
                                      </p:cBhvr>
                                      <p:to>
                                        <p:strVal val="visible"/>
                                      </p:to>
                                    </p:set>
                                    <p:animEffect filter="fade" transition="in">
                                      <p:cBhvr>
                                        <p:cTn dur="1000"/>
                                        <p:tgtEl>
                                          <p:spTgt spid="14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9" st="9"/>
                                            </p:txEl>
                                          </p:spTgt>
                                        </p:tgtEl>
                                        <p:attrNameLst>
                                          <p:attrName>style.visibility</p:attrName>
                                        </p:attrNameLst>
                                      </p:cBhvr>
                                      <p:to>
                                        <p:strVal val="visible"/>
                                      </p:to>
                                    </p:set>
                                    <p:animEffect filter="fade" transition="in">
                                      <p:cBhvr>
                                        <p:cTn dur="1000"/>
                                        <p:tgtEl>
                                          <p:spTgt spid="14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0" st="10"/>
                                            </p:txEl>
                                          </p:spTgt>
                                        </p:tgtEl>
                                        <p:attrNameLst>
                                          <p:attrName>style.visibility</p:attrName>
                                        </p:attrNameLst>
                                      </p:cBhvr>
                                      <p:to>
                                        <p:strVal val="visible"/>
                                      </p:to>
                                    </p:set>
                                    <p:animEffect filter="fade" transition="in">
                                      <p:cBhvr>
                                        <p:cTn dur="1000"/>
                                        <p:tgtEl>
                                          <p:spTgt spid="14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199625" y="183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 Embeddings</a:t>
            </a:r>
            <a:endParaRPr/>
          </a:p>
        </p:txBody>
      </p:sp>
      <p:sp>
        <p:nvSpPr>
          <p:cNvPr id="147" name="Google Shape;147;p26"/>
          <p:cNvSpPr txBox="1"/>
          <p:nvPr>
            <p:ph idx="1" type="body"/>
          </p:nvPr>
        </p:nvSpPr>
        <p:spPr>
          <a:xfrm>
            <a:off x="311700" y="726300"/>
            <a:ext cx="8520600" cy="3690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Used </a:t>
            </a:r>
            <a:r>
              <a:rPr lang="en" sz="1900"/>
              <a:t>sentence</a:t>
            </a:r>
            <a:r>
              <a:rPr lang="en" sz="1900"/>
              <a:t> transformers for embedding the news article representation.</a:t>
            </a:r>
            <a:endParaRPr sz="1900"/>
          </a:p>
          <a:p>
            <a:pPr indent="0" lvl="0" marL="685800" rtl="0" algn="l">
              <a:spcBef>
                <a:spcPts val="0"/>
              </a:spcBef>
              <a:spcAft>
                <a:spcPts val="0"/>
              </a:spcAft>
              <a:buNone/>
            </a:pPr>
            <a:r>
              <a:t/>
            </a:r>
            <a:endParaRPr sz="1900"/>
          </a:p>
          <a:p>
            <a:pPr indent="-120650" lvl="1" marL="685800" rtl="0" algn="l">
              <a:spcBef>
                <a:spcPts val="0"/>
              </a:spcBef>
              <a:spcAft>
                <a:spcPts val="0"/>
              </a:spcAft>
              <a:buSzPts val="1900"/>
              <a:buChar char="○"/>
            </a:pPr>
            <a:r>
              <a:rPr lang="en" sz="1900"/>
              <a:t> </a:t>
            </a:r>
            <a:r>
              <a:rPr b="1" lang="en" sz="1900" u="sng"/>
              <a:t>Representation 1 </a:t>
            </a:r>
            <a:r>
              <a:rPr lang="en" sz="1900"/>
              <a:t>- Concatenate category, subcategory, title, abstract</a:t>
            </a:r>
            <a:endParaRPr sz="1900"/>
          </a:p>
          <a:p>
            <a:pPr indent="-120650" lvl="1" marL="685800" rtl="0" algn="l">
              <a:spcBef>
                <a:spcPts val="0"/>
              </a:spcBef>
              <a:spcAft>
                <a:spcPts val="0"/>
              </a:spcAft>
              <a:buSzPts val="1900"/>
              <a:buChar char="○"/>
            </a:pPr>
            <a:r>
              <a:rPr lang="en" sz="1900"/>
              <a:t> </a:t>
            </a:r>
            <a:r>
              <a:rPr b="1" lang="en" sz="1900" u="sng"/>
              <a:t>Representation 2</a:t>
            </a:r>
            <a:r>
              <a:rPr lang="en" sz="1900" u="sng"/>
              <a:t> </a:t>
            </a:r>
            <a:r>
              <a:rPr lang="en" sz="1900"/>
              <a:t>- Treat each of the above as different entity and then take the weighted average. </a:t>
            </a:r>
            <a:endParaRPr sz="1900"/>
          </a:p>
          <a:p>
            <a:pPr indent="-120650" lvl="1" marL="685800" rtl="0" algn="l">
              <a:spcBef>
                <a:spcPts val="0"/>
              </a:spcBef>
              <a:spcAft>
                <a:spcPts val="0"/>
              </a:spcAft>
              <a:buSzPts val="1900"/>
              <a:buChar char="○"/>
            </a:pPr>
            <a:r>
              <a:rPr lang="en" sz="1900"/>
              <a:t> </a:t>
            </a:r>
            <a:r>
              <a:rPr b="1" lang="en" sz="1900" u="sng"/>
              <a:t>Representation 3</a:t>
            </a:r>
            <a:r>
              <a:rPr lang="en" sz="1900" u="sng"/>
              <a:t> </a:t>
            </a:r>
            <a:r>
              <a:rPr lang="en" sz="1900"/>
              <a:t>- Individually find embeddings of category, subcategory, title, abstract and then concatenate the embeddings.</a:t>
            </a:r>
            <a:endParaRPr sz="1900"/>
          </a:p>
          <a:p>
            <a:pPr indent="0" lvl="0" marL="0" rtl="0" algn="l">
              <a:spcBef>
                <a:spcPts val="0"/>
              </a:spcBef>
              <a:spcAft>
                <a:spcPts val="0"/>
              </a:spcAft>
              <a:buNone/>
            </a:pPr>
            <a:r>
              <a:t/>
            </a:r>
            <a:endParaRPr sz="1100"/>
          </a:p>
          <a:p>
            <a:pPr indent="0" lvl="0" marL="457200" rtl="0" algn="l">
              <a:spcBef>
                <a:spcPts val="0"/>
              </a:spcBef>
              <a:spcAft>
                <a:spcPts val="0"/>
              </a:spcAft>
              <a:buNone/>
            </a:pPr>
            <a:r>
              <a:rPr lang="en" sz="1900"/>
              <a:t>Using the sentence transformer based on BERT to map sentences to a 384 dimensional vector space</a:t>
            </a:r>
            <a:r>
              <a:rPr lang="en" sz="1900"/>
              <a:t>.</a:t>
            </a:r>
            <a:endParaRPr sz="1900"/>
          </a:p>
          <a:p>
            <a:pPr indent="0" lvl="0" marL="0" rtl="0" algn="l">
              <a:spcBef>
                <a:spcPts val="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10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1000"/>
                                        <p:tgtEl>
                                          <p:spTgt spid="14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Embedding</a:t>
            </a:r>
            <a:endParaRPr/>
          </a:p>
        </p:txBody>
      </p:sp>
      <p:sp>
        <p:nvSpPr>
          <p:cNvPr id="153" name="Google Shape;153;p27"/>
          <p:cNvSpPr txBox="1"/>
          <p:nvPr>
            <p:ph idx="1" type="body"/>
          </p:nvPr>
        </p:nvSpPr>
        <p:spPr>
          <a:xfrm>
            <a:off x="311700" y="789275"/>
            <a:ext cx="8520600" cy="3690900"/>
          </a:xfrm>
          <a:prstGeom prst="rect">
            <a:avLst/>
          </a:prstGeom>
        </p:spPr>
        <p:txBody>
          <a:bodyPr anchorCtr="0" anchor="t" bIns="91425" lIns="91425" spcFirstLastPara="1" rIns="91425" wrap="square" tIns="91425">
            <a:noAutofit/>
          </a:bodyPr>
          <a:lstStyle/>
          <a:p>
            <a:pPr indent="-349250" lvl="0" marL="914400" rtl="0" algn="l">
              <a:spcBef>
                <a:spcPts val="0"/>
              </a:spcBef>
              <a:spcAft>
                <a:spcPts val="0"/>
              </a:spcAft>
              <a:buSzPts val="1900"/>
              <a:buChar char="●"/>
            </a:pPr>
            <a:r>
              <a:rPr b="1" lang="en" sz="1900" u="sng"/>
              <a:t>Representation - 1</a:t>
            </a:r>
            <a:r>
              <a:rPr lang="en" sz="1900"/>
              <a:t>: </a:t>
            </a:r>
            <a:endParaRPr sz="1900"/>
          </a:p>
          <a:p>
            <a:pPr indent="-349250" lvl="1" marL="1371600" rtl="0" algn="l">
              <a:spcBef>
                <a:spcPts val="0"/>
              </a:spcBef>
              <a:spcAft>
                <a:spcPts val="0"/>
              </a:spcAft>
              <a:buSzPts val="1900"/>
              <a:buChar char="○"/>
            </a:pPr>
            <a:r>
              <a:rPr lang="en" sz="1900"/>
              <a:t>We defined the user embedding to be the mean of news article embeddings (Representation 1) in the user’s click history.</a:t>
            </a:r>
            <a:endParaRPr sz="1900"/>
          </a:p>
          <a:p>
            <a:pPr indent="0" lvl="0" marL="1371600" rtl="0" algn="l">
              <a:spcBef>
                <a:spcPts val="0"/>
              </a:spcBef>
              <a:spcAft>
                <a:spcPts val="0"/>
              </a:spcAft>
              <a:buNone/>
            </a:pPr>
            <a:r>
              <a:t/>
            </a:r>
            <a:endParaRPr sz="1900"/>
          </a:p>
          <a:p>
            <a:pPr indent="-349250" lvl="0" marL="914400" rtl="0" algn="l">
              <a:spcBef>
                <a:spcPts val="0"/>
              </a:spcBef>
              <a:spcAft>
                <a:spcPts val="0"/>
              </a:spcAft>
              <a:buSzPts val="1900"/>
              <a:buChar char="●"/>
            </a:pPr>
            <a:r>
              <a:rPr b="1" lang="en" sz="1900" u="sng"/>
              <a:t>Representation 2:</a:t>
            </a:r>
            <a:endParaRPr b="1" sz="1900"/>
          </a:p>
          <a:p>
            <a:pPr indent="-349250" lvl="1" marL="1371600" rtl="0" algn="l">
              <a:spcBef>
                <a:spcPts val="0"/>
              </a:spcBef>
              <a:spcAft>
                <a:spcPts val="0"/>
              </a:spcAft>
              <a:buSzPts val="1900"/>
              <a:buChar char="○"/>
            </a:pPr>
            <a:r>
              <a:rPr lang="en" sz="1900"/>
              <a:t>‘K’ is defined as the average vectors of all the news article in the user’s click history. The weights are the values of the dot product of ‘K’ with each of the item embedding of the click history. Then we take the weighted average of these vectors with these weights for the final user embedding. </a:t>
            </a:r>
            <a:endParaRPr sz="1900"/>
          </a:p>
          <a:p>
            <a:pPr indent="0" lvl="0" marL="1371600" rtl="0" algn="l">
              <a:spcBef>
                <a:spcPts val="0"/>
              </a:spcBef>
              <a:spcAft>
                <a:spcPts val="0"/>
              </a:spcAft>
              <a:buNone/>
            </a:pPr>
            <a:r>
              <a:t/>
            </a:r>
            <a:endParaRPr sz="1800"/>
          </a:p>
          <a:p>
            <a:pPr indent="-349250" lvl="1" marL="1371600" rtl="0" algn="l">
              <a:spcBef>
                <a:spcPts val="0"/>
              </a:spcBef>
              <a:spcAft>
                <a:spcPts val="0"/>
              </a:spcAft>
              <a:buSzPts val="1900"/>
              <a:buChar char="○"/>
            </a:pPr>
            <a:r>
              <a:rPr baseline="30000" lang="en" sz="1900"/>
              <a:t> </a:t>
            </a:r>
            <a:r>
              <a:rPr lang="en" sz="1900"/>
              <a:t> Final user representation   =   </a:t>
            </a:r>
            <a:r>
              <a:rPr lang="en" sz="2400">
                <a:latin typeface="Arial"/>
                <a:ea typeface="Arial"/>
                <a:cs typeface="Arial"/>
                <a:sym typeface="Arial"/>
              </a:rPr>
              <a:t>Σ</a:t>
            </a:r>
            <a:r>
              <a:rPr baseline="-25000" lang="en" sz="2400">
                <a:latin typeface="Arial"/>
                <a:ea typeface="Arial"/>
                <a:cs typeface="Arial"/>
                <a:sym typeface="Arial"/>
              </a:rPr>
              <a:t>j = 1</a:t>
            </a:r>
            <a:r>
              <a:rPr baseline="30000" lang="en" sz="2400">
                <a:latin typeface="Arial"/>
                <a:ea typeface="Arial"/>
                <a:cs typeface="Arial"/>
                <a:sym typeface="Arial"/>
              </a:rPr>
              <a:t>n</a:t>
            </a:r>
            <a:r>
              <a:rPr lang="en" sz="2400">
                <a:latin typeface="Arial"/>
                <a:ea typeface="Arial"/>
                <a:cs typeface="Arial"/>
                <a:sym typeface="Arial"/>
              </a:rPr>
              <a:t> </a:t>
            </a:r>
            <a:r>
              <a:rPr lang="en" sz="1800">
                <a:latin typeface="Arial"/>
                <a:ea typeface="Arial"/>
                <a:cs typeface="Arial"/>
                <a:sym typeface="Arial"/>
              </a:rPr>
              <a:t>(K.v</a:t>
            </a:r>
            <a:r>
              <a:rPr baseline="-25000" lang="en" sz="1800">
                <a:latin typeface="Arial"/>
                <a:ea typeface="Arial"/>
                <a:cs typeface="Arial"/>
                <a:sym typeface="Arial"/>
              </a:rPr>
              <a:t>j</a:t>
            </a:r>
            <a:r>
              <a:rPr lang="en" sz="1800">
                <a:latin typeface="Arial"/>
                <a:ea typeface="Arial"/>
                <a:cs typeface="Arial"/>
                <a:sym typeface="Arial"/>
              </a:rPr>
              <a:t>)</a:t>
            </a:r>
            <a:r>
              <a:rPr lang="en" sz="2400">
                <a:latin typeface="Arial"/>
                <a:ea typeface="Arial"/>
                <a:cs typeface="Arial"/>
                <a:sym typeface="Arial"/>
              </a:rPr>
              <a:t> </a:t>
            </a:r>
            <a:r>
              <a:rPr lang="en" sz="1800">
                <a:latin typeface="Arial"/>
                <a:ea typeface="Arial"/>
                <a:cs typeface="Arial"/>
                <a:sym typeface="Arial"/>
              </a:rPr>
              <a:t>v</a:t>
            </a:r>
            <a:r>
              <a:rPr baseline="-25000" lang="en" sz="1800">
                <a:latin typeface="Arial"/>
                <a:ea typeface="Arial"/>
                <a:cs typeface="Arial"/>
                <a:sym typeface="Arial"/>
              </a:rPr>
              <a:t>j</a:t>
            </a:r>
            <a:endParaRPr sz="1900"/>
          </a:p>
          <a:p>
            <a:pPr indent="0" lvl="0" marL="914400" rtl="0" algn="l">
              <a:spcBef>
                <a:spcPts val="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0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10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1000"/>
                                        <p:tgtEl>
                                          <p:spTgt spid="1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Effect filter="fade" transition="in">
                                      <p:cBhvr>
                                        <p:cTn dur="1000"/>
                                        <p:tgtEl>
                                          <p:spTgt spid="15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Embedding</a:t>
            </a:r>
            <a:endParaRPr/>
          </a:p>
        </p:txBody>
      </p:sp>
      <p:sp>
        <p:nvSpPr>
          <p:cNvPr id="159" name="Google Shape;159;p28"/>
          <p:cNvSpPr txBox="1"/>
          <p:nvPr>
            <p:ph idx="1" type="body"/>
          </p:nvPr>
        </p:nvSpPr>
        <p:spPr>
          <a:xfrm>
            <a:off x="311700" y="1152475"/>
            <a:ext cx="8520600" cy="3690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b="1" lang="en" sz="1900" u="sng"/>
              <a:t>Representation 3 (Attention):</a:t>
            </a:r>
            <a:endParaRPr b="1" sz="1900" u="sng"/>
          </a:p>
          <a:p>
            <a:pPr indent="0" lvl="0" marL="1371600" rtl="0" algn="l">
              <a:spcBef>
                <a:spcPts val="0"/>
              </a:spcBef>
              <a:spcAft>
                <a:spcPts val="0"/>
              </a:spcAft>
              <a:buNone/>
            </a:pPr>
            <a:r>
              <a:t/>
            </a:r>
            <a:endParaRPr sz="1900"/>
          </a:p>
          <a:p>
            <a:pPr indent="-349250" lvl="1" marL="742950" rtl="0" algn="l">
              <a:spcBef>
                <a:spcPts val="0"/>
              </a:spcBef>
              <a:spcAft>
                <a:spcPts val="0"/>
              </a:spcAft>
              <a:buSzPts val="1900"/>
              <a:buChar char="○"/>
            </a:pPr>
            <a:r>
              <a:rPr lang="en" sz="1900"/>
              <a:t> In this method we construct ‘n’ new vectors V</a:t>
            </a:r>
            <a:r>
              <a:rPr baseline="-25000" lang="en" sz="1900"/>
              <a:t>i</a:t>
            </a:r>
            <a:r>
              <a:rPr baseline="30000" lang="en" sz="1900"/>
              <a:t>’  </a:t>
            </a:r>
            <a:r>
              <a:rPr lang="en" sz="1900"/>
              <a:t>as below and then take the mean as the final user representation.</a:t>
            </a:r>
            <a:endParaRPr sz="1900"/>
          </a:p>
          <a:p>
            <a:pPr indent="0" lvl="0" marL="1371600" rtl="0" algn="l">
              <a:spcBef>
                <a:spcPts val="0"/>
              </a:spcBef>
              <a:spcAft>
                <a:spcPts val="0"/>
              </a:spcAft>
              <a:buNone/>
            </a:pPr>
            <a:r>
              <a:t/>
            </a:r>
            <a:endParaRPr sz="1900"/>
          </a:p>
          <a:p>
            <a:pPr indent="-349250" lvl="1" marL="742950" rtl="0" algn="l">
              <a:spcBef>
                <a:spcPts val="0"/>
              </a:spcBef>
              <a:spcAft>
                <a:spcPts val="0"/>
              </a:spcAft>
              <a:buSzPts val="1900"/>
              <a:buChar char="○"/>
            </a:pPr>
            <a:r>
              <a:rPr lang="en" sz="2200"/>
              <a:t>V</a:t>
            </a:r>
            <a:r>
              <a:rPr baseline="-25000" lang="en" sz="2200"/>
              <a:t>i</a:t>
            </a:r>
            <a:r>
              <a:rPr baseline="30000" lang="en" sz="2200"/>
              <a:t>’ </a:t>
            </a:r>
            <a:r>
              <a:rPr lang="en" sz="2200"/>
              <a:t> = </a:t>
            </a:r>
            <a:r>
              <a:rPr lang="en" sz="2700">
                <a:latin typeface="Arial"/>
                <a:ea typeface="Arial"/>
                <a:cs typeface="Arial"/>
                <a:sym typeface="Arial"/>
              </a:rPr>
              <a:t>Σ</a:t>
            </a:r>
            <a:r>
              <a:rPr baseline="-25000" lang="en" sz="2700">
                <a:latin typeface="Arial"/>
                <a:ea typeface="Arial"/>
                <a:cs typeface="Arial"/>
                <a:sym typeface="Arial"/>
              </a:rPr>
              <a:t>j=1</a:t>
            </a:r>
            <a:r>
              <a:rPr baseline="30000" lang="en" sz="2700">
                <a:latin typeface="Arial"/>
                <a:ea typeface="Arial"/>
                <a:cs typeface="Arial"/>
                <a:sym typeface="Arial"/>
              </a:rPr>
              <a:t>n</a:t>
            </a:r>
            <a:r>
              <a:rPr lang="en" sz="2700">
                <a:latin typeface="Arial"/>
                <a:ea typeface="Arial"/>
                <a:cs typeface="Arial"/>
                <a:sym typeface="Arial"/>
              </a:rPr>
              <a:t> </a:t>
            </a:r>
            <a:r>
              <a:rPr lang="en" sz="2100">
                <a:latin typeface="Arial"/>
                <a:ea typeface="Arial"/>
                <a:cs typeface="Arial"/>
                <a:sym typeface="Arial"/>
              </a:rPr>
              <a:t>(v</a:t>
            </a:r>
            <a:r>
              <a:rPr baseline="-25000" lang="en" sz="2100">
                <a:latin typeface="Arial"/>
                <a:ea typeface="Arial"/>
                <a:cs typeface="Arial"/>
                <a:sym typeface="Arial"/>
              </a:rPr>
              <a:t>i</a:t>
            </a:r>
            <a:r>
              <a:rPr lang="en" sz="2100">
                <a:latin typeface="Arial"/>
                <a:ea typeface="Arial"/>
                <a:cs typeface="Arial"/>
                <a:sym typeface="Arial"/>
              </a:rPr>
              <a:t>.v</a:t>
            </a:r>
            <a:r>
              <a:rPr baseline="-25000" lang="en" sz="2100">
                <a:latin typeface="Arial"/>
                <a:ea typeface="Arial"/>
                <a:cs typeface="Arial"/>
                <a:sym typeface="Arial"/>
              </a:rPr>
              <a:t>j</a:t>
            </a:r>
            <a:r>
              <a:rPr lang="en" sz="2100">
                <a:latin typeface="Arial"/>
                <a:ea typeface="Arial"/>
                <a:cs typeface="Arial"/>
                <a:sym typeface="Arial"/>
              </a:rPr>
              <a:t>)v</a:t>
            </a:r>
            <a:r>
              <a:rPr baseline="-25000" lang="en" sz="2100">
                <a:latin typeface="Arial"/>
                <a:ea typeface="Arial"/>
                <a:cs typeface="Arial"/>
                <a:sym typeface="Arial"/>
              </a:rPr>
              <a:t>j</a:t>
            </a:r>
            <a:endParaRPr baseline="-25000" sz="2200"/>
          </a:p>
          <a:p>
            <a:pPr indent="0" lvl="0" marL="0" rtl="0" algn="l">
              <a:spcBef>
                <a:spcPts val="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10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1000"/>
                                        <p:tgtEl>
                                          <p:spTgt spid="1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Embedding</a:t>
            </a:r>
            <a:endParaRPr/>
          </a:p>
        </p:txBody>
      </p:sp>
      <p:sp>
        <p:nvSpPr>
          <p:cNvPr id="165" name="Google Shape;165;p29"/>
          <p:cNvSpPr txBox="1"/>
          <p:nvPr>
            <p:ph idx="1" type="body"/>
          </p:nvPr>
        </p:nvSpPr>
        <p:spPr>
          <a:xfrm>
            <a:off x="311700" y="1152475"/>
            <a:ext cx="8520600" cy="3690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b="1" lang="en" sz="1900" u="sng"/>
              <a:t>Representation 4:</a:t>
            </a:r>
            <a:endParaRPr b="1" sz="1900" u="sng"/>
          </a:p>
          <a:p>
            <a:pPr indent="0" lvl="0" marL="0" rtl="0" algn="l">
              <a:spcBef>
                <a:spcPts val="0"/>
              </a:spcBef>
              <a:spcAft>
                <a:spcPts val="0"/>
              </a:spcAft>
              <a:buNone/>
            </a:pPr>
            <a:r>
              <a:t/>
            </a:r>
            <a:endParaRPr sz="1900"/>
          </a:p>
          <a:p>
            <a:pPr indent="-349250" lvl="1" marL="742950" rtl="0" algn="l">
              <a:spcBef>
                <a:spcPts val="0"/>
              </a:spcBef>
              <a:spcAft>
                <a:spcPts val="0"/>
              </a:spcAft>
              <a:buSzPts val="1900"/>
              <a:buChar char="○"/>
            </a:pPr>
            <a:r>
              <a:rPr lang="en" sz="1900"/>
              <a:t>In this method we take the ‘n’ vectors V</a:t>
            </a:r>
            <a:r>
              <a:rPr baseline="-25000" lang="en" sz="1900"/>
              <a:t>i</a:t>
            </a:r>
            <a:r>
              <a:rPr lang="en" sz="1900"/>
              <a:t> obtained in previous method, and then apply the first method for these ‘n’ vectors, to find the final user embedding.</a:t>
            </a:r>
            <a:endParaRPr sz="1900"/>
          </a:p>
          <a:p>
            <a:pPr indent="0" lvl="0" marL="1371600" rtl="0" algn="l">
              <a:spcBef>
                <a:spcPts val="0"/>
              </a:spcBef>
              <a:spcAft>
                <a:spcPts val="0"/>
              </a:spcAft>
              <a:buNone/>
            </a:pPr>
            <a:r>
              <a:rPr lang="en" sz="1900"/>
              <a:t> </a:t>
            </a:r>
            <a:endParaRPr sz="1900"/>
          </a:p>
          <a:p>
            <a:pPr indent="-349250" lvl="0" marL="914400" rtl="0" algn="l">
              <a:spcBef>
                <a:spcPts val="0"/>
              </a:spcBef>
              <a:spcAft>
                <a:spcPts val="0"/>
              </a:spcAft>
              <a:buSzPts val="1900"/>
              <a:buChar char="●"/>
            </a:pPr>
            <a:r>
              <a:rPr lang="en" sz="1900"/>
              <a:t>The above mentioned methods are content based, collaborative based embeddings will be discussed later. </a:t>
            </a:r>
            <a:endParaRPr sz="1900"/>
          </a:p>
          <a:p>
            <a:pPr indent="0" lvl="0" marL="914400" rtl="0" algn="l">
              <a:spcBef>
                <a:spcPts val="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1000"/>
                                        <p:tgtEl>
                                          <p:spTgt spid="16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 Recommendation System</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A Layman Recommendation System</a:t>
            </a:r>
            <a:endParaRPr sz="1900"/>
          </a:p>
          <a:p>
            <a:pPr indent="-349250" lvl="0" marL="457200" rtl="0" algn="l">
              <a:spcBef>
                <a:spcPts val="0"/>
              </a:spcBef>
              <a:spcAft>
                <a:spcPts val="0"/>
              </a:spcAft>
              <a:buSzPts val="1900"/>
              <a:buChar char="●"/>
            </a:pPr>
            <a:r>
              <a:rPr lang="en" sz="1900"/>
              <a:t>K-Means Clustering</a:t>
            </a:r>
            <a:endParaRPr sz="1900"/>
          </a:p>
          <a:p>
            <a:pPr indent="-349250" lvl="1" marL="914400" rtl="0" algn="l">
              <a:lnSpc>
                <a:spcPct val="100000"/>
              </a:lnSpc>
              <a:spcBef>
                <a:spcPts val="0"/>
              </a:spcBef>
              <a:spcAft>
                <a:spcPts val="0"/>
              </a:spcAft>
              <a:buSzPts val="1900"/>
              <a:buChar char="○"/>
            </a:pPr>
            <a:r>
              <a:rPr lang="en" sz="1900"/>
              <a:t>Clustering Users and News articles</a:t>
            </a:r>
            <a:endParaRPr sz="1900"/>
          </a:p>
          <a:p>
            <a:pPr indent="-349250" lvl="1" marL="914400" rtl="0" algn="l">
              <a:lnSpc>
                <a:spcPct val="100000"/>
              </a:lnSpc>
              <a:spcBef>
                <a:spcPts val="0"/>
              </a:spcBef>
              <a:spcAft>
                <a:spcPts val="0"/>
              </a:spcAft>
              <a:buSzPts val="1900"/>
              <a:buChar char="○"/>
            </a:pPr>
            <a:r>
              <a:rPr lang="en" sz="1900"/>
              <a:t>Clustering Users</a:t>
            </a:r>
            <a:endParaRPr sz="1900"/>
          </a:p>
          <a:p>
            <a:pPr indent="-349250" lvl="1" marL="914400" rtl="0" algn="l">
              <a:lnSpc>
                <a:spcPct val="150000"/>
              </a:lnSpc>
              <a:spcBef>
                <a:spcPts val="0"/>
              </a:spcBef>
              <a:spcAft>
                <a:spcPts val="0"/>
              </a:spcAft>
              <a:buSzPts val="1900"/>
              <a:buChar char="○"/>
            </a:pPr>
            <a:r>
              <a:rPr lang="en" sz="1900"/>
              <a:t>Clustering Articles</a:t>
            </a:r>
            <a:endParaRPr sz="1900"/>
          </a:p>
          <a:p>
            <a:pPr indent="-349250" lvl="0" marL="457200" rtl="0" algn="l">
              <a:spcBef>
                <a:spcPts val="0"/>
              </a:spcBef>
              <a:spcAft>
                <a:spcPts val="0"/>
              </a:spcAft>
              <a:buSzPts val="1900"/>
              <a:buChar char="●"/>
            </a:pPr>
            <a:r>
              <a:rPr lang="en" sz="1900"/>
              <a:t>BPR</a:t>
            </a:r>
            <a:endParaRPr sz="1900"/>
          </a:p>
          <a:p>
            <a:pPr indent="-349250" lvl="0" marL="457200" rtl="0" algn="l">
              <a:spcBef>
                <a:spcPts val="0"/>
              </a:spcBef>
              <a:spcAft>
                <a:spcPts val="0"/>
              </a:spcAft>
              <a:buSzPts val="1900"/>
              <a:buChar char="●"/>
            </a:pPr>
            <a:r>
              <a:rPr lang="en" sz="1900"/>
              <a:t>MAB</a:t>
            </a:r>
            <a:endParaRPr sz="1900"/>
          </a:p>
          <a:p>
            <a:pPr indent="-349250" lvl="0" marL="457200" rtl="0" algn="l">
              <a:spcBef>
                <a:spcPts val="0"/>
              </a:spcBef>
              <a:spcAft>
                <a:spcPts val="0"/>
              </a:spcAft>
              <a:buSzPts val="1900"/>
              <a:buChar char="●"/>
            </a:pPr>
            <a:r>
              <a:rPr lang="en" sz="1900"/>
              <a:t>Trending</a:t>
            </a:r>
            <a:endParaRPr sz="1900"/>
          </a:p>
          <a:p>
            <a:pPr indent="-349250" lvl="0" marL="457200" rtl="0" algn="l">
              <a:spcBef>
                <a:spcPts val="0"/>
              </a:spcBef>
              <a:spcAft>
                <a:spcPts val="0"/>
              </a:spcAft>
              <a:buSzPts val="1900"/>
              <a:buChar char="●"/>
            </a:pPr>
            <a:r>
              <a:rPr lang="en" sz="1900"/>
              <a:t>A different approach</a:t>
            </a:r>
            <a:endParaRPr sz="1900"/>
          </a:p>
          <a:p>
            <a:pPr indent="0" lvl="0" marL="914400" rtl="0" algn="l">
              <a:spcBef>
                <a:spcPts val="0"/>
              </a:spcBef>
              <a:spcAft>
                <a:spcPts val="0"/>
              </a:spcAft>
              <a:buNone/>
            </a:pPr>
            <a:r>
              <a:t/>
            </a:r>
            <a:endParaRPr sz="1900"/>
          </a:p>
          <a:p>
            <a:pPr indent="0" lvl="0" marL="457200" rtl="0" algn="l">
              <a:spcBef>
                <a:spcPts val="0"/>
              </a:spcBef>
              <a:spcAft>
                <a:spcPts val="0"/>
              </a:spcAft>
              <a:buNone/>
            </a:pPr>
            <a:r>
              <a:t/>
            </a:r>
            <a:endParaRPr sz="1700"/>
          </a:p>
          <a:p>
            <a:pPr indent="0" lvl="0" marL="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sz="1900"/>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1000"/>
                                        <p:tgtEl>
                                          <p:spTgt spid="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Effect filter="fade" transition="in">
                                      <p:cBhvr>
                                        <p:cTn dur="1000"/>
                                        <p:tgtEl>
                                          <p:spTgt spid="1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animEffect filter="fade" transition="in">
                                      <p:cBhvr>
                                        <p:cTn dur="1000"/>
                                        <p:tgtEl>
                                          <p:spTgt spid="1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1" st="11"/>
                                            </p:txEl>
                                          </p:spTgt>
                                        </p:tgtEl>
                                        <p:attrNameLst>
                                          <p:attrName>style.visibility</p:attrName>
                                        </p:attrNameLst>
                                      </p:cBhvr>
                                      <p:to>
                                        <p:strVal val="visible"/>
                                      </p:to>
                                    </p:set>
                                    <p:animEffect filter="fade" transition="in">
                                      <p:cBhvr>
                                        <p:cTn dur="1000"/>
                                        <p:tgtEl>
                                          <p:spTgt spid="17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2" st="12"/>
                                            </p:txEl>
                                          </p:spTgt>
                                        </p:tgtEl>
                                        <p:attrNameLst>
                                          <p:attrName>style.visibility</p:attrName>
                                        </p:attrNameLst>
                                      </p:cBhvr>
                                      <p:to>
                                        <p:strVal val="visible"/>
                                      </p:to>
                                    </p:set>
                                    <p:animEffect filter="fade" transition="in">
                                      <p:cBhvr>
                                        <p:cTn dur="1000"/>
                                        <p:tgtEl>
                                          <p:spTgt spid="17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3" st="13"/>
                                            </p:txEl>
                                          </p:spTgt>
                                        </p:tgtEl>
                                        <p:attrNameLst>
                                          <p:attrName>style.visibility</p:attrName>
                                        </p:attrNameLst>
                                      </p:cBhvr>
                                      <p:to>
                                        <p:strVal val="visible"/>
                                      </p:to>
                                    </p:set>
                                    <p:animEffect filter="fade" transition="in">
                                      <p:cBhvr>
                                        <p:cTn dur="1000"/>
                                        <p:tgtEl>
                                          <p:spTgt spid="17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4" st="14"/>
                                            </p:txEl>
                                          </p:spTgt>
                                        </p:tgtEl>
                                        <p:attrNameLst>
                                          <p:attrName>style.visibility</p:attrName>
                                        </p:attrNameLst>
                                      </p:cBhvr>
                                      <p:to>
                                        <p:strVal val="visible"/>
                                      </p:to>
                                    </p:set>
                                    <p:animEffect filter="fade" transition="in">
                                      <p:cBhvr>
                                        <p:cTn dur="1000"/>
                                        <p:tgtEl>
                                          <p:spTgt spid="171">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Recommendation System</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Ask the user to choose some articles from randomly selected ‘25’ </a:t>
            </a:r>
            <a:r>
              <a:rPr lang="en" sz="1900"/>
              <a:t>articles.</a:t>
            </a:r>
            <a:r>
              <a:rPr lang="en" sz="1900"/>
              <a:t> </a:t>
            </a:r>
            <a:endParaRPr sz="1900"/>
          </a:p>
          <a:p>
            <a:pPr indent="-349250" lvl="0" marL="457200" rtl="0" algn="l">
              <a:lnSpc>
                <a:spcPct val="115000"/>
              </a:lnSpc>
              <a:spcBef>
                <a:spcPts val="0"/>
              </a:spcBef>
              <a:spcAft>
                <a:spcPts val="0"/>
              </a:spcAft>
              <a:buSzPts val="1900"/>
              <a:buChar char="●"/>
            </a:pPr>
            <a:r>
              <a:rPr b="1" lang="en" sz="1900" u="sng"/>
              <a:t>Method -1</a:t>
            </a:r>
            <a:r>
              <a:rPr lang="en" sz="1900"/>
              <a:t> : Represent this new user as the average of all these news article embeddings, now take the top 5 closest news articles to this representation and recommend them to the user.</a:t>
            </a:r>
            <a:endParaRPr sz="1900"/>
          </a:p>
          <a:p>
            <a:pPr indent="-349250" lvl="0" marL="457200" rtl="0" algn="l">
              <a:lnSpc>
                <a:spcPct val="115000"/>
              </a:lnSpc>
              <a:spcBef>
                <a:spcPts val="0"/>
              </a:spcBef>
              <a:spcAft>
                <a:spcPts val="0"/>
              </a:spcAft>
              <a:buSzPts val="1900"/>
              <a:buChar char="●"/>
            </a:pPr>
            <a:r>
              <a:rPr b="1" lang="en" sz="1900" u="sng"/>
              <a:t>Method -2</a:t>
            </a:r>
            <a:r>
              <a:rPr lang="en" sz="1900"/>
              <a:t> : For all the articles chosen by the user find the nearest articles to each of the news article and recommend to the user. </a:t>
            </a:r>
            <a:endParaRPr sz="1900"/>
          </a:p>
          <a:p>
            <a:pPr indent="-349250" lvl="0" marL="457200" rtl="0" algn="l">
              <a:lnSpc>
                <a:spcPct val="115000"/>
              </a:lnSpc>
              <a:spcBef>
                <a:spcPts val="0"/>
              </a:spcBef>
              <a:spcAft>
                <a:spcPts val="0"/>
              </a:spcAft>
              <a:buSzPts val="1900"/>
              <a:buChar char="●"/>
            </a:pPr>
            <a:r>
              <a:rPr lang="en" sz="1900"/>
              <a:t>Both types of news article embeddings (category, sub-category, title, abstract as single entity and multiple entities) are used to design these 2 methods.</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033650" y="480200"/>
            <a:ext cx="707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Team Members</a:t>
            </a:r>
            <a:endParaRPr sz="3700"/>
          </a:p>
        </p:txBody>
      </p:sp>
      <p:sp>
        <p:nvSpPr>
          <p:cNvPr id="66" name="Google Shape;66;p14"/>
          <p:cNvSpPr txBox="1"/>
          <p:nvPr>
            <p:ph idx="1" type="body"/>
          </p:nvPr>
        </p:nvSpPr>
        <p:spPr>
          <a:xfrm>
            <a:off x="2217150" y="1520550"/>
            <a:ext cx="4709700" cy="21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Pavan Thanay 			(IMT2020024)</a:t>
            </a:r>
            <a:endParaRPr sz="2200"/>
          </a:p>
          <a:p>
            <a:pPr indent="0" lvl="0" marL="0" rtl="0" algn="l">
              <a:spcBef>
                <a:spcPts val="0"/>
              </a:spcBef>
              <a:spcAft>
                <a:spcPts val="0"/>
              </a:spcAft>
              <a:buNone/>
            </a:pPr>
            <a:r>
              <a:rPr lang="en" sz="2200"/>
              <a:t>Krushikar Reddy 		(IMT2020043)</a:t>
            </a:r>
            <a:endParaRPr sz="2200"/>
          </a:p>
          <a:p>
            <a:pPr indent="0" lvl="0" marL="0" rtl="0" algn="l">
              <a:spcBef>
                <a:spcPts val="0"/>
              </a:spcBef>
              <a:spcAft>
                <a:spcPts val="0"/>
              </a:spcAft>
              <a:buNone/>
            </a:pPr>
            <a:r>
              <a:rPr lang="en" sz="2200"/>
              <a:t>Chaithanya Reddy 		(IMT2020054)</a:t>
            </a:r>
            <a:endParaRPr sz="2200"/>
          </a:p>
          <a:p>
            <a:pPr indent="0" lvl="0" marL="0" rtl="0" algn="l">
              <a:spcBef>
                <a:spcPts val="0"/>
              </a:spcBef>
              <a:spcAft>
                <a:spcPts val="0"/>
              </a:spcAft>
              <a:buNone/>
            </a:pPr>
            <a:r>
              <a:rPr lang="en" sz="2200"/>
              <a:t>Samarth Gattu 			(IMT2020062)</a:t>
            </a:r>
            <a:endParaRPr sz="2200"/>
          </a:p>
          <a:p>
            <a:pPr indent="0" lvl="0" marL="0" rtl="0" algn="l">
              <a:spcBef>
                <a:spcPts val="0"/>
              </a:spcBef>
              <a:spcAft>
                <a:spcPts val="0"/>
              </a:spcAft>
              <a:buNone/>
            </a:pPr>
            <a:r>
              <a:rPr lang="en" sz="2200"/>
              <a:t>Sougandh Krishna 		(IMT2020120)</a:t>
            </a:r>
            <a:endParaRPr sz="2200"/>
          </a:p>
          <a:p>
            <a:pPr indent="0" lvl="0" marL="457200" rtl="0" algn="l">
              <a:spcBef>
                <a:spcPts val="0"/>
              </a:spcBef>
              <a:spcAft>
                <a:spcPts val="0"/>
              </a:spcAft>
              <a:buNone/>
            </a:pPr>
            <a:r>
              <a:t/>
            </a:r>
            <a:endParaRPr sz="2000"/>
          </a:p>
          <a:p>
            <a:pPr indent="0" lvl="0" marL="0" rtl="0" algn="l">
              <a:lnSpc>
                <a:spcPct val="150000"/>
              </a:lnSpc>
              <a:spcBef>
                <a:spcPts val="0"/>
              </a:spcBef>
              <a:spcAft>
                <a:spcPts val="0"/>
              </a:spcAft>
              <a:buNone/>
            </a:pPr>
            <a:r>
              <a:t/>
            </a:r>
            <a:endParaRPr sz="1900">
              <a:solidFill>
                <a:schemeClr val="dk1"/>
              </a:solidFill>
              <a:latin typeface="Oswald"/>
              <a:ea typeface="Oswald"/>
              <a:cs typeface="Oswald"/>
              <a:sym typeface="Oswald"/>
            </a:endParaRPr>
          </a:p>
          <a:p>
            <a:pPr indent="0" lvl="0" marL="0" rtl="0" algn="l">
              <a:spcBef>
                <a:spcPts val="0"/>
              </a:spcBef>
              <a:spcAft>
                <a:spcPts val="1600"/>
              </a:spcAft>
              <a:buNone/>
            </a:pPr>
            <a:r>
              <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183" name="Google Shape;183;p32"/>
          <p:cNvSpPr txBox="1"/>
          <p:nvPr>
            <p:ph idx="1" type="body"/>
          </p:nvPr>
        </p:nvSpPr>
        <p:spPr>
          <a:xfrm>
            <a:off x="311700" y="1178350"/>
            <a:ext cx="8520600" cy="367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t>Fixed number of clusters as 2000 for both news articles and users.</a:t>
            </a:r>
            <a:endParaRPr sz="1900"/>
          </a:p>
          <a:p>
            <a:pPr indent="-349250" lvl="1" marL="514350" rtl="0" algn="l">
              <a:lnSpc>
                <a:spcPct val="100000"/>
              </a:lnSpc>
              <a:spcBef>
                <a:spcPts val="0"/>
              </a:spcBef>
              <a:spcAft>
                <a:spcPts val="0"/>
              </a:spcAft>
              <a:buSzPts val="1900"/>
              <a:buChar char="○"/>
            </a:pPr>
            <a:r>
              <a:rPr lang="en" sz="1900" u="sng"/>
              <a:t>Clustering Users and News articles</a:t>
            </a:r>
            <a:endParaRPr sz="1900" u="sng"/>
          </a:p>
          <a:p>
            <a:pPr indent="0" lvl="0" marL="914400" rtl="0" algn="l">
              <a:lnSpc>
                <a:spcPct val="100000"/>
              </a:lnSpc>
              <a:spcBef>
                <a:spcPts val="0"/>
              </a:spcBef>
              <a:spcAft>
                <a:spcPts val="0"/>
              </a:spcAft>
              <a:buNone/>
            </a:pPr>
            <a:r>
              <a:rPr lang="en" sz="1900"/>
              <a:t>After assigning the user to the cluster randomly pick 25 articles from the articles cluster which is closest to the user cluster representation.</a:t>
            </a:r>
            <a:endParaRPr sz="1900"/>
          </a:p>
          <a:p>
            <a:pPr indent="-349250" lvl="1" marL="514350" rtl="0" algn="l">
              <a:lnSpc>
                <a:spcPct val="100000"/>
              </a:lnSpc>
              <a:spcBef>
                <a:spcPts val="0"/>
              </a:spcBef>
              <a:spcAft>
                <a:spcPts val="0"/>
              </a:spcAft>
              <a:buSzPts val="1900"/>
              <a:buChar char="○"/>
            </a:pPr>
            <a:r>
              <a:rPr lang="en" sz="1900" u="sng"/>
              <a:t>Clustering Users</a:t>
            </a:r>
            <a:endParaRPr sz="1900" u="sng"/>
          </a:p>
          <a:p>
            <a:pPr indent="0" lvl="0" marL="914400" rtl="0" algn="l">
              <a:lnSpc>
                <a:spcPct val="100000"/>
              </a:lnSpc>
              <a:spcBef>
                <a:spcPts val="0"/>
              </a:spcBef>
              <a:spcAft>
                <a:spcPts val="0"/>
              </a:spcAft>
              <a:buNone/>
            </a:pPr>
            <a:r>
              <a:rPr lang="en" sz="1900"/>
              <a:t>After assigning the user to the cluster randomly pick 25 articles from the articles viewed by the users in the cluster and is not seen by the user.</a:t>
            </a:r>
            <a:endParaRPr sz="1900"/>
          </a:p>
          <a:p>
            <a:pPr indent="-349250" lvl="1" marL="514350" rtl="0" algn="l">
              <a:lnSpc>
                <a:spcPct val="115000"/>
              </a:lnSpc>
              <a:spcBef>
                <a:spcPts val="0"/>
              </a:spcBef>
              <a:spcAft>
                <a:spcPts val="0"/>
              </a:spcAft>
              <a:buSzPts val="1900"/>
              <a:buChar char="○"/>
            </a:pPr>
            <a:r>
              <a:rPr lang="en" sz="1900" u="sng"/>
              <a:t>Clustering Articles</a:t>
            </a:r>
            <a:endParaRPr sz="1900" u="sng"/>
          </a:p>
          <a:p>
            <a:pPr indent="0" lvl="0" marL="914400" rtl="0" algn="l">
              <a:lnSpc>
                <a:spcPct val="115000"/>
              </a:lnSpc>
              <a:spcBef>
                <a:spcPts val="0"/>
              </a:spcBef>
              <a:spcAft>
                <a:spcPts val="0"/>
              </a:spcAft>
              <a:buNone/>
            </a:pPr>
            <a:r>
              <a:rPr lang="en" sz="1900"/>
              <a:t>Assign the user to the closest Article cluster and randomly pick 25 articles from the cluster</a:t>
            </a:r>
            <a:endParaRPr sz="1900"/>
          </a:p>
          <a:p>
            <a:pPr indent="0" lvl="0" marL="1371600" rtl="0" algn="l">
              <a:lnSpc>
                <a:spcPct val="150000"/>
              </a:lnSpc>
              <a:spcBef>
                <a:spcPts val="0"/>
              </a:spcBef>
              <a:spcAft>
                <a:spcPts val="0"/>
              </a:spcAft>
              <a:buNone/>
            </a:pPr>
            <a:r>
              <a:t/>
            </a:r>
            <a:endParaRPr sz="1900"/>
          </a:p>
          <a:p>
            <a:pPr indent="0" lvl="0" marL="0" rtl="0" algn="l">
              <a:lnSpc>
                <a:spcPct val="150000"/>
              </a:lnSpc>
              <a:spcBef>
                <a:spcPts val="0"/>
              </a:spcBef>
              <a:spcAft>
                <a:spcPts val="0"/>
              </a:spcAft>
              <a:buNone/>
            </a:pPr>
            <a:r>
              <a:t/>
            </a:r>
            <a:endParaRPr sz="1900"/>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1000"/>
                                        <p:tgtEl>
                                          <p:spTgt spid="1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animEffect filter="fade" transition="in">
                                      <p:cBhvr>
                                        <p:cTn dur="1000"/>
                                        <p:tgtEl>
                                          <p:spTgt spid="1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animEffect filter="fade" transition="in">
                                      <p:cBhvr>
                                        <p:cTn dur="1000"/>
                                        <p:tgtEl>
                                          <p:spTgt spid="1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animEffect filter="fade" transition="in">
                                      <p:cBhvr>
                                        <p:cTn dur="1000"/>
                                        <p:tgtEl>
                                          <p:spTgt spid="1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animEffect filter="fade" transition="in">
                                      <p:cBhvr>
                                        <p:cTn dur="1000"/>
                                        <p:tgtEl>
                                          <p:spTgt spid="1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9" st="9"/>
                                            </p:txEl>
                                          </p:spTgt>
                                        </p:tgtEl>
                                        <p:attrNameLst>
                                          <p:attrName>style.visibility</p:attrName>
                                        </p:attrNameLst>
                                      </p:cBhvr>
                                      <p:to>
                                        <p:strVal val="visible"/>
                                      </p:to>
                                    </p:set>
                                    <p:animEffect filter="fade" transition="in">
                                      <p:cBhvr>
                                        <p:cTn dur="1000"/>
                                        <p:tgtEl>
                                          <p:spTgt spid="18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Trending news articles</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u="sng"/>
              <a:t>News article publication time assumption:</a:t>
            </a:r>
            <a:endParaRPr sz="1900" u="sng"/>
          </a:p>
          <a:p>
            <a:pPr indent="0" lvl="0" marL="457200" rtl="0" algn="l">
              <a:spcBef>
                <a:spcPts val="0"/>
              </a:spcBef>
              <a:spcAft>
                <a:spcPts val="0"/>
              </a:spcAft>
              <a:buNone/>
            </a:pPr>
            <a:r>
              <a:rPr lang="en" sz="1900"/>
              <a:t>The publication time of the news article is the time of the impression it first appeared in.</a:t>
            </a:r>
            <a:endParaRPr sz="1900"/>
          </a:p>
          <a:p>
            <a:pPr indent="-349250" lvl="0" marL="457200" rtl="0" algn="l">
              <a:spcBef>
                <a:spcPts val="0"/>
              </a:spcBef>
              <a:spcAft>
                <a:spcPts val="0"/>
              </a:spcAft>
              <a:buSzPts val="1900"/>
              <a:buChar char="●"/>
            </a:pPr>
            <a:r>
              <a:rPr lang="en" sz="1900"/>
              <a:t>Trending Article prediction is a function of the publication time and the number of clicks for the article.</a:t>
            </a:r>
            <a:endParaRPr sz="1900"/>
          </a:p>
          <a:p>
            <a:pPr indent="-349250" lvl="0" marL="457200" rtl="0" algn="l">
              <a:spcBef>
                <a:spcPts val="0"/>
              </a:spcBef>
              <a:spcAft>
                <a:spcPts val="0"/>
              </a:spcAft>
              <a:buSzPts val="1900"/>
              <a:buChar char="●"/>
            </a:pPr>
            <a:r>
              <a:rPr lang="en" sz="1900"/>
              <a:t>Top ‘k’ articles which have the highest number of clicks in the past 2 days are considered as trending articles.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BPR - Bayesian Personalized Ranking</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1900"/>
              <a:t>Dataset creation:</a:t>
            </a:r>
            <a:endParaRPr b="1" sz="1900"/>
          </a:p>
          <a:p>
            <a:pPr indent="0" lvl="0" marL="0" rtl="0" algn="l">
              <a:spcBef>
                <a:spcPts val="0"/>
              </a:spcBef>
              <a:spcAft>
                <a:spcPts val="0"/>
              </a:spcAft>
              <a:buNone/>
            </a:pPr>
            <a:r>
              <a:t/>
            </a:r>
            <a:endParaRPr b="1" sz="1900"/>
          </a:p>
          <a:p>
            <a:pPr indent="-349250" lvl="1" marL="971550" rtl="0" algn="l">
              <a:spcBef>
                <a:spcPts val="0"/>
              </a:spcBef>
              <a:spcAft>
                <a:spcPts val="0"/>
              </a:spcAft>
              <a:buSzPts val="1900"/>
              <a:buChar char="○"/>
            </a:pPr>
            <a:r>
              <a:rPr lang="en" sz="1800"/>
              <a:t>Each impression is converted into a table (liked, not liked) where each combination of (click, non-click) of this impression is placed in the table.</a:t>
            </a:r>
            <a:endParaRPr sz="1800"/>
          </a:p>
          <a:p>
            <a:pPr indent="-342900" lvl="1" marL="971550" rtl="0" algn="l">
              <a:spcBef>
                <a:spcPts val="0"/>
              </a:spcBef>
              <a:spcAft>
                <a:spcPts val="0"/>
              </a:spcAft>
              <a:buSzPts val="1800"/>
              <a:buChar char="○"/>
            </a:pPr>
            <a:r>
              <a:rPr lang="en" sz="1800"/>
              <a:t>A user’s dataset for this model is the union of all these tables for all the user’s impressions.</a:t>
            </a:r>
            <a:endParaRPr sz="1800"/>
          </a:p>
          <a:p>
            <a:pPr indent="-342900" lvl="1" marL="971550" rtl="0" algn="l">
              <a:spcBef>
                <a:spcPts val="0"/>
              </a:spcBef>
              <a:spcAft>
                <a:spcPts val="0"/>
              </a:spcAft>
              <a:buSzPts val="1800"/>
              <a:buChar char="○"/>
            </a:pPr>
            <a:r>
              <a:rPr lang="en" sz="1800"/>
              <a:t>Now the news article in the dataset is replaced with the Hadamard product of user embedding and the news article embedding.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000"/>
                                        <p:tgtEl>
                                          <p:spTgt spid="19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BPR - Bayesian Personalized Ranking</a:t>
            </a:r>
            <a:endParaRPr/>
          </a:p>
        </p:txBody>
      </p:sp>
      <p:sp>
        <p:nvSpPr>
          <p:cNvPr id="201" name="Google Shape;201;p35"/>
          <p:cNvSpPr txBox="1"/>
          <p:nvPr>
            <p:ph idx="1" type="body"/>
          </p:nvPr>
        </p:nvSpPr>
        <p:spPr>
          <a:xfrm>
            <a:off x="311700" y="10608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u="sng"/>
              <a:t>Example:</a:t>
            </a:r>
            <a:endParaRPr u="sng"/>
          </a:p>
          <a:p>
            <a:pPr indent="0" lvl="0" marL="914400" rtl="0" algn="l">
              <a:spcBef>
                <a:spcPts val="0"/>
              </a:spcBef>
              <a:spcAft>
                <a:spcPts val="0"/>
              </a:spcAft>
              <a:buNone/>
            </a:pPr>
            <a:r>
              <a:t/>
            </a:r>
            <a:endParaRPr u="sng"/>
          </a:p>
          <a:p>
            <a:pPr indent="0" lvl="0" marL="0" rtl="0" algn="l">
              <a:spcBef>
                <a:spcPts val="0"/>
              </a:spcBef>
              <a:spcAft>
                <a:spcPts val="0"/>
              </a:spcAft>
              <a:buNone/>
            </a:pPr>
            <a:r>
              <a:rPr lang="en" u="sng"/>
              <a:t>	</a:t>
            </a:r>
            <a:r>
              <a:rPr lang="en"/>
              <a:t>1st Impression: </a:t>
            </a:r>
            <a:endParaRPr/>
          </a:p>
          <a:p>
            <a:pPr indent="0" lvl="0" marL="0" rtl="0" algn="l">
              <a:spcBef>
                <a:spcPts val="0"/>
              </a:spcBef>
              <a:spcAft>
                <a:spcPts val="0"/>
              </a:spcAft>
              <a:buNone/>
            </a:pPr>
            <a:r>
              <a:rPr lang="en"/>
              <a:t>	clicks = 1, non-clicks = 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2nd</a:t>
            </a:r>
            <a:r>
              <a:rPr lang="en"/>
              <a:t> Impression: </a:t>
            </a:r>
            <a:endParaRPr/>
          </a:p>
          <a:p>
            <a:pPr indent="0" lvl="0" marL="0" rtl="0" algn="l">
              <a:spcBef>
                <a:spcPts val="0"/>
              </a:spcBef>
              <a:spcAft>
                <a:spcPts val="0"/>
              </a:spcAft>
              <a:buNone/>
            </a:pPr>
            <a:r>
              <a:rPr lang="en"/>
              <a:t>	clicks = 4,5  non-clicks = 6</a:t>
            </a:r>
            <a:endParaRPr/>
          </a:p>
        </p:txBody>
      </p:sp>
      <p:graphicFrame>
        <p:nvGraphicFramePr>
          <p:cNvPr id="202" name="Google Shape;202;p35"/>
          <p:cNvGraphicFramePr/>
          <p:nvPr/>
        </p:nvGraphicFramePr>
        <p:xfrm>
          <a:off x="4346375" y="1119188"/>
          <a:ext cx="3000000" cy="3000000"/>
        </p:xfrm>
        <a:graphic>
          <a:graphicData uri="http://schemas.openxmlformats.org/drawingml/2006/table">
            <a:tbl>
              <a:tblPr>
                <a:noFill/>
                <a:tableStyleId>{4E2C1D38-3C0F-438F-833E-A3FEF2625F7A}</a:tableStyleId>
              </a:tblPr>
              <a:tblGrid>
                <a:gridCol w="1457350"/>
                <a:gridCol w="1457350"/>
                <a:gridCol w="1457350"/>
              </a:tblGrid>
              <a:tr h="398250">
                <a:tc>
                  <a:txBody>
                    <a:bodyPr/>
                    <a:lstStyle/>
                    <a:p>
                      <a:pPr indent="0" lvl="0" marL="0" rtl="0" algn="l">
                        <a:spcBef>
                          <a:spcPts val="0"/>
                        </a:spcBef>
                        <a:spcAft>
                          <a:spcPts val="0"/>
                        </a:spcAft>
                        <a:buNone/>
                      </a:pPr>
                      <a:r>
                        <a:rPr b="1" lang="en" sz="1700">
                          <a:solidFill>
                            <a:schemeClr val="accent3"/>
                          </a:solidFill>
                        </a:rPr>
                        <a:t>Liked (click)</a:t>
                      </a:r>
                      <a:endParaRPr b="1" sz="1700">
                        <a:solidFill>
                          <a:schemeClr val="accent3"/>
                        </a:solidFill>
                      </a:endParaRPr>
                    </a:p>
                  </a:txBody>
                  <a:tcPr marT="91425" marB="91425" marR="91425" marL="91425"/>
                </a:tc>
                <a:tc>
                  <a:txBody>
                    <a:bodyPr/>
                    <a:lstStyle/>
                    <a:p>
                      <a:pPr indent="0" lvl="0" marL="0" rtl="0" algn="l">
                        <a:spcBef>
                          <a:spcPts val="0"/>
                        </a:spcBef>
                        <a:spcAft>
                          <a:spcPts val="0"/>
                        </a:spcAft>
                        <a:buNone/>
                      </a:pPr>
                      <a:r>
                        <a:rPr b="1" lang="en" sz="1700">
                          <a:solidFill>
                            <a:schemeClr val="accent3"/>
                          </a:solidFill>
                        </a:rPr>
                        <a:t>Not liked</a:t>
                      </a:r>
                      <a:endParaRPr b="1" sz="1700">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True/False</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2</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3</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4</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6</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5</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6</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r>
            </a:tbl>
          </a:graphicData>
        </a:graphic>
      </p:graphicFrame>
      <p:graphicFrame>
        <p:nvGraphicFramePr>
          <p:cNvPr id="203" name="Google Shape;203;p35"/>
          <p:cNvGraphicFramePr/>
          <p:nvPr/>
        </p:nvGraphicFramePr>
        <p:xfrm>
          <a:off x="4346375" y="3247375"/>
          <a:ext cx="3000000" cy="3000000"/>
        </p:xfrm>
        <a:graphic>
          <a:graphicData uri="http://schemas.openxmlformats.org/drawingml/2006/table">
            <a:tbl>
              <a:tblPr>
                <a:noFill/>
                <a:tableStyleId>{4E2C1D38-3C0F-438F-833E-A3FEF2625F7A}</a:tableStyleId>
              </a:tblPr>
              <a:tblGrid>
                <a:gridCol w="1457350"/>
                <a:gridCol w="1457350"/>
                <a:gridCol w="1457350"/>
              </a:tblGrid>
              <a:tr h="381000">
                <a:tc>
                  <a:txBody>
                    <a:bodyPr/>
                    <a:lstStyle/>
                    <a:p>
                      <a:pPr indent="0" lvl="0" marL="0" rtl="0" algn="l">
                        <a:spcBef>
                          <a:spcPts val="0"/>
                        </a:spcBef>
                        <a:spcAft>
                          <a:spcPts val="0"/>
                        </a:spcAft>
                        <a:buNone/>
                      </a:pPr>
                      <a:r>
                        <a:rPr lang="en">
                          <a:solidFill>
                            <a:schemeClr val="accent3"/>
                          </a:solidFill>
                        </a:rPr>
                        <a:t>2</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3</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6</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4</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6</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5</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BPR - Bayesian Personalized Ranking</a:t>
            </a:r>
            <a:endParaRPr/>
          </a:p>
        </p:txBody>
      </p:sp>
      <p:sp>
        <p:nvSpPr>
          <p:cNvPr id="209" name="Google Shape;209;p36"/>
          <p:cNvSpPr txBox="1"/>
          <p:nvPr>
            <p:ph idx="1" type="body"/>
          </p:nvPr>
        </p:nvSpPr>
        <p:spPr>
          <a:xfrm>
            <a:off x="311700" y="1060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Prediction</a:t>
            </a:r>
            <a:endParaRPr b="1" sz="2300"/>
          </a:p>
          <a:p>
            <a:pPr indent="-349250" lvl="1" marL="571500" rtl="0" algn="l">
              <a:spcBef>
                <a:spcPts val="0"/>
              </a:spcBef>
              <a:spcAft>
                <a:spcPts val="0"/>
              </a:spcAft>
              <a:buSzPts val="1900"/>
              <a:buChar char="○"/>
            </a:pPr>
            <a:r>
              <a:rPr lang="en" sz="1800"/>
              <a:t>Now we trained this dataset using Logistic Regression.</a:t>
            </a:r>
            <a:endParaRPr sz="1800"/>
          </a:p>
          <a:p>
            <a:pPr indent="-342900" lvl="1" marL="571500" rtl="0" algn="l">
              <a:spcBef>
                <a:spcPts val="0"/>
              </a:spcBef>
              <a:spcAft>
                <a:spcPts val="0"/>
              </a:spcAft>
              <a:buSzPts val="1800"/>
              <a:buChar char="○"/>
            </a:pPr>
            <a:r>
              <a:rPr lang="en" sz="1800"/>
              <a:t>Suppose we have ‘k’ articles from which we need to provide the impression for the user then we need to compute k x k matrix where (i,j) cell indicates whether the user likes the news article ‘i’ compared to the news article ‘j’.</a:t>
            </a:r>
            <a:endParaRPr sz="1800"/>
          </a:p>
          <a:p>
            <a:pPr indent="-342900" lvl="1" marL="571500" rtl="0" algn="l">
              <a:spcBef>
                <a:spcPts val="0"/>
              </a:spcBef>
              <a:spcAft>
                <a:spcPts val="0"/>
              </a:spcAft>
              <a:buSzPts val="1800"/>
              <a:buChar char="○"/>
            </a:pPr>
            <a:r>
              <a:rPr lang="en" sz="1800"/>
              <a:t>Now for each article ‘i’ maintain the vector of count of articles ‘j’ such that user likes the news article ‘i’ compared to the article ‘j’ according to the model prediction.</a:t>
            </a:r>
            <a:endParaRPr sz="1800"/>
          </a:p>
          <a:p>
            <a:pPr indent="-342900" lvl="1" marL="571500" rtl="0" algn="l">
              <a:spcBef>
                <a:spcPts val="0"/>
              </a:spcBef>
              <a:spcAft>
                <a:spcPts val="0"/>
              </a:spcAft>
              <a:buSzPts val="1800"/>
              <a:buChar char="○"/>
            </a:pPr>
            <a:r>
              <a:rPr lang="en" sz="1800"/>
              <a:t>The articles with top ‘k’ values are the final impressions given to the user.</a:t>
            </a:r>
            <a:endParaRPr sz="1800"/>
          </a:p>
          <a:p>
            <a:pPr indent="0" lvl="0" marL="0" rtl="0" algn="l">
              <a:spcBef>
                <a:spcPts val="0"/>
              </a:spcBef>
              <a:spcAft>
                <a:spcPts val="0"/>
              </a:spcAft>
              <a:buNone/>
            </a:pPr>
            <a:r>
              <a:t/>
            </a:r>
            <a:endParaRPr b="1"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BPR - Bayesian Personalized Ranking</a:t>
            </a:r>
            <a:endParaRPr/>
          </a:p>
        </p:txBody>
      </p:sp>
      <p:sp>
        <p:nvSpPr>
          <p:cNvPr id="215" name="Google Shape;215;p37"/>
          <p:cNvSpPr txBox="1"/>
          <p:nvPr>
            <p:ph idx="1" type="body"/>
          </p:nvPr>
        </p:nvSpPr>
        <p:spPr>
          <a:xfrm>
            <a:off x="311700" y="1069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Prediction</a:t>
            </a:r>
            <a:endParaRPr b="1" sz="2300"/>
          </a:p>
          <a:p>
            <a:pPr indent="0" lvl="0" marL="1371600" rtl="0" algn="l">
              <a:spcBef>
                <a:spcPts val="0"/>
              </a:spcBef>
              <a:spcAft>
                <a:spcPts val="0"/>
              </a:spcAft>
              <a:buNone/>
            </a:pPr>
            <a:r>
              <a:t/>
            </a:r>
            <a:endParaRPr sz="1800"/>
          </a:p>
          <a:p>
            <a:pPr indent="0" lvl="0" marL="0" rtl="0" algn="l">
              <a:spcBef>
                <a:spcPts val="0"/>
              </a:spcBef>
              <a:spcAft>
                <a:spcPts val="0"/>
              </a:spcAft>
              <a:buNone/>
            </a:pPr>
            <a:r>
              <a:t/>
            </a:r>
            <a:endParaRPr b="1" sz="2300"/>
          </a:p>
        </p:txBody>
      </p:sp>
      <p:graphicFrame>
        <p:nvGraphicFramePr>
          <p:cNvPr id="216" name="Google Shape;216;p37"/>
          <p:cNvGraphicFramePr/>
          <p:nvPr/>
        </p:nvGraphicFramePr>
        <p:xfrm>
          <a:off x="693600" y="2033500"/>
          <a:ext cx="3000000" cy="3000000"/>
        </p:xfrm>
        <a:graphic>
          <a:graphicData uri="http://schemas.openxmlformats.org/drawingml/2006/table">
            <a:tbl>
              <a:tblPr>
                <a:noFill/>
                <a:tableStyleId>{4E2C1D38-3C0F-438F-833E-A3FEF2625F7A}</a:tableStyleId>
              </a:tblPr>
              <a:tblGrid>
                <a:gridCol w="680075"/>
                <a:gridCol w="680075"/>
                <a:gridCol w="680075"/>
                <a:gridCol w="680075"/>
                <a:gridCol w="680075"/>
              </a:tblGrid>
              <a:tr h="381000">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2</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3</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4</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2</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3</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4</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bl>
          </a:graphicData>
        </a:graphic>
      </p:graphicFrame>
      <p:graphicFrame>
        <p:nvGraphicFramePr>
          <p:cNvPr id="217" name="Google Shape;217;p37"/>
          <p:cNvGraphicFramePr/>
          <p:nvPr/>
        </p:nvGraphicFramePr>
        <p:xfrm>
          <a:off x="4892975" y="2522525"/>
          <a:ext cx="3000000" cy="3000000"/>
        </p:xfrm>
        <a:graphic>
          <a:graphicData uri="http://schemas.openxmlformats.org/drawingml/2006/table">
            <a:tbl>
              <a:tblPr>
                <a:noFill/>
                <a:tableStyleId>{4E2C1D38-3C0F-438F-833E-A3FEF2625F7A}</a:tableStyleId>
              </a:tblPr>
              <a:tblGrid>
                <a:gridCol w="753950"/>
                <a:gridCol w="753950"/>
                <a:gridCol w="753950"/>
                <a:gridCol w="753950"/>
                <a:gridCol w="753950"/>
              </a:tblGrid>
              <a:tr h="381000">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2</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3</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4</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count</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2</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3</a:t>
                      </a:r>
                      <a:endParaRPr>
                        <a:solidFill>
                          <a:schemeClr val="accent3"/>
                        </a:solidFill>
                      </a:endParaRPr>
                    </a:p>
                  </a:txBody>
                  <a:tcPr marT="91425" marB="91425" marR="91425" marL="91425"/>
                </a:tc>
              </a:tr>
            </a:tbl>
          </a:graphicData>
        </a:graphic>
      </p:graphicFrame>
      <p:sp>
        <p:nvSpPr>
          <p:cNvPr id="218" name="Google Shape;218;p37"/>
          <p:cNvSpPr/>
          <p:nvPr/>
        </p:nvSpPr>
        <p:spPr>
          <a:xfrm>
            <a:off x="4289975" y="2789275"/>
            <a:ext cx="367500" cy="25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User and Item Embeddings “collaboratively”</a:t>
            </a:r>
            <a:endParaRPr/>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Consider a user with embedding u and let the embeddings that they liked and disliked be l and d respectively.</a:t>
            </a:r>
            <a:endParaRPr/>
          </a:p>
          <a:p>
            <a:pPr indent="-342900" lvl="0" marL="457200" rtl="0" algn="l">
              <a:spcBef>
                <a:spcPts val="0"/>
              </a:spcBef>
              <a:spcAft>
                <a:spcPts val="0"/>
              </a:spcAft>
              <a:buSzPts val="1800"/>
              <a:buChar char="●"/>
            </a:pPr>
            <a:r>
              <a:rPr lang="en"/>
              <a:t>We build a model that expects the dataset containing (u, l, d) tuples.</a:t>
            </a:r>
            <a:endParaRPr/>
          </a:p>
          <a:p>
            <a:pPr indent="-342900" lvl="0" marL="457200" rtl="0" algn="l">
              <a:spcBef>
                <a:spcPts val="0"/>
              </a:spcBef>
              <a:spcAft>
                <a:spcPts val="0"/>
              </a:spcAft>
              <a:buSzPts val="1800"/>
              <a:buChar char="●"/>
            </a:pPr>
            <a:r>
              <a:rPr lang="en"/>
              <a:t>The model “transforms” u to W</a:t>
            </a:r>
            <a:r>
              <a:rPr baseline="-25000" lang="en"/>
              <a:t>u</a:t>
            </a:r>
            <a:r>
              <a:rPr lang="en"/>
              <a:t>u ; l and d to W</a:t>
            </a:r>
            <a:r>
              <a:rPr baseline="-25000" lang="en"/>
              <a:t>a</a:t>
            </a:r>
            <a:r>
              <a:rPr lang="en"/>
              <a:t>l and W</a:t>
            </a:r>
            <a:r>
              <a:rPr baseline="-25000" lang="en"/>
              <a:t>a</a:t>
            </a:r>
            <a:r>
              <a:rPr lang="en"/>
              <a:t>d, respectively.</a:t>
            </a:r>
            <a:endParaRPr/>
          </a:p>
          <a:p>
            <a:pPr indent="-342900" lvl="0" marL="457200" rtl="0" algn="l">
              <a:spcBef>
                <a:spcPts val="0"/>
              </a:spcBef>
              <a:spcAft>
                <a:spcPts val="0"/>
              </a:spcAft>
              <a:buSzPts val="1800"/>
              <a:buChar char="●"/>
            </a:pPr>
            <a:r>
              <a:rPr lang="en"/>
              <a:t>Let the new embeddings be u’, l’ and d’.</a:t>
            </a:r>
            <a:endParaRPr/>
          </a:p>
          <a:p>
            <a:pPr indent="-342900" lvl="0" marL="457200" rtl="0" algn="l">
              <a:spcBef>
                <a:spcPts val="0"/>
              </a:spcBef>
              <a:spcAft>
                <a:spcPts val="0"/>
              </a:spcAft>
              <a:buSzPts val="1800"/>
              <a:buChar char="●"/>
            </a:pPr>
            <a:r>
              <a:rPr lang="en"/>
              <a:t>The objective function L = Σ (&lt;u’, l’&gt; - &lt;u’, d’&gt;)</a:t>
            </a:r>
            <a:endParaRPr/>
          </a:p>
          <a:p>
            <a:pPr indent="-342900" lvl="0" marL="457200" rtl="0" algn="l">
              <a:spcBef>
                <a:spcPts val="0"/>
              </a:spcBef>
              <a:spcAft>
                <a:spcPts val="0"/>
              </a:spcAft>
              <a:buSzPts val="1800"/>
              <a:buChar char="●"/>
            </a:pPr>
            <a:r>
              <a:rPr lang="en"/>
              <a:t>The weight matrices are learnt in such a way that L is maximized.</a:t>
            </a:r>
            <a:endParaRPr/>
          </a:p>
          <a:p>
            <a:pPr indent="-342900" lvl="0" marL="457200" rtl="0" algn="l">
              <a:spcBef>
                <a:spcPts val="0"/>
              </a:spcBef>
              <a:spcAft>
                <a:spcPts val="0"/>
              </a:spcAft>
              <a:buSzPts val="1800"/>
              <a:buChar char="●"/>
            </a:pPr>
            <a:r>
              <a:rPr lang="en"/>
              <a:t>Some inspiration has been taken from Linear Metric Learning.</a:t>
            </a:r>
            <a:endParaRPr/>
          </a:p>
          <a:p>
            <a:pPr indent="-342900" lvl="0" marL="457200" rtl="0" algn="l">
              <a:spcBef>
                <a:spcPts val="0"/>
              </a:spcBef>
              <a:spcAft>
                <a:spcPts val="0"/>
              </a:spcAft>
              <a:buSzPts val="1800"/>
              <a:buChar char="●"/>
            </a:pPr>
            <a:r>
              <a:rPr lang="en"/>
              <a:t>The model achieves about 66 % accuracy.</a:t>
            </a:r>
            <a:endParaRPr/>
          </a:p>
          <a:p>
            <a:pPr indent="-342900" lvl="0" marL="457200" rtl="0" algn="l">
              <a:spcBef>
                <a:spcPts val="0"/>
              </a:spcBef>
              <a:spcAft>
                <a:spcPts val="0"/>
              </a:spcAft>
              <a:buSzPts val="1800"/>
              <a:buChar char="●"/>
            </a:pPr>
            <a:r>
              <a:rPr lang="en"/>
              <a:t>The model can easily be improved by using a neural network to learn better transformations.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10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Effect filter="fade" transition="in">
                                      <p:cBhvr>
                                        <p:cTn dur="1000"/>
                                        <p:tgtEl>
                                          <p:spTgt spid="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Effect filter="fade" transition="in">
                                      <p:cBhvr>
                                        <p:cTn dur="1000"/>
                                        <p:tgtEl>
                                          <p:spTgt spid="2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animEffect filter="fade" transition="in">
                                      <p:cBhvr>
                                        <p:cTn dur="1000"/>
                                        <p:tgtEl>
                                          <p:spTgt spid="2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animEffect filter="fade" transition="in">
                                      <p:cBhvr>
                                        <p:cTn dur="1000"/>
                                        <p:tgtEl>
                                          <p:spTgt spid="2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animEffect filter="fade" transition="in">
                                      <p:cBhvr>
                                        <p:cTn dur="1000"/>
                                        <p:tgtEl>
                                          <p:spTgt spid="22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8" st="8"/>
                                            </p:txEl>
                                          </p:spTgt>
                                        </p:tgtEl>
                                        <p:attrNameLst>
                                          <p:attrName>style.visibility</p:attrName>
                                        </p:attrNameLst>
                                      </p:cBhvr>
                                      <p:to>
                                        <p:strVal val="visible"/>
                                      </p:to>
                                    </p:set>
                                    <p:animEffect filter="fade" transition="in">
                                      <p:cBhvr>
                                        <p:cTn dur="1000"/>
                                        <p:tgtEl>
                                          <p:spTgt spid="22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22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Arm Bandits - Thompson Sampling Version</a:t>
            </a:r>
            <a:endParaRPr/>
          </a:p>
        </p:txBody>
      </p:sp>
      <p:sp>
        <p:nvSpPr>
          <p:cNvPr id="230" name="Google Shape;230;p3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demonstrated as a purely</a:t>
            </a:r>
            <a:r>
              <a:rPr b="1" lang="en" sz="2000"/>
              <a:t> “Reels”</a:t>
            </a:r>
            <a:r>
              <a:rPr lang="en"/>
              <a:t> version</a:t>
            </a:r>
            <a:endParaRPr/>
          </a:p>
          <a:p>
            <a:pPr indent="-342900" lvl="0" marL="457200" rtl="0" algn="l">
              <a:spcBef>
                <a:spcPts val="0"/>
              </a:spcBef>
              <a:spcAft>
                <a:spcPts val="0"/>
              </a:spcAft>
              <a:buSzPts val="1800"/>
              <a:buChar char="●"/>
            </a:pPr>
            <a:r>
              <a:rPr lang="en"/>
              <a:t>All articles are categorised into 4 main categories. There are 4 arms and each arm represents these main categories.</a:t>
            </a:r>
            <a:endParaRPr/>
          </a:p>
          <a:p>
            <a:pPr indent="0" lvl="0" marL="457200" rtl="0" algn="l">
              <a:spcBef>
                <a:spcPts val="1600"/>
              </a:spcBef>
              <a:spcAft>
                <a:spcPts val="1600"/>
              </a:spcAft>
              <a:buNone/>
            </a:pPr>
            <a:r>
              <a:t/>
            </a:r>
            <a:endParaRPr/>
          </a:p>
        </p:txBody>
      </p:sp>
      <p:graphicFrame>
        <p:nvGraphicFramePr>
          <p:cNvPr id="231" name="Google Shape;231;p39"/>
          <p:cNvGraphicFramePr/>
          <p:nvPr/>
        </p:nvGraphicFramePr>
        <p:xfrm>
          <a:off x="1047450" y="2120400"/>
          <a:ext cx="3000000" cy="3000000"/>
        </p:xfrm>
        <a:graphic>
          <a:graphicData uri="http://schemas.openxmlformats.org/drawingml/2006/table">
            <a:tbl>
              <a:tblPr>
                <a:noFill/>
                <a:tableStyleId>{4E2C1D38-3C0F-438F-833E-A3FEF2625F7A}</a:tableStyleId>
              </a:tblPr>
              <a:tblGrid>
                <a:gridCol w="3619500"/>
                <a:gridCol w="3619500"/>
              </a:tblGrid>
              <a:tr h="381000">
                <a:tc>
                  <a:txBody>
                    <a:bodyPr/>
                    <a:lstStyle/>
                    <a:p>
                      <a:pPr indent="0" lvl="0" marL="0" rtl="0" algn="l">
                        <a:spcBef>
                          <a:spcPts val="0"/>
                        </a:spcBef>
                        <a:spcAft>
                          <a:spcPts val="0"/>
                        </a:spcAft>
                        <a:buNone/>
                      </a:pPr>
                      <a:r>
                        <a:rPr b="1" lang="en" sz="1500" u="sng">
                          <a:solidFill>
                            <a:schemeClr val="accent3"/>
                          </a:solidFill>
                          <a:latin typeface="Average"/>
                          <a:ea typeface="Average"/>
                          <a:cs typeface="Average"/>
                          <a:sym typeface="Average"/>
                        </a:rPr>
                        <a:t>Arm</a:t>
                      </a:r>
                      <a:endParaRPr b="1" sz="1500" u="sng">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 sz="1500" u="sng">
                          <a:solidFill>
                            <a:schemeClr val="accent3"/>
                          </a:solidFill>
                          <a:latin typeface="Average"/>
                          <a:ea typeface="Average"/>
                          <a:cs typeface="Average"/>
                          <a:sym typeface="Average"/>
                        </a:rPr>
                        <a:t>Categories</a:t>
                      </a:r>
                      <a:endParaRPr b="1" sz="1500" u="sng">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Life</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Lifestyle, health, weather, food and drink, travel, kids </a:t>
                      </a:r>
                      <a:endParaRPr sz="1500">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Entertainment</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Entertainment, TV, movies, sports</a:t>
                      </a:r>
                      <a:endParaRPr sz="1500">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World</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n</a:t>
                      </a:r>
                      <a:r>
                        <a:rPr lang="en" sz="1500">
                          <a:solidFill>
                            <a:schemeClr val="accent3"/>
                          </a:solidFill>
                          <a:latin typeface="Average"/>
                          <a:ea typeface="Average"/>
                          <a:cs typeface="Average"/>
                          <a:sym typeface="Average"/>
                        </a:rPr>
                        <a:t>ews , finance, middle-east, north america, autos</a:t>
                      </a:r>
                      <a:endParaRPr sz="1500">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Video</a:t>
                      </a:r>
                      <a:endParaRPr sz="15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video</a:t>
                      </a:r>
                      <a:endParaRPr sz="1500">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Arm Bandits - Thompson Sampling Version</a:t>
            </a:r>
            <a:endParaRPr/>
          </a:p>
        </p:txBody>
      </p:sp>
      <p:sp>
        <p:nvSpPr>
          <p:cNvPr id="237" name="Google Shape;23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p>
          <a:p>
            <a:pPr indent="-342900" lvl="0" marL="457200" rtl="0" algn="l">
              <a:lnSpc>
                <a:spcPct val="150000"/>
              </a:lnSpc>
              <a:spcBef>
                <a:spcPts val="1600"/>
              </a:spcBef>
              <a:spcAft>
                <a:spcPts val="0"/>
              </a:spcAft>
              <a:buSzPts val="1800"/>
              <a:buChar char="●"/>
            </a:pPr>
            <a:r>
              <a:rPr lang="en"/>
              <a:t>Each arm is picked with probability p which is drawn from  distribution beta(α,β).</a:t>
            </a:r>
            <a:endParaRPr/>
          </a:p>
          <a:p>
            <a:pPr indent="-342900" lvl="0" marL="457200" rtl="0" algn="l">
              <a:lnSpc>
                <a:spcPct val="150000"/>
              </a:lnSpc>
              <a:spcBef>
                <a:spcPts val="0"/>
              </a:spcBef>
              <a:spcAft>
                <a:spcPts val="0"/>
              </a:spcAft>
              <a:buSzPts val="1800"/>
              <a:buChar char="●"/>
            </a:pPr>
            <a:r>
              <a:rPr lang="en"/>
              <a:t>These (α,β) are updated based on whether user liked the article or not.</a:t>
            </a:r>
            <a:endParaRPr/>
          </a:p>
          <a:p>
            <a:pPr indent="-342900" lvl="0" marL="457200" rtl="0" algn="l">
              <a:lnSpc>
                <a:spcPct val="150000"/>
              </a:lnSpc>
              <a:spcBef>
                <a:spcPts val="0"/>
              </a:spcBef>
              <a:spcAft>
                <a:spcPts val="0"/>
              </a:spcAft>
              <a:buSzPts val="1800"/>
              <a:buChar char="●"/>
            </a:pPr>
            <a:r>
              <a:rPr lang="en"/>
              <a:t>Note that there are only 4 arms so that during demonstration, we can see user’s interest converge to specific category / categories quickly.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43" name="Google Shape;24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Improved user and news article embeddings.</a:t>
            </a:r>
            <a:endParaRPr/>
          </a:p>
          <a:p>
            <a:pPr indent="-342900" lvl="0" marL="457200" rtl="0" algn="l">
              <a:spcBef>
                <a:spcPts val="0"/>
              </a:spcBef>
              <a:spcAft>
                <a:spcPts val="0"/>
              </a:spcAft>
              <a:buSzPts val="1800"/>
              <a:buChar char="●"/>
            </a:pPr>
            <a:r>
              <a:rPr lang="en"/>
              <a:t>Applying RNN to train and predict user’s preferences based on view </a:t>
            </a:r>
            <a:r>
              <a:rPr lang="en"/>
              <a:t>history</a:t>
            </a:r>
            <a:r>
              <a:rPr lang="en"/>
              <a:t>.</a:t>
            </a:r>
            <a:endParaRPr/>
          </a:p>
          <a:p>
            <a:pPr indent="-342900" lvl="0" marL="457200" rtl="0" algn="l">
              <a:spcBef>
                <a:spcPts val="0"/>
              </a:spcBef>
              <a:spcAft>
                <a:spcPts val="0"/>
              </a:spcAft>
              <a:buSzPts val="1800"/>
              <a:buChar char="●"/>
            </a:pPr>
            <a:r>
              <a:rPr lang="en"/>
              <a:t>News article distribution is not uniform, so better sampling can be done.</a:t>
            </a:r>
            <a:endParaRPr/>
          </a:p>
          <a:p>
            <a:pPr indent="-342900" lvl="0" marL="457200" rtl="0" algn="l">
              <a:spcBef>
                <a:spcPts val="0"/>
              </a:spcBef>
              <a:spcAft>
                <a:spcPts val="0"/>
              </a:spcAft>
              <a:buSzPts val="1800"/>
              <a:buChar char="●"/>
            </a:pPr>
            <a:r>
              <a:rPr lang="en"/>
              <a:t>Develop it into a web based application.</a:t>
            </a:r>
            <a:endParaRPr/>
          </a:p>
          <a:p>
            <a:pPr indent="-342900" lvl="0" marL="457200" rtl="0" algn="l">
              <a:spcBef>
                <a:spcPts val="0"/>
              </a:spcBef>
              <a:spcAft>
                <a:spcPts val="0"/>
              </a:spcAft>
              <a:buSzPts val="1800"/>
              <a:buChar char="●"/>
            </a:pPr>
            <a:r>
              <a:rPr lang="en"/>
              <a:t>BPR set representations.</a:t>
            </a:r>
            <a:endParaRPr/>
          </a:p>
          <a:p>
            <a:pPr indent="-342900" lvl="0" marL="457200" rtl="0" algn="l">
              <a:spcBef>
                <a:spcPts val="0"/>
              </a:spcBef>
              <a:spcAft>
                <a:spcPts val="0"/>
              </a:spcAft>
              <a:buSzPts val="1800"/>
              <a:buChar char="●"/>
            </a:pPr>
            <a:r>
              <a:rPr lang="en"/>
              <a:t>Granular user type.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1000"/>
                                        <p:tgtEl>
                                          <p:spTgt spid="2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Effect filter="fade" transition="in">
                                      <p:cBhvr>
                                        <p:cTn dur="1000"/>
                                        <p:tgtEl>
                                          <p:spTgt spid="2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Effect filter="fade" transition="in">
                                      <p:cBhvr>
                                        <p:cTn dur="1000"/>
                                        <p:tgtEl>
                                          <p:spTgt spid="2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41475"/>
            <a:ext cx="8520600" cy="11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t>
            </a:r>
            <a:r>
              <a:rPr lang="en"/>
              <a:t>News Recommendation System? Social utilities?</a:t>
            </a:r>
            <a:endParaRPr/>
          </a:p>
        </p:txBody>
      </p:sp>
      <p:sp>
        <p:nvSpPr>
          <p:cNvPr id="72" name="Google Shape;72;p15"/>
          <p:cNvSpPr txBox="1"/>
          <p:nvPr>
            <p:ph idx="1" type="body"/>
          </p:nvPr>
        </p:nvSpPr>
        <p:spPr>
          <a:xfrm>
            <a:off x="268550" y="1021975"/>
            <a:ext cx="8520600" cy="3829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u="sng"/>
              <a:t>Combatting biases</a:t>
            </a:r>
            <a:r>
              <a:rPr lang="en" sz="1900"/>
              <a:t>: News recommendation systems can help break users out of filter bubbles by exposing them to news articles that challenge their existing beliefs and opinions. This can promote critical thinking and reduce polarization in society.</a:t>
            </a:r>
            <a:endParaRPr sz="1900"/>
          </a:p>
          <a:p>
            <a:pPr indent="-349250" lvl="0" marL="457200" rtl="0" algn="l">
              <a:spcBef>
                <a:spcPts val="0"/>
              </a:spcBef>
              <a:spcAft>
                <a:spcPts val="0"/>
              </a:spcAft>
              <a:buSzPts val="1900"/>
              <a:buChar char="●"/>
            </a:pPr>
            <a:r>
              <a:rPr lang="en" sz="1900" u="sng"/>
              <a:t>Encouraging engagement with news</a:t>
            </a:r>
            <a:r>
              <a:rPr lang="en" sz="1900"/>
              <a:t>: News recommendation systems can suggest articles that are relevant to users' interests, making it more likely that they will engage with the news and stay informed about current events.</a:t>
            </a:r>
            <a:endParaRPr sz="1900"/>
          </a:p>
          <a:p>
            <a:pPr indent="-349250" lvl="0" marL="457200" rtl="0" algn="l">
              <a:spcBef>
                <a:spcPts val="0"/>
              </a:spcBef>
              <a:spcAft>
                <a:spcPts val="0"/>
              </a:spcAft>
              <a:buSzPts val="1900"/>
              <a:buChar char="●"/>
            </a:pPr>
            <a:r>
              <a:rPr lang="en" sz="1900" u="sng"/>
              <a:t>Supporting the news industry</a:t>
            </a:r>
            <a:r>
              <a:rPr lang="en" sz="1900"/>
              <a:t>: News recommendation systems can help news organizations reach new audiences and increase engagement with their content, which can ultimately support the financial sustainability of the news industry.</a:t>
            </a:r>
            <a:endParaRPr sz="1900"/>
          </a:p>
          <a:p>
            <a:pPr indent="0" lvl="0" marL="457200" rtl="0" algn="l">
              <a:spcBef>
                <a:spcPts val="0"/>
              </a:spcBef>
              <a:spcAft>
                <a:spcPts val="0"/>
              </a:spcAft>
              <a:buNone/>
            </a:pPr>
            <a:r>
              <a:t/>
            </a:r>
            <a:endParaRPr sz="1700"/>
          </a:p>
          <a:p>
            <a:pPr indent="0" lvl="0" marL="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10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10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10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10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1000"/>
                                        <p:tgtEl>
                                          <p:spTgt spid="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Effect filter="fade" transition="in">
                                      <p:cBhvr>
                                        <p:cTn dur="1000"/>
                                        <p:tgtEl>
                                          <p:spTgt spid="7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11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News Recommendation System challenging compared to others?</a:t>
            </a:r>
            <a:endParaRPr/>
          </a:p>
        </p:txBody>
      </p:sp>
      <p:sp>
        <p:nvSpPr>
          <p:cNvPr id="78" name="Google Shape;78;p16"/>
          <p:cNvSpPr txBox="1"/>
          <p:nvPr>
            <p:ph idx="1" type="body"/>
          </p:nvPr>
        </p:nvSpPr>
        <p:spPr>
          <a:xfrm>
            <a:off x="311700" y="1713400"/>
            <a:ext cx="8520600" cy="2706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Severe Cold-start problem</a:t>
            </a:r>
            <a:endParaRPr sz="1900"/>
          </a:p>
          <a:p>
            <a:pPr indent="-349250" lvl="0" marL="914400" rtl="0" algn="l">
              <a:spcBef>
                <a:spcPts val="0"/>
              </a:spcBef>
              <a:spcAft>
                <a:spcPts val="0"/>
              </a:spcAft>
              <a:buSzPts val="1900"/>
              <a:buChar char="●"/>
            </a:pPr>
            <a:r>
              <a:rPr lang="en" sz="1900"/>
              <a:t>User cold-start problem - Login and new user problem </a:t>
            </a:r>
            <a:endParaRPr sz="1900"/>
          </a:p>
          <a:p>
            <a:pPr indent="-349250" lvl="0" marL="914400" rtl="0" algn="l">
              <a:spcBef>
                <a:spcPts val="0"/>
              </a:spcBef>
              <a:spcAft>
                <a:spcPts val="0"/>
              </a:spcAft>
              <a:buSzPts val="1900"/>
              <a:buChar char="●"/>
            </a:pPr>
            <a:r>
              <a:rPr lang="en" sz="1900"/>
              <a:t>Product cold-start problem - Large number of new news articles </a:t>
            </a:r>
            <a:endParaRPr sz="1900"/>
          </a:p>
          <a:p>
            <a:pPr indent="-349250" lvl="0" marL="457200" rtl="0" algn="l">
              <a:spcBef>
                <a:spcPts val="0"/>
              </a:spcBef>
              <a:spcAft>
                <a:spcPts val="0"/>
              </a:spcAft>
              <a:buSzPts val="1900"/>
              <a:buChar char="●"/>
            </a:pPr>
            <a:r>
              <a:rPr lang="en" sz="1900"/>
              <a:t>In </a:t>
            </a:r>
            <a:r>
              <a:rPr lang="en" sz="1900"/>
              <a:t>traditional recommendation systems we have user ratings to each item, but we do not have explicit news article ratings.</a:t>
            </a:r>
            <a:endParaRPr sz="1900"/>
          </a:p>
          <a:p>
            <a:pPr indent="-349250" lvl="0" marL="457200" rtl="0" algn="l">
              <a:spcBef>
                <a:spcPts val="0"/>
              </a:spcBef>
              <a:spcAft>
                <a:spcPts val="0"/>
              </a:spcAft>
              <a:buSzPts val="1900"/>
              <a:buChar char="●"/>
            </a:pPr>
            <a:r>
              <a:rPr lang="en" sz="1900"/>
              <a:t>Item representation for news articles must be based on it’s content. </a:t>
            </a:r>
            <a:endParaRPr sz="1900"/>
          </a:p>
          <a:p>
            <a:pPr indent="-349250" lvl="0" marL="457200" rtl="0" algn="l">
              <a:spcBef>
                <a:spcPts val="0"/>
              </a:spcBef>
              <a:spcAft>
                <a:spcPts val="0"/>
              </a:spcAft>
              <a:buSzPts val="1900"/>
              <a:buChar char="●"/>
            </a:pPr>
            <a:r>
              <a:rPr lang="en" sz="1900"/>
              <a:t>Real time Updates to the dataset.</a:t>
            </a:r>
            <a:endParaRPr sz="1900"/>
          </a:p>
          <a:p>
            <a:pPr indent="0" lvl="0" marL="457200" rtl="0" algn="l">
              <a:spcBef>
                <a:spcPts val="0"/>
              </a:spcBef>
              <a:spcAft>
                <a:spcPts val="0"/>
              </a:spcAft>
              <a:buNone/>
            </a:pPr>
            <a:r>
              <a:t/>
            </a:r>
            <a:endParaRPr sz="1700"/>
          </a:p>
          <a:p>
            <a:pPr indent="0" lvl="0" marL="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1000"/>
                                        <p:tgtEl>
                                          <p:spTgt spid="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animEffect filter="fade" transition="in">
                                      <p:cBhvr>
                                        <p:cTn dur="1000"/>
                                        <p:tgtEl>
                                          <p:spTgt spid="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animEffect filter="fade" transition="in">
                                      <p:cBhvr>
                                        <p:cTn dur="1000"/>
                                        <p:tgtEl>
                                          <p:spTgt spid="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animEffect filter="fade" transition="in">
                                      <p:cBhvr>
                                        <p:cTn dur="1000"/>
                                        <p:tgtEl>
                                          <p:spTgt spid="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8" st="8"/>
                                            </p:txEl>
                                          </p:spTgt>
                                        </p:tgtEl>
                                        <p:attrNameLst>
                                          <p:attrName>style.visibility</p:attrName>
                                        </p:attrNameLst>
                                      </p:cBhvr>
                                      <p:to>
                                        <p:strVal val="visible"/>
                                      </p:to>
                                    </p:set>
                                    <p:animEffect filter="fade" transition="in">
                                      <p:cBhvr>
                                        <p:cTn dur="1000"/>
                                        <p:tgtEl>
                                          <p:spTgt spid="7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81700"/>
            <a:ext cx="8520600" cy="11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Hence a Challenging Problem!!</a:t>
            </a:r>
            <a:endParaRPr sz="3900"/>
          </a:p>
        </p:txBody>
      </p:sp>
      <p:pic>
        <p:nvPicPr>
          <p:cNvPr id="84" name="Google Shape;84;p17"/>
          <p:cNvPicPr preferRelativeResize="0"/>
          <p:nvPr/>
        </p:nvPicPr>
        <p:blipFill>
          <a:blip r:embed="rId3">
            <a:alphaModFix/>
          </a:blip>
          <a:stretch>
            <a:fillRect/>
          </a:stretch>
        </p:blipFill>
        <p:spPr>
          <a:xfrm>
            <a:off x="863600" y="1643600"/>
            <a:ext cx="3932040" cy="2601700"/>
          </a:xfrm>
          <a:prstGeom prst="rect">
            <a:avLst/>
          </a:prstGeom>
          <a:noFill/>
          <a:ln>
            <a:noFill/>
          </a:ln>
        </p:spPr>
      </p:pic>
      <p:pic>
        <p:nvPicPr>
          <p:cNvPr id="85" name="Google Shape;85;p17"/>
          <p:cNvPicPr preferRelativeResize="0"/>
          <p:nvPr/>
        </p:nvPicPr>
        <p:blipFill>
          <a:blip r:embed="rId4">
            <a:alphaModFix/>
          </a:blip>
          <a:stretch>
            <a:fillRect/>
          </a:stretch>
        </p:blipFill>
        <p:spPr>
          <a:xfrm>
            <a:off x="5005582" y="2050488"/>
            <a:ext cx="3711775" cy="193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MIND dataset</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behaviour.tsv - This file contains the click history of the user, all the impressions shown to the user and the impression time, and the user clicks.</a:t>
            </a:r>
            <a:endParaRPr sz="1900"/>
          </a:p>
          <a:p>
            <a:pPr indent="-349250" lvl="0" marL="457200" rtl="0" algn="l">
              <a:spcBef>
                <a:spcPts val="0"/>
              </a:spcBef>
              <a:spcAft>
                <a:spcPts val="0"/>
              </a:spcAft>
              <a:buSzPts val="1900"/>
              <a:buChar char="●"/>
            </a:pPr>
            <a:r>
              <a:rPr lang="en" sz="1900"/>
              <a:t>An impression log records the news articles displayed to a user when the user visits the news page at some specific time. </a:t>
            </a:r>
            <a:endParaRPr sz="1900"/>
          </a:p>
          <a:p>
            <a:pPr indent="0" lvl="0" marL="457200" rtl="0" algn="l">
              <a:spcBef>
                <a:spcPts val="0"/>
              </a:spcBef>
              <a:spcAft>
                <a:spcPts val="0"/>
              </a:spcAft>
              <a:buNone/>
            </a:pPr>
            <a:r>
              <a:t/>
            </a:r>
            <a:endParaRPr sz="1700"/>
          </a:p>
          <a:p>
            <a:pPr indent="0" lvl="0" marL="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1600"/>
              </a:spcAft>
              <a:buNone/>
            </a:pPr>
            <a:r>
              <a:t/>
            </a:r>
            <a:endParaRPr/>
          </a:p>
        </p:txBody>
      </p:sp>
      <p:pic>
        <p:nvPicPr>
          <p:cNvPr id="92" name="Google Shape;92;p18"/>
          <p:cNvPicPr preferRelativeResize="0"/>
          <p:nvPr/>
        </p:nvPicPr>
        <p:blipFill rotWithShape="1">
          <a:blip r:embed="rId3">
            <a:alphaModFix/>
          </a:blip>
          <a:srcRect b="40235" l="2460" r="36477" t="44496"/>
          <a:stretch/>
        </p:blipFill>
        <p:spPr>
          <a:xfrm>
            <a:off x="518650" y="3013650"/>
            <a:ext cx="8241701" cy="12772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MIND dataset</a:t>
            </a:r>
            <a:endParaRPr/>
          </a:p>
        </p:txBody>
      </p:sp>
      <p:sp>
        <p:nvSpPr>
          <p:cNvPr id="98" name="Google Shape;98;p19"/>
          <p:cNvSpPr txBox="1"/>
          <p:nvPr>
            <p:ph idx="1" type="body"/>
          </p:nvPr>
        </p:nvSpPr>
        <p:spPr>
          <a:xfrm>
            <a:off x="208150" y="1230150"/>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news</a:t>
            </a:r>
            <a:r>
              <a:rPr lang="en" sz="1900"/>
              <a:t>.tsv - This file contains the description of each news article.</a:t>
            </a:r>
            <a:endParaRPr sz="1900"/>
          </a:p>
          <a:p>
            <a:pPr indent="-342900" lvl="0" marL="457200" rtl="0" algn="l">
              <a:spcBef>
                <a:spcPts val="0"/>
              </a:spcBef>
              <a:spcAft>
                <a:spcPts val="0"/>
              </a:spcAft>
              <a:buSzPts val="1800"/>
              <a:buChar char="●"/>
            </a:pPr>
            <a:r>
              <a:rPr lang="en"/>
              <a:t>The survival time of more than 84.5% news articles is less than two days.</a:t>
            </a:r>
            <a:endParaRPr sz="1600"/>
          </a:p>
          <a:p>
            <a:pPr indent="0" lvl="0" marL="0" rtl="0" algn="l">
              <a:spcBef>
                <a:spcPts val="1600"/>
              </a:spcBef>
              <a:spcAft>
                <a:spcPts val="0"/>
              </a:spcAft>
              <a:buNone/>
            </a:pPr>
            <a:r>
              <a:t/>
            </a:r>
            <a:endParaRPr sz="1900"/>
          </a:p>
          <a:p>
            <a:pPr indent="0" lvl="0" marL="457200" rtl="0" algn="l">
              <a:spcBef>
                <a:spcPts val="0"/>
              </a:spcBef>
              <a:spcAft>
                <a:spcPts val="0"/>
              </a:spcAft>
              <a:buNone/>
            </a:pPr>
            <a:r>
              <a:t/>
            </a:r>
            <a:endParaRPr sz="1700"/>
          </a:p>
          <a:p>
            <a:pPr indent="0" lvl="0" marL="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1600"/>
              </a:spcAft>
              <a:buNone/>
            </a:pPr>
            <a:r>
              <a:t/>
            </a:r>
            <a:endParaRPr/>
          </a:p>
        </p:txBody>
      </p:sp>
      <p:pic>
        <p:nvPicPr>
          <p:cNvPr id="99" name="Google Shape;99;p19"/>
          <p:cNvPicPr preferRelativeResize="0"/>
          <p:nvPr/>
        </p:nvPicPr>
        <p:blipFill rotWithShape="1">
          <a:blip r:embed="rId3">
            <a:alphaModFix/>
          </a:blip>
          <a:srcRect b="23453" l="2744" r="39116" t="51881"/>
          <a:stretch/>
        </p:blipFill>
        <p:spPr>
          <a:xfrm>
            <a:off x="2028925" y="2150650"/>
            <a:ext cx="6803376" cy="2036675"/>
          </a:xfrm>
          <a:prstGeom prst="rect">
            <a:avLst/>
          </a:prstGeom>
          <a:noFill/>
          <a:ln>
            <a:noFill/>
          </a:ln>
        </p:spPr>
      </p:pic>
      <p:sp>
        <p:nvSpPr>
          <p:cNvPr id="100" name="Google Shape;100;p19"/>
          <p:cNvSpPr txBox="1"/>
          <p:nvPr/>
        </p:nvSpPr>
        <p:spPr>
          <a:xfrm>
            <a:off x="152400" y="2209800"/>
            <a:ext cx="20862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News-id</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URL</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Category</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Sub-category</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Title</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Abstract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Effect filter="fade" transition="in">
                                      <p:cBhvr>
                                        <p:cTn dur="1000"/>
                                        <p:tgtEl>
                                          <p:spTgt spid="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419350" y="1071975"/>
            <a:ext cx="8412900" cy="368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news dataset contains 17 categories and 264 sub categories.</a:t>
            </a:r>
            <a:endParaRPr/>
          </a:p>
          <a:p>
            <a:pPr indent="-342900" lvl="0" marL="457200" rtl="0" algn="l">
              <a:spcBef>
                <a:spcPts val="0"/>
              </a:spcBef>
              <a:spcAft>
                <a:spcPts val="0"/>
              </a:spcAft>
              <a:buSzPts val="1800"/>
              <a:buChar char="●"/>
            </a:pPr>
            <a:r>
              <a:rPr lang="en"/>
              <a:t>60% of the news articles belong to either news or sports category.</a:t>
            </a:r>
            <a:endParaRPr/>
          </a:p>
          <a:p>
            <a:pPr indent="-342900" lvl="0" marL="457200" rtl="0" algn="l">
              <a:spcBef>
                <a:spcPts val="0"/>
              </a:spcBef>
              <a:spcAft>
                <a:spcPts val="0"/>
              </a:spcAft>
              <a:buSzPts val="1800"/>
              <a:buChar char="●"/>
            </a:pPr>
            <a:r>
              <a:rPr lang="en"/>
              <a:t>The dataset consists of the user behaviour records between the period November 9, 2019 to November 14, 2019.</a:t>
            </a:r>
            <a:endParaRPr/>
          </a:p>
          <a:p>
            <a:pPr indent="-342900" lvl="0" marL="457200" rtl="0" algn="l">
              <a:spcBef>
                <a:spcPts val="0"/>
              </a:spcBef>
              <a:spcAft>
                <a:spcPts val="0"/>
              </a:spcAft>
              <a:buSzPts val="1800"/>
              <a:buChar char="●"/>
            </a:pPr>
            <a:r>
              <a:rPr lang="en"/>
              <a:t>Users click only approximately 4% of the news articles shown to him.</a:t>
            </a:r>
            <a:endParaRPr/>
          </a:p>
          <a:p>
            <a:pPr indent="-342900" lvl="0" marL="457200" rtl="0" algn="l">
              <a:spcBef>
                <a:spcPts val="0"/>
              </a:spcBef>
              <a:spcAft>
                <a:spcPts val="0"/>
              </a:spcAft>
              <a:buSzPts val="1800"/>
              <a:buChar char="●"/>
            </a:pPr>
            <a:r>
              <a:rPr lang="en"/>
              <a:t>Approximately more than 30,000 news articles (60%) are not even displayed to the user in this time period.</a:t>
            </a:r>
            <a:endParaRPr/>
          </a:p>
          <a:p>
            <a:pPr indent="-342900" lvl="0" marL="457200" rtl="0" algn="l">
              <a:spcBef>
                <a:spcPts val="0"/>
              </a:spcBef>
              <a:spcAft>
                <a:spcPts val="0"/>
              </a:spcAft>
              <a:buSzPts val="1800"/>
              <a:buChar char="●"/>
            </a:pPr>
            <a:r>
              <a:rPr lang="en"/>
              <a:t>Each user in the dataset have at least 17 news article clicks in this period.</a:t>
            </a:r>
            <a:endParaRPr sz="1700"/>
          </a:p>
        </p:txBody>
      </p:sp>
      <p:sp>
        <p:nvSpPr>
          <p:cNvPr id="106" name="Google Shape;106;p20"/>
          <p:cNvSpPr txBox="1"/>
          <p:nvPr>
            <p:ph type="title"/>
          </p:nvPr>
        </p:nvSpPr>
        <p:spPr>
          <a:xfrm>
            <a:off x="311700" y="28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28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pic>
        <p:nvPicPr>
          <p:cNvPr id="112" name="Google Shape;112;p21"/>
          <p:cNvPicPr preferRelativeResize="0"/>
          <p:nvPr/>
        </p:nvPicPr>
        <p:blipFill>
          <a:blip r:embed="rId3">
            <a:alphaModFix/>
          </a:blip>
          <a:stretch>
            <a:fillRect/>
          </a:stretch>
        </p:blipFill>
        <p:spPr>
          <a:xfrm>
            <a:off x="3185325" y="298575"/>
            <a:ext cx="5014051" cy="4546351"/>
          </a:xfrm>
          <a:prstGeom prst="rect">
            <a:avLst/>
          </a:prstGeom>
          <a:noFill/>
          <a:ln>
            <a:noFill/>
          </a:ln>
        </p:spPr>
      </p:pic>
      <p:pic>
        <p:nvPicPr>
          <p:cNvPr id="113" name="Google Shape;113;p21"/>
          <p:cNvPicPr preferRelativeResize="0"/>
          <p:nvPr/>
        </p:nvPicPr>
        <p:blipFill rotWithShape="1">
          <a:blip r:embed="rId4">
            <a:alphaModFix/>
          </a:blip>
          <a:srcRect b="32423" l="2375" r="86352" t="24391"/>
          <a:stretch/>
        </p:blipFill>
        <p:spPr>
          <a:xfrm>
            <a:off x="468175" y="1029875"/>
            <a:ext cx="1820952" cy="3737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