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4" r:id="rId5"/>
    <p:sldId id="265" r:id="rId6"/>
    <p:sldId id="266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F31"/>
    <a:srgbClr val="2D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8" autoAdjust="0"/>
    <p:restoredTop sz="75493" autoAdjust="0"/>
  </p:normalViewPr>
  <p:slideViewPr>
    <p:cSldViewPr snapToGrid="0">
      <p:cViewPr varScale="1">
        <p:scale>
          <a:sx n="72" d="100"/>
          <a:sy n="72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882F3-2E02-451E-9C78-05DF22B0318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6852E-DC29-4DF7-AD80-913D4F64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8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6852E-DC29-4DF7-AD80-913D4F64D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5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D9107-982F-4200-938D-AE00E0FE94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8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D9107-982F-4200-938D-AE00E0FE94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D9107-982F-4200-938D-AE00E0FE94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D9107-982F-4200-938D-AE00E0FE94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6852E-DC29-4DF7-AD80-913D4F64DF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6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8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9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0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A053-092D-4E5E-A35D-CC00E578BF7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mid.coding.workshop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lspbw7f-6Wk0BUiI6H05O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graph-gallery.com/ggplot2-package.html" TargetMode="External"/><Relationship Id="rId3" Type="http://schemas.openxmlformats.org/officeDocument/2006/relationships/hyperlink" Target="https://www.chimb.ca/contact" TargetMode="External"/><Relationship Id="rId7" Type="http://schemas.openxmlformats.org/officeDocument/2006/relationships/hyperlink" Target="https://github.com/rstudio/cheatsheets/blob/main/data-visualization-2.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-graphics.org/" TargetMode="External"/><Relationship Id="rId5" Type="http://schemas.openxmlformats.org/officeDocument/2006/relationships/hyperlink" Target="https://r4ds.had.co.nz/" TargetMode="External"/><Relationship Id="rId10" Type="http://schemas.openxmlformats.org/officeDocument/2006/relationships/hyperlink" Target="https://datacarpentry.org/R-ecology-lesson/04-visualization-ggplot2.html#Challenges" TargetMode="External"/><Relationship Id="rId4" Type="http://schemas.openxmlformats.org/officeDocument/2006/relationships/hyperlink" Target="https://stats.oarc.ucla.edu/other/mult-pkg/whatstat/" TargetMode="External"/><Relationship Id="rId9" Type="http://schemas.openxmlformats.org/officeDocument/2006/relationships/hyperlink" Target="http://r-statistics.co/ggplot2-Tutorial-With-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2095500"/>
            <a:chOff x="0" y="-1"/>
            <a:chExt cx="16459201" cy="3364106"/>
          </a:xfrm>
        </p:grpSpPr>
        <p:cxnSp>
          <p:nvCxnSpPr>
            <p:cNvPr id="5" name="Elbow Connector 4"/>
            <p:cNvCxnSpPr/>
            <p:nvPr/>
          </p:nvCxnSpPr>
          <p:spPr>
            <a:xfrm rot="5400000">
              <a:off x="1454524" y="123263"/>
              <a:ext cx="2097741" cy="1851217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168588" y="0"/>
              <a:ext cx="26894" cy="3173507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rot="16200000" flipH="1">
              <a:off x="4350122" y="584947"/>
              <a:ext cx="3173506" cy="2003613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4195482" y="1909482"/>
              <a:ext cx="6400800" cy="887507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5400000">
              <a:off x="7581903" y="584948"/>
              <a:ext cx="3173506" cy="2003613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649635" y="0"/>
              <a:ext cx="26894" cy="3173507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10800000">
              <a:off x="9762566" y="2097741"/>
              <a:ext cx="6696635" cy="1075766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5400000" flipH="1" flipV="1">
              <a:off x="-661465" y="927141"/>
              <a:ext cx="2885225" cy="1030943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0" y="2299447"/>
              <a:ext cx="3706901" cy="874060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16200000" flipH="1">
              <a:off x="13386548" y="248770"/>
              <a:ext cx="2353235" cy="1855694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001328" y="2973459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895" y="2973458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82223" y="1722882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570" y="2712143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44528" y="2973457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992035" y="2975798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246126" y="2585150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723054" y="1903585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482375" y="2796989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296859" y="2085951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935068" y="511444"/>
              <a:ext cx="1809460" cy="0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604994" y="317290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-673261" y="2272006"/>
            <a:ext cx="13445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MEDICAL MICROBIOLOGY AND INFECTIOUS DISEASES</a:t>
            </a:r>
            <a:r>
              <a:rPr lang="en-US" sz="36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 </a:t>
            </a:r>
          </a:p>
          <a:p>
            <a:pPr algn="ctr"/>
            <a:r>
              <a:rPr lang="en-US" sz="40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CODING WORKSHOP</a:t>
            </a:r>
          </a:p>
          <a:p>
            <a:pPr algn="ctr"/>
            <a:r>
              <a:rPr lang="en-US" sz="2800" b="1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Presents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0459" y="4117251"/>
            <a:ext cx="1051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Franklin Gothic Medium" panose="020B0603020102020204" pitchFamily="34" charset="0"/>
              </a:rPr>
              <a:t>Using ggplot2 to visualize data and statistical results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11820" y="4908209"/>
            <a:ext cx="70584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INSTRUCTED BY</a:t>
            </a:r>
          </a:p>
          <a:p>
            <a:pPr algn="ctr"/>
            <a:r>
              <a:rPr lang="en-US" i="1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Samantha Lee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Department of Biochemistry and Medical Genetics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umlee285@myumanitoba.ca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0" y="6418596"/>
            <a:ext cx="12192000" cy="4394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337" y="6418596"/>
            <a:ext cx="454821" cy="439403"/>
          </a:xfrm>
          <a:prstGeom prst="ellipse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180689" y="6484408"/>
            <a:ext cx="1143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Educational series supported by the Department of MMID to promote knowledge translation and dissemination among students and researchers</a:t>
            </a:r>
          </a:p>
        </p:txBody>
      </p:sp>
    </p:spTree>
    <p:extLst>
      <p:ext uri="{BB962C8B-B14F-4D97-AF65-F5344CB8AC3E}">
        <p14:creationId xmlns:p14="http://schemas.microsoft.com/office/powerpoint/2010/main" val="269401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2095500"/>
            <a:chOff x="0" y="-1"/>
            <a:chExt cx="16459201" cy="3364106"/>
          </a:xfrm>
        </p:grpSpPr>
        <p:cxnSp>
          <p:nvCxnSpPr>
            <p:cNvPr id="5" name="Elbow Connector 4"/>
            <p:cNvCxnSpPr/>
            <p:nvPr/>
          </p:nvCxnSpPr>
          <p:spPr>
            <a:xfrm rot="5400000">
              <a:off x="1454524" y="123263"/>
              <a:ext cx="2097741" cy="1851217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168588" y="0"/>
              <a:ext cx="26894" cy="3173507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rot="16200000" flipH="1">
              <a:off x="4350122" y="584947"/>
              <a:ext cx="3173506" cy="2003613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4195482" y="1909482"/>
              <a:ext cx="6400800" cy="887507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5400000">
              <a:off x="7581903" y="584948"/>
              <a:ext cx="3173506" cy="2003613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649635" y="0"/>
              <a:ext cx="26894" cy="3173507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10800000">
              <a:off x="9762566" y="2097741"/>
              <a:ext cx="6696635" cy="1075766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5400000" flipH="1" flipV="1">
              <a:off x="-661465" y="927141"/>
              <a:ext cx="2885225" cy="1030943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0" y="2299447"/>
              <a:ext cx="3706901" cy="874060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16200000" flipH="1">
              <a:off x="13386548" y="248770"/>
              <a:ext cx="2353235" cy="1855694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001328" y="2973459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895" y="2973458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82223" y="1722882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570" y="2712143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44528" y="2973457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992035" y="2975798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246126" y="2585150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723054" y="1903585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482375" y="2796989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296859" y="2085951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935068" y="511444"/>
              <a:ext cx="1809460" cy="0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604994" y="317290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-658935" y="2203964"/>
            <a:ext cx="134455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THANK YOU FOR ATTENDING! </a:t>
            </a:r>
          </a:p>
          <a:p>
            <a:pPr algn="ctr"/>
            <a:r>
              <a:rPr lang="en-US" sz="5400" b="1" i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The Q&amp;A Session will now begin.</a:t>
            </a:r>
          </a:p>
          <a:p>
            <a:pPr algn="ctr"/>
            <a:endParaRPr lang="en-US" sz="2800" b="1" i="1" dirty="0">
              <a:solidFill>
                <a:schemeClr val="accent2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3200" b="1" i="1" u="sng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Please make sure to fill out the </a:t>
            </a:r>
            <a:r>
              <a:rPr lang="en-US" sz="3200" b="1" i="1" u="sng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Exit Survey</a:t>
            </a:r>
          </a:p>
          <a:p>
            <a:pPr algn="ctr"/>
            <a:r>
              <a:rPr lang="en-US" sz="3200" b="1" i="1" u="sng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We value your feedback!</a:t>
            </a:r>
          </a:p>
          <a:p>
            <a:pPr algn="ctr"/>
            <a:endParaRPr lang="en-US" sz="2800" b="1" i="1" u="sng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2000" b="1" i="1" u="sng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More questions? Please email us at </a:t>
            </a:r>
          </a:p>
          <a:p>
            <a:pPr algn="ctr"/>
            <a:r>
              <a:rPr lang="en-US" sz="2000" b="1" i="1" u="sng" dirty="0">
                <a:solidFill>
                  <a:srgbClr val="0070C0"/>
                </a:solidFill>
                <a:latin typeface="Franklin Gothic Medium" panose="020B0603020102020204" pitchFamily="34" charset="0"/>
                <a:hlinkClick r:id="rId2"/>
              </a:rPr>
              <a:t>mmid.coding.workshop@gmail.com</a:t>
            </a:r>
            <a:r>
              <a:rPr lang="en-US" sz="2000" b="1" i="1" u="sng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000" b="1" i="1" u="sng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or post them to the workshop </a:t>
            </a:r>
            <a:r>
              <a:rPr lang="en-US" sz="2000" b="1" i="1" u="sng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slack channel</a:t>
            </a:r>
            <a:endParaRPr lang="en-US" sz="1400" b="1" i="1" u="sng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418596"/>
            <a:ext cx="12192000" cy="4394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337" y="6418596"/>
            <a:ext cx="454821" cy="439403"/>
          </a:xfrm>
          <a:prstGeom prst="ellipse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0689" y="6484408"/>
            <a:ext cx="1143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Educational series supported by the Department of MMID to promote knowledge translation and dissemination among students and researchers</a:t>
            </a:r>
          </a:p>
        </p:txBody>
      </p:sp>
    </p:spTree>
    <p:extLst>
      <p:ext uri="{BB962C8B-B14F-4D97-AF65-F5344CB8AC3E}">
        <p14:creationId xmlns:p14="http://schemas.microsoft.com/office/powerpoint/2010/main" val="286851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83792" y="744657"/>
            <a:ext cx="134455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INFORMATION FOR PARTICIPANTS</a:t>
            </a:r>
          </a:p>
          <a:p>
            <a:pPr algn="ctr"/>
            <a:endParaRPr lang="en-US" sz="4000" b="1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All workshops are being recorded and posted to the</a:t>
            </a:r>
          </a:p>
          <a:p>
            <a:pPr algn="ctr"/>
            <a:r>
              <a:rPr lang="en-US" sz="3600" u="sng" dirty="0">
                <a:solidFill>
                  <a:srgbClr val="0070C0"/>
                </a:solidFill>
                <a:latin typeface="Franklin Gothic Medium" panose="020B0603020102020204" pitchFamily="34" charset="0"/>
                <a:hlinkClick r:id="rId2"/>
              </a:rPr>
              <a:t>MMID Coding Workshop - YouTube</a:t>
            </a:r>
            <a:endParaRPr lang="en-US" sz="6600" b="1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algn="ctr"/>
            <a:endParaRPr lang="en-US" sz="4000" b="1" i="1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  <a:p>
            <a:pPr algn="ctr"/>
            <a:endParaRPr lang="en-US" sz="4000" b="1" i="1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Question and Answer period </a:t>
            </a:r>
            <a:r>
              <a:rPr lang="en-US" sz="4000" b="1" i="1" u="sng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will not be recorded.</a:t>
            </a:r>
          </a:p>
          <a:p>
            <a:pPr algn="ctr"/>
            <a:endParaRPr lang="en-US" sz="2800" b="1" i="1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4535" y="650763"/>
            <a:ext cx="5759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LEARNING 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326" y="1704109"/>
            <a:ext cx="896181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Become familiar with ggplot2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Learn how to run basic statistical tests in R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Learn how to add statistics to </a:t>
            </a:r>
            <a:r>
              <a:rPr lang="en-US" sz="3200" b="1" i="1" dirty="0" err="1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ggplots</a:t>
            </a:r>
            <a:endParaRPr lang="en-US" sz="3200" b="1" i="1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03B75-1E28-9647-B64E-BB6EC02441A8}"/>
              </a:ext>
            </a:extLst>
          </p:cNvPr>
          <p:cNvSpPr/>
          <p:nvPr/>
        </p:nvSpPr>
        <p:spPr>
          <a:xfrm>
            <a:off x="464535" y="650763"/>
            <a:ext cx="35509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THE DATA 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BE74AF-6B5C-40B2-994F-682F663A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1594194"/>
            <a:ext cx="8533487" cy="4713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95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ECDD8C-5CC7-E943-8318-FF3CAC225708}"/>
              </a:ext>
            </a:extLst>
          </p:cNvPr>
          <p:cNvSpPr/>
          <p:nvPr/>
        </p:nvSpPr>
        <p:spPr>
          <a:xfrm>
            <a:off x="464535" y="650763"/>
            <a:ext cx="26218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GGPLOT2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9E2A6-8F92-A64C-A438-FDDFF87238DE}"/>
              </a:ext>
            </a:extLst>
          </p:cNvPr>
          <p:cNvSpPr txBox="1"/>
          <p:nvPr/>
        </p:nvSpPr>
        <p:spPr>
          <a:xfrm>
            <a:off x="540326" y="1704109"/>
            <a:ext cx="896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Part of the </a:t>
            </a:r>
            <a:r>
              <a:rPr lang="en-US" sz="3200" i="1" dirty="0" err="1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tidyverse</a:t>
            </a:r>
            <a:endParaRPr lang="en-US" sz="3200" i="1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EB7233-7B0D-EB49-905F-162F0C107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38" y="2452138"/>
            <a:ext cx="7042160" cy="2753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78ED9B-61DA-2443-99A4-CF9700D5A684}"/>
              </a:ext>
            </a:extLst>
          </p:cNvPr>
          <p:cNvSpPr txBox="1"/>
          <p:nvPr/>
        </p:nvSpPr>
        <p:spPr>
          <a:xfrm>
            <a:off x="540326" y="3028775"/>
            <a:ext cx="716877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Any plot you can make in base R can be recreated in ggplot2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ggplot2 offers a clean and simple workflow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8D849-0A44-B941-AE9C-47188D4B5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016" y="143804"/>
            <a:ext cx="2402449" cy="27628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C3B9A3-E073-CD46-BB53-C827DDE0A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099" y="1996496"/>
            <a:ext cx="3641726" cy="41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7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4535" y="650763"/>
            <a:ext cx="42705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GGPLOT2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6BCC4-3E55-F049-9568-A1FCD2FF0BB8}"/>
              </a:ext>
            </a:extLst>
          </p:cNvPr>
          <p:cNvSpPr txBox="1"/>
          <p:nvPr/>
        </p:nvSpPr>
        <p:spPr>
          <a:xfrm>
            <a:off x="540326" y="1704109"/>
            <a:ext cx="11003974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Start with a </a:t>
            </a:r>
            <a:r>
              <a:rPr lang="en-US" sz="2800" i="1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ggplot</a:t>
            </a:r>
            <a:r>
              <a:rPr lang="en-US" sz="28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()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Supply data and aesthetics (</a:t>
            </a:r>
            <a:r>
              <a:rPr lang="en-US" sz="2800" i="1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aes</a:t>
            </a:r>
            <a:r>
              <a:rPr lang="en-US" sz="28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) to </a:t>
            </a:r>
            <a:r>
              <a:rPr lang="en-US" sz="2800" i="1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ggplot</a:t>
            </a:r>
            <a:r>
              <a:rPr lang="en-US" sz="28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()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aes</a:t>
            </a:r>
            <a:r>
              <a:rPr lang="en-US" sz="28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() also specifies x and y data; some plots only need one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Add layers using “+”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Base layer is type of plot, usual takes the form of “</a:t>
            </a:r>
            <a:r>
              <a:rPr lang="en-US" sz="2800" i="1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geom_plot</a:t>
            </a:r>
            <a:r>
              <a:rPr lang="en-US" sz="28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()” where plot is the type of plot – e.g. </a:t>
            </a:r>
            <a:r>
              <a:rPr lang="en-US" sz="2800" i="1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geom_boxplot</a:t>
            </a:r>
            <a:r>
              <a:rPr lang="en-US" sz="28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()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Can also specify themes, aesthetics, facets, and more..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ABCFB-A9B9-924F-95B6-91BA7C0A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68" y="5514976"/>
            <a:ext cx="8312064" cy="9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4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E92E95-1A0F-C64D-8F5E-532F0CAFB0F5}"/>
              </a:ext>
            </a:extLst>
          </p:cNvPr>
          <p:cNvSpPr/>
          <p:nvPr/>
        </p:nvSpPr>
        <p:spPr>
          <a:xfrm>
            <a:off x="464535" y="650763"/>
            <a:ext cx="4361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BOXPLOT OF 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069A0E-FB9E-2A45-8831-C0D93598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72" y="1600200"/>
            <a:ext cx="8704765" cy="882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6F8C4-C47F-3142-A26A-6298771C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588" y="2776057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6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9034" y="2587716"/>
            <a:ext cx="82454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I’ll switch to the R markdown document…</a:t>
            </a:r>
          </a:p>
        </p:txBody>
      </p:sp>
    </p:spTree>
    <p:extLst>
      <p:ext uri="{BB962C8B-B14F-4D97-AF65-F5344CB8AC3E}">
        <p14:creationId xmlns:p14="http://schemas.microsoft.com/office/powerpoint/2010/main" val="292284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0326" y="3549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HELPFUL 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959" y="1513963"/>
            <a:ext cx="10266368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3"/>
              </a:rPr>
              <a:t>George &amp; Fay Yee Centre for Health Care Innovation 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  <a:hlinkClick r:id="rId4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4"/>
              </a:rPr>
              <a:t>Choosing the correct statistical test in SAS, STATA, SPSS, and R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5"/>
              </a:rPr>
              <a:t>R for data science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6"/>
              </a:rPr>
              <a:t>R graphics cookbook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7"/>
              </a:rPr>
              <a:t>ggplot2 cheat sheet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8"/>
              </a:rPr>
              <a:t>The R graph gallery: ggplot2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9"/>
              </a:rPr>
              <a:t>How to make any graph in ggplot2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10"/>
              </a:rPr>
              <a:t>Data carpentry: Data visualization with ggplot2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347</Words>
  <Application>Microsoft Office PowerPoint</Application>
  <PresentationFormat>Widescreen</PresentationFormat>
  <Paragraphs>58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Jillian Rumore</dc:creator>
  <cp:lastModifiedBy>Samantha Lee</cp:lastModifiedBy>
  <cp:revision>30</cp:revision>
  <dcterms:created xsi:type="dcterms:W3CDTF">2022-01-07T15:06:59Z</dcterms:created>
  <dcterms:modified xsi:type="dcterms:W3CDTF">2022-01-17T14:50:02Z</dcterms:modified>
</cp:coreProperties>
</file>