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55F3A94-DF9F-4868-9687-B178307ECDA3}" type="datetimeFigureOut">
              <a:rPr lang="en-GB" smtClean="0"/>
              <a:t>05/04/2017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303736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55F3A94-DF9F-4868-9687-B178307ECDA3}" type="datetimeFigureOut">
              <a:rPr lang="en-GB" smtClean="0"/>
              <a:t>05/04/2017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281512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55F3A94-DF9F-4868-9687-B178307ECDA3}" type="datetimeFigureOut">
              <a:rPr lang="en-GB" smtClean="0"/>
              <a:t>05/04/2017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73348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55F3A94-DF9F-4868-9687-B178307ECDA3}" type="datetimeFigureOut">
              <a:rPr lang="en-GB" smtClean="0"/>
              <a:t>05/04/2017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93300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5F3A94-DF9F-4868-9687-B178307ECDA3}" type="datetimeFigureOut">
              <a:rPr lang="en-GB" smtClean="0"/>
              <a:t>05/04/2017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171549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55F3A94-DF9F-4868-9687-B178307ECDA3}" type="datetimeFigureOut">
              <a:rPr lang="en-GB" smtClean="0"/>
              <a:t>05/04/2017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340427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55F3A94-DF9F-4868-9687-B178307ECDA3}" type="datetimeFigureOut">
              <a:rPr lang="en-GB" smtClean="0"/>
              <a:t>05/04/2017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6326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55F3A94-DF9F-4868-9687-B178307ECDA3}" type="datetimeFigureOut">
              <a:rPr lang="en-GB" smtClean="0"/>
              <a:t>05/04/2017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220534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F3A94-DF9F-4868-9687-B178307ECDA3}" type="datetimeFigureOut">
              <a:rPr lang="en-GB" smtClean="0"/>
              <a:t>05/04/2017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372597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5F3A94-DF9F-4868-9687-B178307ECDA3}" type="datetimeFigureOut">
              <a:rPr lang="en-GB" smtClean="0"/>
              <a:t>05/04/2017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330945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5F3A94-DF9F-4868-9687-B178307ECDA3}" type="datetimeFigureOut">
              <a:rPr lang="en-GB" smtClean="0"/>
              <a:t>05/04/2017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206458-9127-4972-8206-5F380B1285B3}" type="slidenum">
              <a:rPr lang="en-GB" smtClean="0"/>
              <a:t>‹#›</a:t>
            </a:fld>
            <a:endParaRPr lang="en-GB"/>
          </a:p>
        </p:txBody>
      </p:sp>
    </p:spTree>
    <p:extLst>
      <p:ext uri="{BB962C8B-B14F-4D97-AF65-F5344CB8AC3E}">
        <p14:creationId xmlns:p14="http://schemas.microsoft.com/office/powerpoint/2010/main" val="96414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F3A94-DF9F-4868-9687-B178307ECDA3}" type="datetimeFigureOut">
              <a:rPr lang="en-GB" smtClean="0"/>
              <a:t>05/04/2017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06458-9127-4972-8206-5F380B1285B3}" type="slidenum">
              <a:rPr lang="en-GB" smtClean="0"/>
              <a:t>‹#›</a:t>
            </a:fld>
            <a:endParaRPr lang="en-GB"/>
          </a:p>
        </p:txBody>
      </p:sp>
    </p:spTree>
    <p:extLst>
      <p:ext uri="{BB962C8B-B14F-4D97-AF65-F5344CB8AC3E}">
        <p14:creationId xmlns:p14="http://schemas.microsoft.com/office/powerpoint/2010/main" val="2299473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hilltop-analytics.com/football/find-me-a-player-like-andres-iniesta/" TargetMode="External"/><Relationship Id="rId2" Type="http://schemas.openxmlformats.org/officeDocument/2006/relationships/hyperlink" Target="http://stats.nb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pdf/1010.3003&am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cs.cornell.edu/People/tj/publications/joachims_02c.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Final Project</a:t>
            </a:r>
          </a:p>
        </p:txBody>
      </p:sp>
      <p:sp>
        <p:nvSpPr>
          <p:cNvPr id="3" name="Subtitle 2"/>
          <p:cNvSpPr>
            <a:spLocks noGrp="1"/>
          </p:cNvSpPr>
          <p:nvPr>
            <p:ph type="subTitle" idx="1"/>
          </p:nvPr>
        </p:nvSpPr>
        <p:spPr/>
        <p:txBody>
          <a:bodyPr/>
          <a:lstStyle/>
          <a:p>
            <a:r>
              <a:rPr lang="en-GB" dirty="0"/>
              <a:t>Part 1: Lightning Talk</a:t>
            </a:r>
          </a:p>
        </p:txBody>
      </p:sp>
    </p:spTree>
    <p:extLst>
      <p:ext uri="{BB962C8B-B14F-4D97-AF65-F5344CB8AC3E}">
        <p14:creationId xmlns:p14="http://schemas.microsoft.com/office/powerpoint/2010/main" val="63569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Find me a basketballer like LeBron James</a:t>
            </a:r>
          </a:p>
        </p:txBody>
      </p:sp>
      <p:sp>
        <p:nvSpPr>
          <p:cNvPr id="14" name="Content Placeholder 13"/>
          <p:cNvSpPr>
            <a:spLocks noGrp="1"/>
          </p:cNvSpPr>
          <p:nvPr>
            <p:ph idx="1"/>
          </p:nvPr>
        </p:nvSpPr>
        <p:spPr/>
        <p:txBody>
          <a:bodyPr>
            <a:noAutofit/>
          </a:bodyPr>
          <a:lstStyle/>
          <a:p>
            <a:r>
              <a:rPr lang="en-GB" sz="1800" dirty="0"/>
              <a:t>Problem:</a:t>
            </a:r>
          </a:p>
          <a:p>
            <a:pPr lvl="1"/>
            <a:r>
              <a:rPr lang="en-GB" sz="1400" dirty="0"/>
              <a:t>Standard categories into which we group basketballers (Guards, Forwards, Centre) are not satisfactory</a:t>
            </a:r>
          </a:p>
          <a:p>
            <a:pPr lvl="1"/>
            <a:r>
              <a:rPr lang="en-GB" sz="1400" dirty="0"/>
              <a:t>If a coach wanted to find a new player, he isn’t going to say, “find me a new point guard!”. He’s probably likely to say “find me a basketballer like </a:t>
            </a:r>
            <a:r>
              <a:rPr lang="en-GB" sz="1400" b="1" dirty="0"/>
              <a:t>X</a:t>
            </a:r>
            <a:r>
              <a:rPr lang="en-GB" sz="1400" dirty="0"/>
              <a:t>”</a:t>
            </a:r>
          </a:p>
          <a:p>
            <a:pPr lvl="1"/>
            <a:r>
              <a:rPr lang="en-GB" sz="1400" dirty="0"/>
              <a:t>LeBron James is 32 years old. What if David Griffin said “in a couple of years, I’ll need a younger LeBron. Who’s out there?”</a:t>
            </a:r>
          </a:p>
          <a:p>
            <a:r>
              <a:rPr lang="en-GB" sz="1800" dirty="0"/>
              <a:t>Data:</a:t>
            </a:r>
          </a:p>
          <a:p>
            <a:pPr lvl="1"/>
            <a:r>
              <a:rPr lang="en-GB" sz="1400" dirty="0"/>
              <a:t>I will be bringing together the data points for every basketballer in the NBA for the 2015-16 season</a:t>
            </a:r>
          </a:p>
          <a:p>
            <a:pPr lvl="1"/>
            <a:r>
              <a:rPr lang="en-GB" sz="1400" dirty="0"/>
              <a:t>The dataset will include: </a:t>
            </a:r>
          </a:p>
          <a:p>
            <a:pPr lvl="2"/>
            <a:r>
              <a:rPr lang="en-GB" sz="1200" b="1" dirty="0"/>
              <a:t>What the player does on the court, and how often</a:t>
            </a:r>
            <a:r>
              <a:rPr lang="en-GB" sz="1200" dirty="0"/>
              <a:t> – Field Goal, 3 Pointer, Free Throws, Rebounds, Assists, Turnovers, Steals, Blocks, Fouls </a:t>
            </a:r>
            <a:r>
              <a:rPr lang="en-GB" sz="1200" dirty="0" err="1"/>
              <a:t>etc</a:t>
            </a:r>
            <a:r>
              <a:rPr lang="en-GB" sz="1200" dirty="0"/>
              <a:t>…</a:t>
            </a:r>
          </a:p>
          <a:p>
            <a:pPr lvl="2"/>
            <a:r>
              <a:rPr lang="en-GB" sz="1200" b="1" dirty="0"/>
              <a:t>And how successful they are</a:t>
            </a:r>
            <a:r>
              <a:rPr lang="en-GB" sz="1200" dirty="0"/>
              <a:t> – It’s no good saying a player has gotten as many field goals as LeBron James if his accuracy is 10%</a:t>
            </a:r>
          </a:p>
          <a:p>
            <a:pPr lvl="1"/>
            <a:r>
              <a:rPr lang="en-GB" sz="1400" dirty="0"/>
              <a:t>All of the data will come from the NBA’s very own database </a:t>
            </a:r>
            <a:r>
              <a:rPr lang="en-GB" sz="1400" dirty="0">
                <a:hlinkClick r:id="rId2"/>
              </a:rPr>
              <a:t>http://stats.nba.com</a:t>
            </a:r>
            <a:endParaRPr lang="en-GB" sz="1400" dirty="0"/>
          </a:p>
          <a:p>
            <a:r>
              <a:rPr lang="en-GB" sz="1800" dirty="0"/>
              <a:t>Hypothesis:</a:t>
            </a:r>
          </a:p>
          <a:p>
            <a:pPr lvl="1"/>
            <a:r>
              <a:rPr lang="en-GB" sz="1400" dirty="0"/>
              <a:t>My hypothesis is that there will be various distinct sets of basketballers that behave similarly with respect to their on-court performance</a:t>
            </a:r>
          </a:p>
          <a:p>
            <a:r>
              <a:rPr lang="en-GB" sz="1800" dirty="0"/>
              <a:t>Previous Work:</a:t>
            </a:r>
          </a:p>
          <a:p>
            <a:pPr lvl="1"/>
            <a:r>
              <a:rPr lang="en-GB" sz="1400" dirty="0"/>
              <a:t>Previous work includes analysis by Neil Charles (hilltop-analytics) on the European Soccer leagues - </a:t>
            </a:r>
            <a:r>
              <a:rPr lang="en-GB" sz="1400" dirty="0">
                <a:hlinkClick r:id="rId3"/>
              </a:rPr>
              <a:t>http://www.hilltop-analytics.com/football/find-me-a-player-like-andres-iniesta/</a:t>
            </a:r>
            <a:endParaRPr lang="en-GB" sz="1400" dirty="0"/>
          </a:p>
        </p:txBody>
      </p:sp>
    </p:spTree>
    <p:extLst>
      <p:ext uri="{BB962C8B-B14F-4D97-AF65-F5344CB8AC3E}">
        <p14:creationId xmlns:p14="http://schemas.microsoft.com/office/powerpoint/2010/main" val="191914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twitter to predict the stock market</a:t>
            </a:r>
          </a:p>
        </p:txBody>
      </p:sp>
      <p:sp>
        <p:nvSpPr>
          <p:cNvPr id="5" name="Content Placeholder 4"/>
          <p:cNvSpPr>
            <a:spLocks noGrp="1"/>
          </p:cNvSpPr>
          <p:nvPr>
            <p:ph idx="1"/>
          </p:nvPr>
        </p:nvSpPr>
        <p:spPr/>
        <p:txBody>
          <a:bodyPr>
            <a:noAutofit/>
          </a:bodyPr>
          <a:lstStyle/>
          <a:p>
            <a:r>
              <a:rPr lang="en-GB" sz="1800" dirty="0"/>
              <a:t>Problem:</a:t>
            </a:r>
          </a:p>
          <a:p>
            <a:pPr lvl="1"/>
            <a:r>
              <a:rPr lang="en-GB" sz="1400" dirty="0"/>
              <a:t>We know from behavioural economics that emotions can profoundly affect individual behaviour and decision-making. I want to find out whether this also applies to societies at large. Is the public mood correlated or even predictive of economic indicators?</a:t>
            </a:r>
          </a:p>
          <a:p>
            <a:pPr lvl="1"/>
            <a:r>
              <a:rPr lang="en-GB" sz="1400" dirty="0"/>
              <a:t>I am going to investigate whether measurements of collective mood derived from Twitter feeds are correlated to the value of the FTSE 100 index over time</a:t>
            </a:r>
          </a:p>
          <a:p>
            <a:r>
              <a:rPr lang="en-GB" sz="1800" dirty="0"/>
              <a:t>Data:</a:t>
            </a:r>
          </a:p>
          <a:p>
            <a:pPr lvl="1"/>
            <a:r>
              <a:rPr lang="en-GB" sz="1400" dirty="0"/>
              <a:t>I will be collecting all of the tweets submitted to the Twitter service between January 2016 and December 2016 using the Twitter REST API</a:t>
            </a:r>
          </a:p>
          <a:p>
            <a:pPr lvl="1"/>
            <a:r>
              <a:rPr lang="en-GB" sz="1400" dirty="0"/>
              <a:t>I will be grouping all of the tweets submitted into days, and removing stop-words, punctuation and tweets that contain hyperlinks.</a:t>
            </a:r>
          </a:p>
          <a:p>
            <a:pPr lvl="1"/>
            <a:r>
              <a:rPr lang="en-GB" sz="1400" dirty="0"/>
              <a:t>Only taking into account tweets that explicitly states the authors mood (“I am”, “I feel”, “I am feeling” </a:t>
            </a:r>
            <a:r>
              <a:rPr lang="en-GB" sz="1400" dirty="0" err="1"/>
              <a:t>etc</a:t>
            </a:r>
            <a:r>
              <a:rPr lang="en-GB" sz="1400" dirty="0"/>
              <a:t>…).</a:t>
            </a:r>
          </a:p>
          <a:p>
            <a:pPr lvl="1"/>
            <a:r>
              <a:rPr lang="en-GB" sz="1400" dirty="0"/>
              <a:t>I will be extracting a time-series of the closing values of the FTSE 100 index from Yahoo! Finance</a:t>
            </a:r>
          </a:p>
          <a:p>
            <a:r>
              <a:rPr lang="en-GB" sz="1800" dirty="0"/>
              <a:t>Hypothesis:</a:t>
            </a:r>
          </a:p>
          <a:p>
            <a:pPr lvl="1"/>
            <a:r>
              <a:rPr lang="en-GB" sz="1400" dirty="0"/>
              <a:t>My hypothesis is that FTSE 100 index predictions can be significantly improved by the inclusion of public sentiment</a:t>
            </a:r>
          </a:p>
          <a:p>
            <a:r>
              <a:rPr lang="en-GB" sz="1800" dirty="0"/>
              <a:t>Previous Work:</a:t>
            </a:r>
          </a:p>
          <a:p>
            <a:pPr lvl="1"/>
            <a:r>
              <a:rPr lang="en-GB" sz="1400" dirty="0"/>
              <a:t>Previous work includes analysis by </a:t>
            </a:r>
            <a:r>
              <a:rPr lang="sv-SE" sz="1400" dirty="0"/>
              <a:t>Johan Bollen, Huina Mao, and Xiao-Jun Zeng in which they analysed the analysed the effect of different emotions on the Dow Jones Industrial Average (</a:t>
            </a:r>
            <a:r>
              <a:rPr lang="sv-SE" sz="1400" dirty="0">
                <a:hlinkClick r:id="rId2"/>
              </a:rPr>
              <a:t>https://arxiv.org/pdf/1010.3003&amp;</a:t>
            </a:r>
            <a:r>
              <a:rPr lang="sv-SE" sz="1400" dirty="0"/>
              <a:t>)</a:t>
            </a:r>
          </a:p>
        </p:txBody>
      </p:sp>
    </p:spTree>
    <p:extLst>
      <p:ext uri="{BB962C8B-B14F-4D97-AF65-F5344CB8AC3E}">
        <p14:creationId xmlns:p14="http://schemas.microsoft.com/office/powerpoint/2010/main" val="388457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Optimising moonpig.com search results using </a:t>
            </a:r>
            <a:r>
              <a:rPr lang="en-GB" dirty="0" err="1"/>
              <a:t>clickthrough</a:t>
            </a:r>
            <a:r>
              <a:rPr lang="en-GB" dirty="0"/>
              <a:t> data </a:t>
            </a:r>
          </a:p>
        </p:txBody>
      </p:sp>
      <p:sp>
        <p:nvSpPr>
          <p:cNvPr id="3" name="Content Placeholder 2"/>
          <p:cNvSpPr>
            <a:spLocks noGrp="1"/>
          </p:cNvSpPr>
          <p:nvPr>
            <p:ph idx="1"/>
          </p:nvPr>
        </p:nvSpPr>
        <p:spPr/>
        <p:txBody>
          <a:bodyPr>
            <a:noAutofit/>
          </a:bodyPr>
          <a:lstStyle/>
          <a:p>
            <a:r>
              <a:rPr lang="en-GB" sz="1800" dirty="0"/>
              <a:t>Problem:</a:t>
            </a:r>
          </a:p>
          <a:p>
            <a:pPr lvl="1"/>
            <a:r>
              <a:rPr lang="en-GB" sz="1400" dirty="0"/>
              <a:t>When a user types some keywords into  a search engine, they are usually interested in a small subset of the pages which contain this word. Intuitively, a good information retrieval system should present relevant documents high in ranking, with less relevant documents following below.</a:t>
            </a:r>
          </a:p>
          <a:p>
            <a:pPr lvl="1"/>
            <a:r>
              <a:rPr lang="en-GB" sz="1400" dirty="0"/>
              <a:t>The goal of this study is to develop a method that utilises </a:t>
            </a:r>
            <a:r>
              <a:rPr lang="en-GB" sz="1400" dirty="0" err="1"/>
              <a:t>clickthrough</a:t>
            </a:r>
            <a:r>
              <a:rPr lang="en-GB" sz="1400" dirty="0"/>
              <a:t> data for training, namely the query-log of the moonpig.com search function in connection with the log of links the users clicked on in the presented ranking.</a:t>
            </a:r>
          </a:p>
          <a:p>
            <a:r>
              <a:rPr lang="en-GB" sz="1800" dirty="0"/>
              <a:t>Data:</a:t>
            </a:r>
          </a:p>
          <a:p>
            <a:pPr lvl="1"/>
            <a:r>
              <a:rPr lang="en-GB" sz="1400" dirty="0"/>
              <a:t>I will be collecting data on every search query (with a non-empty set of clicks) typed into the search interface, and the information on the top 20 results presented to the user, as well as whether that link was clicked or not.</a:t>
            </a:r>
          </a:p>
          <a:p>
            <a:pPr lvl="1"/>
            <a:r>
              <a:rPr lang="en-GB" sz="1400" dirty="0"/>
              <a:t>My features for each result will include the current ranking of the result, information on the query / content match, i.e. cosine between URL-words and query, and other popularity attributes such as the </a:t>
            </a:r>
            <a:r>
              <a:rPr lang="en-GB" sz="1400" dirty="0" err="1"/>
              <a:t>url</a:t>
            </a:r>
            <a:r>
              <a:rPr lang="en-GB" sz="1400" dirty="0"/>
              <a:t> length, and query length.</a:t>
            </a:r>
          </a:p>
          <a:p>
            <a:r>
              <a:rPr lang="en-GB" sz="1800" dirty="0"/>
              <a:t>Hypothesis:</a:t>
            </a:r>
          </a:p>
          <a:p>
            <a:pPr lvl="1"/>
            <a:r>
              <a:rPr lang="en-GB" sz="1400" dirty="0"/>
              <a:t>My hypothesis is that by mining logfiles of the search function on the moonpig.com website, I will be able to improve the retrieval performance automatically.</a:t>
            </a:r>
          </a:p>
          <a:p>
            <a:r>
              <a:rPr lang="en-GB" sz="1800" dirty="0"/>
              <a:t>Previous Work:</a:t>
            </a:r>
          </a:p>
          <a:p>
            <a:pPr lvl="1"/>
            <a:r>
              <a:rPr lang="en-GB" sz="1400" dirty="0"/>
              <a:t>Previous work includes analysis by </a:t>
            </a:r>
            <a:r>
              <a:rPr lang="en-GB" sz="1400" dirty="0" err="1"/>
              <a:t>Proffesor</a:t>
            </a:r>
            <a:r>
              <a:rPr lang="en-GB" sz="1400" dirty="0"/>
              <a:t> Thorsten </a:t>
            </a:r>
            <a:r>
              <a:rPr lang="en-GB" sz="1400" dirty="0" err="1"/>
              <a:t>Joachims</a:t>
            </a:r>
            <a:r>
              <a:rPr lang="en-GB" sz="1400" dirty="0"/>
              <a:t> in which he created a search engine that outperformed Google and </a:t>
            </a:r>
            <a:r>
              <a:rPr lang="en-GB" sz="1400" dirty="0" err="1"/>
              <a:t>MSNSearch</a:t>
            </a:r>
            <a:r>
              <a:rPr lang="en-GB" sz="1400" dirty="0"/>
              <a:t> - </a:t>
            </a:r>
            <a:r>
              <a:rPr lang="en-GB" sz="1400" dirty="0">
                <a:hlinkClick r:id="rId2"/>
              </a:rPr>
              <a:t>http://www.cs.cornell.edu/People/tj/publications/joachims_02c.pdf</a:t>
            </a:r>
            <a:endParaRPr lang="en-GB" sz="1400" dirty="0"/>
          </a:p>
        </p:txBody>
      </p:sp>
    </p:spTree>
    <p:extLst>
      <p:ext uri="{BB962C8B-B14F-4D97-AF65-F5344CB8AC3E}">
        <p14:creationId xmlns:p14="http://schemas.microsoft.com/office/powerpoint/2010/main" val="1596291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723</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Final Project</vt:lpstr>
      <vt:lpstr>Find me a basketballer like LeBron James</vt:lpstr>
      <vt:lpstr>Using twitter to predict the stock market</vt:lpstr>
      <vt:lpstr>Optimising moonpig.com search results using clickthrough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Sam Akinwunmi</dc:creator>
  <cp:lastModifiedBy>Sam Akinwunmi</cp:lastModifiedBy>
  <cp:revision>18</cp:revision>
  <dcterms:created xsi:type="dcterms:W3CDTF">2017-04-03T18:38:42Z</dcterms:created>
  <dcterms:modified xsi:type="dcterms:W3CDTF">2017-04-05T20:19:20Z</dcterms:modified>
</cp:coreProperties>
</file>