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945600" cy="32918400"/>
  <p:notesSz cx="6858000" cy="9144000"/>
  <p:defaultTextStyle>
    <a:defPPr>
      <a:defRPr lang="en-US"/>
    </a:defPPr>
    <a:lvl1pPr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66863" indent="-1239838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133725" indent="-2479675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700588" indent="-3721100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267450" indent="-4962525" algn="l" defTabSz="1566863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77">
          <p15:clr>
            <a:srgbClr val="A4A3A4"/>
          </p15:clr>
        </p15:guide>
        <p15:guide id="2" pos="6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/>
    <p:restoredTop sz="94724"/>
  </p:normalViewPr>
  <p:slideViewPr>
    <p:cSldViewPr snapToGrid="0" snapToObjects="1">
      <p:cViewPr>
        <p:scale>
          <a:sx n="55" d="100"/>
          <a:sy n="55" d="100"/>
        </p:scale>
        <p:origin x="1640" y="-6472"/>
      </p:cViewPr>
      <p:guideLst>
        <p:guide orient="horz" pos="9277"/>
        <p:guide pos="6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11472C-946C-996A-EA11-9B0F1B255F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BB206-F92F-EC05-2C67-B1AB685F0E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566901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F44684-EEC5-FA4E-8607-EBA4C4EBADA7}" type="datetimeFigureOut">
              <a:rPr lang="en-US" altLang="en-US"/>
              <a:pPr>
                <a:defRPr/>
              </a:pPr>
              <a:t>5/2/23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5C89C4-1BF1-7BE8-2884-5BC2F56B0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D7D455-1F20-3D88-3BEE-3966A88C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426E-6BC3-9722-9D8E-64C91B651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78FD5-5149-63C2-6CAA-372A792FD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566901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BEA37C-68D9-2F44-8777-D5F2F4D25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25438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52463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979488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04925" algn="l" defTabSz="32543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632661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8E1D0DE-B15B-AFAF-E995-23582591A3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0"/>
            <a:ext cx="2218690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31C71FE-ADEC-E1BF-5C63-85078D569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8463"/>
            <a:ext cx="2194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316AE1-64BB-9E30-6233-811ABC79C4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40288"/>
            <a:ext cx="8159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56158"/>
            <a:ext cx="20651229" cy="3261356"/>
          </a:xfrm>
        </p:spPr>
        <p:txBody>
          <a:bodyPr lIns="0" tIns="0" rIns="0" bIns="0" anchor="t">
            <a:normAutofit/>
          </a:bodyPr>
          <a:lstStyle>
            <a:lvl1pPr algn="l">
              <a:defRPr lang="en-US" sz="8667" b="1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0"/>
          </p:nvPr>
        </p:nvSpPr>
        <p:spPr>
          <a:xfrm>
            <a:off x="685800" y="2691799"/>
            <a:ext cx="20651229" cy="1880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4800" b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1"/>
          </p:nvPr>
        </p:nvSpPr>
        <p:spPr>
          <a:xfrm>
            <a:off x="11395948" y="30145415"/>
            <a:ext cx="9941081" cy="2142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2400" b="0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>
          <a:xfrm>
            <a:off x="685800" y="5428857"/>
            <a:ext cx="9904176" cy="232393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11287010" y="5428857"/>
            <a:ext cx="10050019" cy="232393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129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07B628-23AD-3BF5-114C-133CF03BB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4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E87C8D0-79EA-D628-C0B0-00AA18A012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8463"/>
            <a:ext cx="2194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EE6B85-88ED-A8BF-F908-2E9BD1FAB6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87913"/>
            <a:ext cx="8159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0687" y="356158"/>
            <a:ext cx="20582416" cy="3261356"/>
          </a:xfrm>
        </p:spPr>
        <p:txBody>
          <a:bodyPr lIns="0" tIns="0" rIns="0" bIns="0" anchor="t">
            <a:normAutofit/>
          </a:bodyPr>
          <a:lstStyle>
            <a:lvl1pPr algn="l">
              <a:defRPr lang="en-US" sz="8667" b="1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0"/>
          </p:nvPr>
        </p:nvSpPr>
        <p:spPr>
          <a:xfrm>
            <a:off x="672186" y="2691799"/>
            <a:ext cx="20580917" cy="1880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4800" b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1"/>
          </p:nvPr>
        </p:nvSpPr>
        <p:spPr>
          <a:xfrm>
            <a:off x="10930903" y="30145415"/>
            <a:ext cx="10322200" cy="21895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2400" b="0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670688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7764910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14781179" y="5476480"/>
            <a:ext cx="6471925" cy="231916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3867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4815" indent="-121926">
              <a:spcBef>
                <a:spcPts val="0"/>
              </a:spcBef>
              <a:defRPr lang="en-US" sz="2933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0594" indent="-274334">
              <a:spcBef>
                <a:spcPts val="0"/>
              </a:spcBef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3483" indent="-243852">
              <a:spcBef>
                <a:spcPts val="0"/>
              </a:spcBef>
              <a:defRPr lang="en-US" sz="2667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4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6C3">
            <a:alpha val="3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D02455D-846A-3BE5-1C67-A871CD672C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304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Choose  2, 3, or 4 column master </a:t>
            </a:r>
            <a:br>
              <a:rPr lang="en-US" altLang="en-US"/>
            </a:br>
            <a:r>
              <a:rPr lang="en-US" altLang="en-US"/>
              <a:t>from “Slide Master” list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1462088" rtl="0" eaLnBrk="0" fontAlgn="base" hangingPunct="0">
        <a:spcBef>
          <a:spcPct val="0"/>
        </a:spcBef>
        <a:spcAft>
          <a:spcPct val="0"/>
        </a:spcAft>
        <a:defRPr sz="8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62088" rtl="0" eaLnBrk="0" fontAlgn="base" hangingPunct="0">
        <a:spcBef>
          <a:spcPct val="0"/>
        </a:spcBef>
        <a:spcAft>
          <a:spcPct val="0"/>
        </a:spcAft>
        <a:defRPr sz="8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304815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609630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914446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219261" algn="ctr" defTabSz="1462690" rtl="0" fontAlgn="base">
        <a:spcBef>
          <a:spcPct val="0"/>
        </a:spcBef>
        <a:spcAft>
          <a:spcPct val="0"/>
        </a:spcAft>
        <a:defRPr sz="14067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095375" indent="-1095375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76488" indent="-91440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657600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119688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581775" indent="-730250" algn="l" defTabSz="14620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04712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C9B3-06E4-FBB1-104E-3390619D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06388"/>
            <a:ext cx="20121563" cy="2898775"/>
          </a:xfrm>
        </p:spPr>
        <p:txBody>
          <a:bodyPr/>
          <a:lstStyle/>
          <a:p>
            <a:pPr defTabSz="1462690">
              <a:defRPr/>
            </a:pPr>
            <a:r>
              <a:rPr lang="en-US" dirty="0"/>
              <a:t>GPU-accelerated Cellular Automata-based Fluid Simulation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EADB-5EB4-00B1-A1B9-55A530AFD7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7250" y="3194845"/>
            <a:ext cx="20119975" cy="1333500"/>
          </a:xfrm>
        </p:spPr>
        <p:txBody>
          <a:bodyPr/>
          <a:lstStyle/>
          <a:p>
            <a:pPr defTabSz="1462690">
              <a:defRPr/>
            </a:pPr>
            <a:r>
              <a:rPr lang="en-US" dirty="0"/>
              <a:t>Sam Baumann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2FF7-C4DE-452E-368C-C59F3F3B35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175945" y="30216530"/>
            <a:ext cx="9617075" cy="1905000"/>
          </a:xfrm>
        </p:spPr>
        <p:txBody>
          <a:bodyPr>
            <a:normAutofit fontScale="92500" lnSpcReduction="10000"/>
          </a:bodyPr>
          <a:lstStyle/>
          <a:p>
            <a:pPr defTabSz="1462690">
              <a:defRPr/>
            </a:pPr>
            <a:r>
              <a:rPr lang="en-US" sz="1600" dirty="0"/>
              <a:t>Special thanks: Dr. Schuman</a:t>
            </a:r>
          </a:p>
          <a:p>
            <a:pPr defTabSz="1462690">
              <a:defRPr/>
            </a:pPr>
            <a:r>
              <a:rPr lang="en-US" sz="1600" dirty="0"/>
              <a:t>[1]Daniel </a:t>
            </a:r>
            <a:r>
              <a:rPr lang="en-US" sz="1600" dirty="0" err="1"/>
              <a:t>Cagigas</a:t>
            </a:r>
            <a:r>
              <a:rPr lang="en-US" sz="1600" dirty="0"/>
              <a:t>-Mu ̃</a:t>
            </a:r>
            <a:r>
              <a:rPr lang="en-US" sz="1600" dirty="0" err="1"/>
              <a:t>niz</a:t>
            </a:r>
            <a:r>
              <a:rPr lang="en-US" sz="1600" dirty="0"/>
              <a:t> et al. “Efficient simulation execution of cellular au-</a:t>
            </a:r>
            <a:br>
              <a:rPr lang="en-US" sz="1600" dirty="0"/>
            </a:br>
            <a:r>
              <a:rPr lang="en-US" sz="1600" dirty="0" err="1"/>
              <a:t>tomata</a:t>
            </a:r>
            <a:r>
              <a:rPr lang="en-US" sz="1600" dirty="0"/>
              <a:t> on GPU”. In: Simulation Modelling Practice and Theory 118 (2022),</a:t>
            </a:r>
            <a:br>
              <a:rPr lang="en-US" sz="1600" dirty="0"/>
            </a:br>
            <a:r>
              <a:rPr lang="en-US" sz="1600" dirty="0"/>
              <a:t>p. 102519.</a:t>
            </a:r>
            <a:br>
              <a:rPr lang="en-US" sz="1600" dirty="0"/>
            </a:br>
            <a:r>
              <a:rPr lang="en-US" sz="1600" dirty="0"/>
              <a:t>[2] </a:t>
            </a:r>
            <a:r>
              <a:rPr lang="en-US" sz="1600" dirty="0" err="1"/>
              <a:t>Nuttapong</a:t>
            </a:r>
            <a:r>
              <a:rPr lang="en-US" sz="1600" dirty="0"/>
              <a:t> </a:t>
            </a:r>
            <a:r>
              <a:rPr lang="en-US" sz="1600" dirty="0" err="1"/>
              <a:t>Chentanez</a:t>
            </a:r>
            <a:r>
              <a:rPr lang="en-US" sz="1600" dirty="0"/>
              <a:t> and Matthias M ̈</a:t>
            </a:r>
            <a:r>
              <a:rPr lang="en-US" sz="1600" dirty="0" err="1"/>
              <a:t>uller</a:t>
            </a:r>
            <a:r>
              <a:rPr lang="en-US" sz="1600" dirty="0"/>
              <a:t>. “Real-time Eulerian water sim-</a:t>
            </a:r>
            <a:br>
              <a:rPr lang="en-US" sz="1600" dirty="0"/>
            </a:br>
            <a:r>
              <a:rPr lang="en-US" sz="1600" dirty="0" err="1"/>
              <a:t>ulation</a:t>
            </a:r>
            <a:r>
              <a:rPr lang="en-US" sz="1600" dirty="0"/>
              <a:t> using a restricted tall cell grid”. In: ACM </a:t>
            </a:r>
            <a:r>
              <a:rPr lang="en-US" sz="1600" dirty="0" err="1"/>
              <a:t>Siggraph</a:t>
            </a:r>
            <a:r>
              <a:rPr lang="en-US" sz="1600" dirty="0"/>
              <a:t> 2011 Papers.</a:t>
            </a:r>
            <a:br>
              <a:rPr lang="en-US" sz="1600" dirty="0"/>
            </a:br>
            <a:r>
              <a:rPr lang="en-US" sz="1600" dirty="0"/>
              <a:t>2011, pp. 1–10.</a:t>
            </a:r>
            <a:br>
              <a:rPr lang="en-US" sz="1600" dirty="0"/>
            </a:br>
            <a:r>
              <a:rPr lang="en-US" sz="1600" dirty="0"/>
              <a:t>[3] G ́</a:t>
            </a:r>
            <a:r>
              <a:rPr lang="en-US" sz="1600" dirty="0" err="1"/>
              <a:t>erard</a:t>
            </a:r>
            <a:r>
              <a:rPr lang="en-US" sz="1600" dirty="0"/>
              <a:t> Y </a:t>
            </a:r>
            <a:r>
              <a:rPr lang="en-US" sz="1600" dirty="0" err="1"/>
              <a:t>Vichniac</a:t>
            </a:r>
            <a:r>
              <a:rPr lang="en-US" sz="1600" dirty="0"/>
              <a:t>. “Simulating physics with cellular automata”. In: Phys-</a:t>
            </a:r>
            <a:br>
              <a:rPr lang="en-US" sz="1600" dirty="0"/>
            </a:br>
            <a:r>
              <a:rPr lang="en-US" sz="1600" dirty="0" err="1"/>
              <a:t>ica</a:t>
            </a:r>
            <a:r>
              <a:rPr lang="en-US" sz="1600" dirty="0"/>
              <a:t> D: Nonlinear Phenomena 10.1-2 (1984), pp. 96–116.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9ED51-2A63-573C-5A10-B2857E54A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5758" y="5377732"/>
            <a:ext cx="9693275" cy="20656550"/>
          </a:xfrm>
        </p:spPr>
        <p:txBody>
          <a:bodyPr/>
          <a:lstStyle/>
          <a:p>
            <a:pPr marL="571500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Motivation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Fluid physics are computationally expensive for applications like video games. Can we approximate them with cellular automata, and run that cellular automata system on the GPU to exploit CA parallelism?</a:t>
            </a:r>
          </a:p>
          <a:p>
            <a:pPr marL="571500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Approach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Design</a:t>
            </a:r>
          </a:p>
          <a:p>
            <a:pPr marL="876315" lvl="2" indent="-571500" defTabSz="1462690">
              <a:defRPr/>
            </a:pPr>
            <a:r>
              <a:rPr lang="en-US" dirty="0"/>
              <a:t>Uses the Unity engine</a:t>
            </a:r>
          </a:p>
          <a:p>
            <a:pPr marL="876315" lvl="2" indent="-571500" defTabSz="1462690">
              <a:defRPr/>
            </a:pPr>
            <a:r>
              <a:rPr lang="en-US" dirty="0"/>
              <a:t>CPU code is written in C#</a:t>
            </a:r>
          </a:p>
          <a:p>
            <a:pPr marL="876315" lvl="2" indent="-571500" defTabSz="1462690">
              <a:defRPr/>
            </a:pPr>
            <a:r>
              <a:rPr lang="en-US" dirty="0"/>
              <a:t>GPU code is written in HLSL</a:t>
            </a:r>
          </a:p>
          <a:p>
            <a:pPr marL="876315" lvl="2" indent="-571500" defTabSz="1462690">
              <a:defRPr/>
            </a:pPr>
            <a:r>
              <a:rPr lang="en-US" dirty="0"/>
              <a:t>Constrained to 2D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CA rules</a:t>
            </a:r>
          </a:p>
          <a:p>
            <a:pPr marL="876315" lvl="2" indent="-571500" defTabSz="1462690">
              <a:defRPr/>
            </a:pPr>
            <a:r>
              <a:rPr lang="en-US" dirty="0"/>
              <a:t>Rule #1: Flow Downward</a:t>
            </a:r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r>
              <a:rPr lang="en-US" dirty="0"/>
              <a:t>Rule #2: If we can’t flow down, try sideways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3FFAD-80B7-DECF-0BB9-B63465A05C5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75945" y="5377732"/>
            <a:ext cx="9691688" cy="20656550"/>
          </a:xfrm>
        </p:spPr>
        <p:txBody>
          <a:bodyPr/>
          <a:lstStyle/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Rule #3: A cell can be overfilled after performing the first two rules. If it is, try and flow up.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lvl="1" defTabSz="1462690">
              <a:defRPr/>
            </a:pPr>
            <a:endParaRPr lang="en-US" dirty="0"/>
          </a:p>
          <a:p>
            <a:pPr lvl="1" defTabSz="1462690">
              <a:defRPr/>
            </a:pPr>
            <a:endParaRPr lang="en-US" dirty="0"/>
          </a:p>
          <a:p>
            <a:pPr marL="571500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Results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Automata Behavior</a:t>
            </a:r>
          </a:p>
          <a:p>
            <a:pPr marL="876315" lvl="2" indent="-571500" defTabSz="1462690">
              <a:defRPr/>
            </a:pPr>
            <a:r>
              <a:rPr lang="en-US" dirty="0"/>
              <a:t>Displays some properties of real-world water</a:t>
            </a:r>
          </a:p>
          <a:p>
            <a:pPr marL="876315" lvl="2" indent="-571500" defTabSz="1462690">
              <a:defRPr/>
            </a:pPr>
            <a:r>
              <a:rPr lang="en-US" dirty="0"/>
              <a:t>Water particles fill their container and fall with gravity</a:t>
            </a:r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marL="876315" lvl="2" indent="-571500" defTabSz="1462690">
              <a:defRPr/>
            </a:pPr>
            <a:endParaRPr lang="en-US" dirty="0"/>
          </a:p>
          <a:p>
            <a:pPr lvl="2" indent="0" defTabSz="1462690">
              <a:buNone/>
              <a:defRPr/>
            </a:pPr>
            <a:endParaRPr lang="en-US" dirty="0"/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Performance (low-end machine without dedicated GPU)</a:t>
            </a:r>
          </a:p>
          <a:p>
            <a:pPr marL="876315" lvl="2" indent="-571500" defTabSz="1462690">
              <a:defRPr/>
            </a:pPr>
            <a:r>
              <a:rPr lang="en-US" dirty="0"/>
              <a:t>Simulation can comfortably run with 4,000+ cells at 60fps.</a:t>
            </a:r>
          </a:p>
          <a:p>
            <a:pPr marL="876315" lvl="2" indent="-571500" defTabSz="1462690">
              <a:defRPr/>
            </a:pPr>
            <a:r>
              <a:rPr lang="en-US" dirty="0"/>
              <a:t>Can run at 30fps with 10,000+ cells</a:t>
            </a:r>
          </a:p>
          <a:p>
            <a:pPr marL="876315" lvl="2" indent="-571500" defTabSz="1462690">
              <a:defRPr/>
            </a:pPr>
            <a:r>
              <a:rPr lang="en-US" dirty="0"/>
              <a:t>Main bottleneck is CPU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Current limitations</a:t>
            </a:r>
          </a:p>
          <a:p>
            <a:pPr marL="876315" lvl="2" indent="-571500" defTabSz="1462690">
              <a:defRPr/>
            </a:pPr>
            <a:r>
              <a:rPr lang="en-US" dirty="0"/>
              <a:t>Cells currently have no concept of inertia, meaning waves are not realistic. Lots of data must be transferred between CPU and GPU each frame.</a:t>
            </a:r>
          </a:p>
          <a:p>
            <a:pPr marL="571500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Conclusion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Using the GPU it is possible to make highly performant automata that approximate fluid flow, but more work must be done to make that flow a good simulation of real-world fluid</a:t>
            </a:r>
          </a:p>
          <a:p>
            <a:pPr marL="571500" lvl="1" indent="-571500" defTabSz="1462690">
              <a:buFont typeface="Arial" panose="020B0604020202020204" pitchFamily="34" charset="0"/>
              <a:buChar char="•"/>
              <a:defRPr/>
            </a:pPr>
            <a:r>
              <a:rPr lang="en-US" dirty="0"/>
              <a:t>Future work</a:t>
            </a:r>
          </a:p>
          <a:p>
            <a:pPr marL="876315" lvl="2" indent="-571500" defTabSz="1462690">
              <a:defRPr/>
            </a:pPr>
            <a:r>
              <a:rPr lang="en-US" dirty="0"/>
              <a:t>Main overhead is CPU, as each cell uses the CPU every frame to determine how full it should be. This could be offloaded to a shader, which would also reduce memory that has to go back to the CPU each frame.</a:t>
            </a:r>
          </a:p>
          <a:p>
            <a:pPr marL="876315" lvl="2" indent="-571500" defTabSz="1462690">
              <a:defRPr/>
            </a:pPr>
            <a:r>
              <a:rPr lang="en-US" dirty="0"/>
              <a:t>Such a shader could also make the water look more realistic.</a:t>
            </a:r>
          </a:p>
          <a:p>
            <a:pPr marL="876315" lvl="2" indent="-571500" defTabSz="1462690">
              <a:defRPr/>
            </a:pPr>
            <a:r>
              <a:rPr lang="en-US" dirty="0"/>
              <a:t>More CA rules could be added that take into account inertia and other real-world physics.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98B46-43C3-3747-3F1E-FB0998E5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81" y="12480764"/>
            <a:ext cx="3150470" cy="4382016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277E7738-5E6D-BA11-AEA9-388240B56856}"/>
              </a:ext>
            </a:extLst>
          </p:cNvPr>
          <p:cNvSpPr/>
          <p:nvPr/>
        </p:nvSpPr>
        <p:spPr>
          <a:xfrm>
            <a:off x="2905204" y="13574164"/>
            <a:ext cx="741407" cy="118624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13B6E-48A1-1695-4CAD-1A740176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95" y="12480763"/>
            <a:ext cx="3150470" cy="438201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55D967D-DC49-1C2C-1109-2FA943A10CF4}"/>
              </a:ext>
            </a:extLst>
          </p:cNvPr>
          <p:cNvSpPr/>
          <p:nvPr/>
        </p:nvSpPr>
        <p:spPr>
          <a:xfrm>
            <a:off x="4466151" y="13921872"/>
            <a:ext cx="1166244" cy="6178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34A14-7F2F-2777-D5E4-2CAC1592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95" y="18591141"/>
            <a:ext cx="3309798" cy="3807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1A42A6-E414-7A17-3F21-ED512899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19" y="18303888"/>
            <a:ext cx="3150470" cy="4382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F1670006-695F-FD72-5E65-9F231F28AE6D}"/>
              </a:ext>
            </a:extLst>
          </p:cNvPr>
          <p:cNvSpPr/>
          <p:nvPr/>
        </p:nvSpPr>
        <p:spPr>
          <a:xfrm>
            <a:off x="4454389" y="20075583"/>
            <a:ext cx="1178006" cy="7166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EABF433-E974-562C-FB2D-6893E9134E6B}"/>
              </a:ext>
            </a:extLst>
          </p:cNvPr>
          <p:cNvSpPr/>
          <p:nvPr/>
        </p:nvSpPr>
        <p:spPr>
          <a:xfrm>
            <a:off x="2890916" y="20075583"/>
            <a:ext cx="1178006" cy="7166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FD6414-7902-435E-1F01-1B710390B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919" y="23396668"/>
            <a:ext cx="3150470" cy="3624225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92E9D2D0-E2B5-1D2E-1C0B-60FCE8FFA216}"/>
              </a:ext>
            </a:extLst>
          </p:cNvPr>
          <p:cNvSpPr/>
          <p:nvPr/>
        </p:nvSpPr>
        <p:spPr>
          <a:xfrm>
            <a:off x="2870916" y="24739572"/>
            <a:ext cx="1178006" cy="7166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E6987BC-82E0-7FC6-B5B9-E42A5DFC8988}"/>
              </a:ext>
            </a:extLst>
          </p:cNvPr>
          <p:cNvSpPr/>
          <p:nvPr/>
        </p:nvSpPr>
        <p:spPr>
          <a:xfrm rot="10800000">
            <a:off x="1712910" y="24739572"/>
            <a:ext cx="1178006" cy="7166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6C25E-23C9-C495-4CB7-C4177CF53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395" y="23356412"/>
            <a:ext cx="3150470" cy="3624225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FDD89146-4D4D-67DA-9607-C75AE64D1542}"/>
              </a:ext>
            </a:extLst>
          </p:cNvPr>
          <p:cNvSpPr/>
          <p:nvPr/>
        </p:nvSpPr>
        <p:spPr>
          <a:xfrm>
            <a:off x="4497341" y="24739572"/>
            <a:ext cx="1178006" cy="7166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EB202-4CAA-C1FC-B57B-6502C518F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894" y="6476021"/>
            <a:ext cx="3809203" cy="4382015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B5228B4E-4DF5-9933-7E71-462F3577DEDF}"/>
              </a:ext>
            </a:extLst>
          </p:cNvPr>
          <p:cNvSpPr/>
          <p:nvPr/>
        </p:nvSpPr>
        <p:spPr>
          <a:xfrm rot="10800000">
            <a:off x="13375791" y="8073903"/>
            <a:ext cx="741407" cy="118624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C8566AB-453E-89CD-9616-CF5FE95F8660}"/>
              </a:ext>
            </a:extLst>
          </p:cNvPr>
          <p:cNvSpPr/>
          <p:nvPr/>
        </p:nvSpPr>
        <p:spPr>
          <a:xfrm>
            <a:off x="15651097" y="8358109"/>
            <a:ext cx="1166244" cy="6178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592012-2C0F-70E1-9A27-550D0488A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7341" y="6476021"/>
            <a:ext cx="3809203" cy="43820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8FCFB0-E5DC-6A73-0D06-076D34AFF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2418" y="13233663"/>
            <a:ext cx="3553090" cy="25938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89B8E3-ED01-EEEB-4E6C-30B9ABBAD1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45761" y="13233663"/>
            <a:ext cx="3553089" cy="2612565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23C12A5C-3217-CC39-88F0-5AEFE0EEC547}"/>
              </a:ext>
            </a:extLst>
          </p:cNvPr>
          <p:cNvSpPr/>
          <p:nvPr/>
        </p:nvSpPr>
        <p:spPr>
          <a:xfrm>
            <a:off x="15179517" y="14318484"/>
            <a:ext cx="1166244" cy="61783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6F92-86DF-D90B-6829-F02690E0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898525"/>
            <a:ext cx="20581937" cy="2898775"/>
          </a:xfrm>
        </p:spPr>
        <p:txBody>
          <a:bodyPr/>
          <a:lstStyle/>
          <a:p>
            <a:pPr defTabSz="1462690">
              <a:defRPr/>
            </a:pPr>
            <a:r>
              <a:t>Title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029D-B789-2211-AD68-FAB8EDACE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1513" y="2974975"/>
            <a:ext cx="20581937" cy="1670050"/>
          </a:xfrm>
        </p:spPr>
        <p:txBody>
          <a:bodyPr/>
          <a:lstStyle/>
          <a:p>
            <a:pPr defTabSz="1462690">
              <a:defRPr/>
            </a:pPr>
            <a:r>
              <a:t>Student Name(s)</a:t>
            </a:r>
          </a:p>
          <a:p>
            <a:pPr defTabSz="1462690">
              <a:defRPr/>
            </a:pP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FD51-6D2A-C094-A656-DE87306CB6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29938" y="28624213"/>
            <a:ext cx="10323512" cy="1946275"/>
          </a:xfrm>
        </p:spPr>
        <p:txBody>
          <a:bodyPr/>
          <a:lstStyle/>
          <a:p>
            <a:pPr defTabSz="1462690">
              <a:defRPr/>
            </a:pPr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7A15B-2DCE-D2B1-E4B4-9C5654CD1A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1513" y="6697663"/>
            <a:ext cx="6470650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BC6A-8D1C-F686-1E8E-69994E2733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64463" y="6697663"/>
            <a:ext cx="6472237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F99921-2E4E-37EE-76AB-1A4662C5A88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4781213" y="6697663"/>
            <a:ext cx="6472237" cy="20613687"/>
          </a:xfrm>
        </p:spPr>
        <p:txBody>
          <a:bodyPr/>
          <a:lstStyle/>
          <a:p>
            <a:pPr defTabSz="1462690">
              <a:buFont typeface="Arial" charset="0"/>
              <a:buNone/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T PresPosterformat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CCCC99"/>
      </a:lt2>
      <a:accent1>
        <a:srgbClr val="7FD13B"/>
      </a:accent1>
      <a:accent2>
        <a:srgbClr val="EA157A"/>
      </a:accent2>
      <a:accent3>
        <a:srgbClr val="FF993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 PresPosterformat.potx</Template>
  <TotalTime>2304</TotalTime>
  <Words>418</Words>
  <Application>Microsoft Macintosh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UT PresPosterformat</vt:lpstr>
      <vt:lpstr>GPU-accelerated Cellular Automata-based Fluid Simulation</vt:lpstr>
      <vt:lpstr>Title of Project</vt:lpstr>
    </vt:vector>
  </TitlesOfParts>
  <Company>Creative Communications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Thomas</dc:creator>
  <cp:lastModifiedBy>Sam Baumann</cp:lastModifiedBy>
  <cp:revision>96</cp:revision>
  <dcterms:created xsi:type="dcterms:W3CDTF">2012-04-03T13:12:42Z</dcterms:created>
  <dcterms:modified xsi:type="dcterms:W3CDTF">2023-05-02T15:43:18Z</dcterms:modified>
</cp:coreProperties>
</file>