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3" r:id="rId4"/>
    <p:sldId id="257" r:id="rId5"/>
    <p:sldId id="265" r:id="rId6"/>
    <p:sldId id="264" r:id="rId7"/>
    <p:sldId id="272" r:id="rId8"/>
    <p:sldId id="258" r:id="rId9"/>
    <p:sldId id="261" r:id="rId10"/>
    <p:sldId id="259" r:id="rId11"/>
    <p:sldId id="260" r:id="rId12"/>
    <p:sldId id="269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E5B84-3379-4240-8A4E-406701BEA2AC}" v="6" dt="2024-05-16T11:33:23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iddowson" userId="ac471ea8-2289-41c4-9dc2-b9ed24ec0d36" providerId="ADAL" clId="{BF3E5B84-3379-4240-8A4E-406701BEA2AC}"/>
    <pc:docChg chg="undo custSel addSld modSld">
      <pc:chgData name="Sam Widdowson" userId="ac471ea8-2289-41c4-9dc2-b9ed24ec0d36" providerId="ADAL" clId="{BF3E5B84-3379-4240-8A4E-406701BEA2AC}" dt="2024-05-16T10:58:16.862" v="210" actId="20577"/>
      <pc:docMkLst>
        <pc:docMk/>
      </pc:docMkLst>
      <pc:sldChg chg="modSp mod">
        <pc:chgData name="Sam Widdowson" userId="ac471ea8-2289-41c4-9dc2-b9ed24ec0d36" providerId="ADAL" clId="{BF3E5B84-3379-4240-8A4E-406701BEA2AC}" dt="2024-05-16T10:58:16.862" v="210" actId="20577"/>
        <pc:sldMkLst>
          <pc:docMk/>
          <pc:sldMk cId="309106183" sldId="258"/>
        </pc:sldMkLst>
        <pc:spChg chg="mod">
          <ac:chgData name="Sam Widdowson" userId="ac471ea8-2289-41c4-9dc2-b9ed24ec0d36" providerId="ADAL" clId="{BF3E5B84-3379-4240-8A4E-406701BEA2AC}" dt="2024-05-16T10:58:16.862" v="210" actId="20577"/>
          <ac:spMkLst>
            <pc:docMk/>
            <pc:sldMk cId="309106183" sldId="258"/>
            <ac:spMk id="3" creationId="{B283A97F-92BC-C1A0-96C8-11775E532B84}"/>
          </ac:spMkLst>
        </pc:spChg>
      </pc:sldChg>
      <pc:sldChg chg="modSp mod">
        <pc:chgData name="Sam Widdowson" userId="ac471ea8-2289-41c4-9dc2-b9ed24ec0d36" providerId="ADAL" clId="{BF3E5B84-3379-4240-8A4E-406701BEA2AC}" dt="2024-05-16T07:36:37.872" v="30" actId="20577"/>
        <pc:sldMkLst>
          <pc:docMk/>
          <pc:sldMk cId="3724984495" sldId="259"/>
        </pc:sldMkLst>
        <pc:spChg chg="mod">
          <ac:chgData name="Sam Widdowson" userId="ac471ea8-2289-41c4-9dc2-b9ed24ec0d36" providerId="ADAL" clId="{BF3E5B84-3379-4240-8A4E-406701BEA2AC}" dt="2024-05-16T07:36:37.872" v="30" actId="20577"/>
          <ac:spMkLst>
            <pc:docMk/>
            <pc:sldMk cId="3724984495" sldId="259"/>
            <ac:spMk id="3" creationId="{2D672274-C332-F588-9F3E-61DC3A0FB93A}"/>
          </ac:spMkLst>
        </pc:spChg>
      </pc:sldChg>
      <pc:sldChg chg="modSp mod">
        <pc:chgData name="Sam Widdowson" userId="ac471ea8-2289-41c4-9dc2-b9ed24ec0d36" providerId="ADAL" clId="{BF3E5B84-3379-4240-8A4E-406701BEA2AC}" dt="2024-05-16T07:38:49.700" v="54" actId="1036"/>
        <pc:sldMkLst>
          <pc:docMk/>
          <pc:sldMk cId="3395903345" sldId="260"/>
        </pc:sldMkLst>
        <pc:spChg chg="mod">
          <ac:chgData name="Sam Widdowson" userId="ac471ea8-2289-41c4-9dc2-b9ed24ec0d36" providerId="ADAL" clId="{BF3E5B84-3379-4240-8A4E-406701BEA2AC}" dt="2024-05-16T07:38:49.700" v="54" actId="1036"/>
          <ac:spMkLst>
            <pc:docMk/>
            <pc:sldMk cId="3395903345" sldId="260"/>
            <ac:spMk id="3" creationId="{8AACFA91-3F9B-F6E1-B9DA-F33B6391108E}"/>
          </ac:spMkLst>
        </pc:spChg>
      </pc:sldChg>
      <pc:sldChg chg="modSp mod">
        <pc:chgData name="Sam Widdowson" userId="ac471ea8-2289-41c4-9dc2-b9ed24ec0d36" providerId="ADAL" clId="{BF3E5B84-3379-4240-8A4E-406701BEA2AC}" dt="2024-05-16T07:31:44.590" v="22" actId="20577"/>
        <pc:sldMkLst>
          <pc:docMk/>
          <pc:sldMk cId="1814415886" sldId="264"/>
        </pc:sldMkLst>
        <pc:spChg chg="mod">
          <ac:chgData name="Sam Widdowson" userId="ac471ea8-2289-41c4-9dc2-b9ed24ec0d36" providerId="ADAL" clId="{BF3E5B84-3379-4240-8A4E-406701BEA2AC}" dt="2024-05-16T07:31:44.590" v="22" actId="20577"/>
          <ac:spMkLst>
            <pc:docMk/>
            <pc:sldMk cId="1814415886" sldId="264"/>
            <ac:spMk id="3" creationId="{A120E402-B9C4-74C2-69A0-A3F3748D4D6E}"/>
          </ac:spMkLst>
        </pc:spChg>
      </pc:sldChg>
      <pc:sldChg chg="modSp mod">
        <pc:chgData name="Sam Widdowson" userId="ac471ea8-2289-41c4-9dc2-b9ed24ec0d36" providerId="ADAL" clId="{BF3E5B84-3379-4240-8A4E-406701BEA2AC}" dt="2024-05-16T10:29:39.219" v="122" actId="114"/>
        <pc:sldMkLst>
          <pc:docMk/>
          <pc:sldMk cId="3564123293" sldId="269"/>
        </pc:sldMkLst>
        <pc:spChg chg="mod">
          <ac:chgData name="Sam Widdowson" userId="ac471ea8-2289-41c4-9dc2-b9ed24ec0d36" providerId="ADAL" clId="{BF3E5B84-3379-4240-8A4E-406701BEA2AC}" dt="2024-05-16T10:29:39.219" v="122" actId="114"/>
          <ac:spMkLst>
            <pc:docMk/>
            <pc:sldMk cId="3564123293" sldId="269"/>
            <ac:spMk id="3" creationId="{3A26A02E-3D6E-69EE-0EB3-C2BE82E78B59}"/>
          </ac:spMkLst>
        </pc:spChg>
      </pc:sldChg>
      <pc:sldChg chg="addSp delSp modSp new mod">
        <pc:chgData name="Sam Widdowson" userId="ac471ea8-2289-41c4-9dc2-b9ed24ec0d36" providerId="ADAL" clId="{BF3E5B84-3379-4240-8A4E-406701BEA2AC}" dt="2024-05-16T07:35:03.407" v="29" actId="14100"/>
        <pc:sldMkLst>
          <pc:docMk/>
          <pc:sldMk cId="2235566695" sldId="272"/>
        </pc:sldMkLst>
        <pc:spChg chg="del mod">
          <ac:chgData name="Sam Widdowson" userId="ac471ea8-2289-41c4-9dc2-b9ed24ec0d36" providerId="ADAL" clId="{BF3E5B84-3379-4240-8A4E-406701BEA2AC}" dt="2024-05-16T07:34:53.808" v="26" actId="478"/>
          <ac:spMkLst>
            <pc:docMk/>
            <pc:sldMk cId="2235566695" sldId="272"/>
            <ac:spMk id="2" creationId="{EC93EAB6-DA92-5E0E-9E4B-512D1C8FEF21}"/>
          </ac:spMkLst>
        </pc:spChg>
        <pc:spChg chg="del">
          <ac:chgData name="Sam Widdowson" userId="ac471ea8-2289-41c4-9dc2-b9ed24ec0d36" providerId="ADAL" clId="{BF3E5B84-3379-4240-8A4E-406701BEA2AC}" dt="2024-05-16T07:34:40.104" v="24"/>
          <ac:spMkLst>
            <pc:docMk/>
            <pc:sldMk cId="2235566695" sldId="272"/>
            <ac:spMk id="3" creationId="{34899EE3-41B6-E89D-8380-3E4729731DA6}"/>
          </ac:spMkLst>
        </pc:spChg>
        <pc:picChg chg="add mod">
          <ac:chgData name="Sam Widdowson" userId="ac471ea8-2289-41c4-9dc2-b9ed24ec0d36" providerId="ADAL" clId="{BF3E5B84-3379-4240-8A4E-406701BEA2AC}" dt="2024-05-16T07:35:03.407" v="29" actId="14100"/>
          <ac:picMkLst>
            <pc:docMk/>
            <pc:sldMk cId="2235566695" sldId="272"/>
            <ac:picMk id="1026" creationId="{C833BC95-2B6F-A822-A275-C4B3AABA76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69DA-1ADD-B127-A05D-EDFB607F0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F6A4D-EC5D-3009-23CE-47FE0E44A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5E89-24DC-1823-E395-CE58D5D3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120-74F8-4AF1-9592-91CAB283365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FF695-BA70-1274-FF9A-DC533C31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0890E-C6ED-6A86-08FC-E8C60A5F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C210-EA3A-4EFC-BE60-604493C6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04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6A09-D827-810A-03DD-A2B57581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4CFD2-05A7-3690-C97C-667DB94D4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147A4-720F-1FDD-BE88-C44638A8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120-74F8-4AF1-9592-91CAB283365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010DF-9039-70D1-6C24-364FB21A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EA4F-E3EF-9798-01BA-3D95DC8E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C210-EA3A-4EFC-BE60-604493C6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45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A28F1-DF49-C0C7-DA31-A9C70FAFB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1A351-AF98-11CE-0A83-4A8AA476E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A7DFA-9D3A-D8F9-2C47-87B102DC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120-74F8-4AF1-9592-91CAB283365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8709-0A8E-E796-5061-E6C844E2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18BD-348E-D278-67A4-5C1799C8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C210-EA3A-4EFC-BE60-604493C6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8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F519-FA46-5801-7BF2-9275B9D0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7B84-C187-CC07-B76B-A0FA9404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BE5A-525D-F51A-3523-539EC49D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120-74F8-4AF1-9592-91CAB283365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85F1-368E-4367-FE15-DA1D400D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49BA5-DE25-0F6A-E990-BF9C534D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C210-EA3A-4EFC-BE60-604493C6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7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8727-F2FD-7322-C755-4084C9C6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DA40-4EB2-C5D6-C84F-84CB3A8FD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96A75-1745-6C34-831A-A0BF5D26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120-74F8-4AF1-9592-91CAB283365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CAF3-6009-DC9D-3E0D-C2004BCC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5026F-4EF9-93AC-3462-459462D7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C210-EA3A-4EFC-BE60-604493C6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81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BAA1-8FA2-106F-CD20-AE2EA223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128A-8D69-6620-A2FD-CED405712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DFCED-9170-E243-AC10-415F172E4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C6039-441B-4D1D-8D80-69F13C6C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120-74F8-4AF1-9592-91CAB283365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DE791-82C7-45C8-2356-917774FC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78E77-0D11-666B-5CF2-14924ED3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C210-EA3A-4EFC-BE60-604493C6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2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041A-DA72-4EDD-0F1B-4B02A229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8AD4B-CFE0-12F1-EC2F-FEBD2BBA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D2F3E-6B85-726E-E369-C557CACD5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0E7E1-91D3-7592-0C0A-B933A9D90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1754E-B617-C23C-2F2E-887A83EE7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82D1E-7C25-3A70-F58D-1E9F4A70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120-74F8-4AF1-9592-91CAB283365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8802-161B-46FC-D5B7-440D47FB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17314-89C5-5E49-F0FF-6001A26A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C210-EA3A-4EFC-BE60-604493C6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92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AFBF-65DC-FF1A-D7B5-2B5EE60B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CCA19-2DC8-CB96-BA28-0679B3A7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120-74F8-4AF1-9592-91CAB283365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87D58-20F3-B500-1A7C-9EB304CB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3165A-1723-B556-7385-14CA89C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C210-EA3A-4EFC-BE60-604493C6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45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2199B-A850-8D0F-0500-C47C7338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120-74F8-4AF1-9592-91CAB283365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AC5B9-54E9-A919-7BA4-86664437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23969-C2D4-0612-9B75-0EDF9A97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C210-EA3A-4EFC-BE60-604493C6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1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C873-6D32-C854-84BC-314297F5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F78B-657F-E8E7-F8AF-5582305D4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6528-AD86-14A1-87F1-7E07D3937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5E9FB-18AD-6BBC-1586-039593D0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120-74F8-4AF1-9592-91CAB283365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5756F-4FE4-742D-9347-15B24907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11637-51D5-B76B-153D-36AF5B49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C210-EA3A-4EFC-BE60-604493C6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E256-D4AA-9A2E-A2FE-8021E278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A2DFE-689E-F50A-6DCE-DDE793CB2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49A68-0DB7-3690-9AD2-C8BEA8420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B9A9-892C-C508-A709-58C6390C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120-74F8-4AF1-9592-91CAB283365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C4D96-469B-197E-C1CB-B5720252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B8029-6FBE-1A85-A665-47672046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C210-EA3A-4EFC-BE60-604493C6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0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1139F-B45C-2871-861B-F8B5B4AC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E5935-9A1C-6511-F445-B48A4D0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F8C6C-C867-0E46-7375-A49F5692C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B120-74F8-4AF1-9592-91CAB283365E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4B071-1283-E408-C4BC-F92896691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082D-F20C-425A-26BE-BDA88A00D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AC210-EA3A-4EFC-BE60-604493C6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1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ia-playground.vercel.app/tabs" TargetMode="External"/><Relationship Id="rId2" Type="http://schemas.openxmlformats.org/officeDocument/2006/relationships/hyperlink" Target="https://developer.mozilla.org/en-US/docs/Web/Accessibility/ARI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CAG22/" TargetMode="External"/><Relationship Id="rId2" Type="http://schemas.openxmlformats.org/officeDocument/2006/relationships/hyperlink" Target="https://www.youtube.com/watch?v=qdB8SRhqvF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ccessibility/ARIA" TargetMode="External"/><Relationship Id="rId5" Type="http://schemas.openxmlformats.org/officeDocument/2006/relationships/hyperlink" Target="https://www.accessibility-developer-guide.com/" TargetMode="External"/><Relationship Id="rId4" Type="http://schemas.openxmlformats.org/officeDocument/2006/relationships/hyperlink" Target="https://www.w3.org/WAI/roles/developer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Accessibi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w3.org/TR/WCAG2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CAG22/#contrast-minimum" TargetMode="External"/><Relationship Id="rId2" Type="http://schemas.openxmlformats.org/officeDocument/2006/relationships/hyperlink" Target="https://www.w3.org/TR/WCAG22/#non-text-cont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" TargetMode="External"/><Relationship Id="rId5" Type="http://schemas.openxmlformats.org/officeDocument/2006/relationships/hyperlink" Target="https://www.w3.org/TR/WCAG22/#bypass-blocks" TargetMode="External"/><Relationship Id="rId4" Type="http://schemas.openxmlformats.org/officeDocument/2006/relationships/hyperlink" Target="https://www.w3.org/TR/WCAG22/#resize-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FF5A-C712-5098-FE91-F9DE5204D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Accessibility in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6447-6A38-1E28-B85E-E38F9CFB4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you need to know</a:t>
            </a:r>
          </a:p>
        </p:txBody>
      </p:sp>
    </p:spTree>
    <p:extLst>
      <p:ext uri="{BB962C8B-B14F-4D97-AF65-F5344CB8AC3E}">
        <p14:creationId xmlns:p14="http://schemas.microsoft.com/office/powerpoint/2010/main" val="137885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58F1-78B8-E4D9-11E4-9B6247D9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Accessibility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2274-C332-F588-9F3E-61DC3A0F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Accessibility Tree</a:t>
            </a:r>
          </a:p>
          <a:p>
            <a:r>
              <a:rPr lang="en-GB" dirty="0"/>
              <a:t>Built by your browser, from the DOM</a:t>
            </a:r>
          </a:p>
          <a:p>
            <a:r>
              <a:rPr lang="en-GB" dirty="0"/>
              <a:t>Contains info on each node’s role, how it’s labelled, whether it’s focusable etc</a:t>
            </a:r>
          </a:p>
          <a:p>
            <a:r>
              <a:rPr lang="en-GB" dirty="0"/>
              <a:t>Used by accessibility tools like screen readers and summary tools to interpret the page</a:t>
            </a:r>
          </a:p>
          <a:p>
            <a:r>
              <a:rPr lang="en-GB" dirty="0"/>
              <a:t>Can be explored in browser dev tools</a:t>
            </a:r>
          </a:p>
          <a:p>
            <a:r>
              <a:rPr lang="en-GB" dirty="0"/>
              <a:t>Generally defined from HTML semantics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372498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51B6-0730-33AD-41FB-F630C6B0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WAI-ARIA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CFA91-3F9B-F6E1-B9DA-F33B63911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/>
          <a:lstStyle/>
          <a:p>
            <a:r>
              <a:rPr lang="en-GB" dirty="0"/>
              <a:t>A set of roles and attributes for HTML which help define parts of the accessibility tree</a:t>
            </a:r>
          </a:p>
          <a:p>
            <a:pPr lvl="1"/>
            <a:r>
              <a:rPr lang="en-GB" dirty="0">
                <a:hlinkClick r:id="rId2"/>
              </a:rPr>
              <a:t>https://developer.mozilla.org/en-US/docs/Web/Accessibility/ARIA</a:t>
            </a:r>
            <a:endParaRPr lang="en-GB" dirty="0"/>
          </a:p>
          <a:p>
            <a:pPr lvl="1"/>
            <a:r>
              <a:rPr lang="en-GB" dirty="0"/>
              <a:t>e.g. aria-label and aria-</a:t>
            </a:r>
            <a:r>
              <a:rPr lang="en-GB" dirty="0" err="1"/>
              <a:t>labelledby</a:t>
            </a:r>
            <a:endParaRPr lang="en-GB" dirty="0"/>
          </a:p>
          <a:p>
            <a:pPr lvl="1"/>
            <a:r>
              <a:rPr lang="en-GB" dirty="0"/>
              <a:t>e.g. aria-hidden</a:t>
            </a:r>
          </a:p>
          <a:p>
            <a:pPr lvl="1"/>
            <a:r>
              <a:rPr lang="en-GB" dirty="0"/>
              <a:t>e.g. with roles: </a:t>
            </a:r>
            <a:r>
              <a:rPr lang="en-GB" dirty="0">
                <a:hlinkClick r:id="rId3"/>
              </a:rPr>
              <a:t>https://aria-playground.vercel.app/tabs</a:t>
            </a:r>
            <a:endParaRPr lang="en-GB" dirty="0"/>
          </a:p>
          <a:p>
            <a:r>
              <a:rPr lang="en-GB" dirty="0"/>
              <a:t>Concerns:</a:t>
            </a:r>
          </a:p>
          <a:p>
            <a:pPr lvl="1"/>
            <a:r>
              <a:rPr lang="en-GB" dirty="0"/>
              <a:t>ARIA is best used as a backup plan</a:t>
            </a:r>
          </a:p>
          <a:p>
            <a:pPr lvl="1"/>
            <a:r>
              <a:rPr lang="en-GB" dirty="0"/>
              <a:t>Good HTML semantics is better than patching poor semantics with ARIA</a:t>
            </a:r>
          </a:p>
          <a:p>
            <a:pPr lvl="1"/>
            <a:r>
              <a:rPr lang="en-GB" b="1" i="1" dirty="0"/>
              <a:t>No ARIA is better than bad ARIA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90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37E9-4A1C-C396-E745-DB6B2F18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Tips and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A02E-3D6E-69EE-0EB3-C2BE82E7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to know the accessibility aids you’re developing to support</a:t>
            </a:r>
          </a:p>
          <a:p>
            <a:pPr lvl="1"/>
            <a:r>
              <a:rPr lang="en-GB" dirty="0"/>
              <a:t>Install a screen-reader and use it to browse your site</a:t>
            </a:r>
          </a:p>
          <a:p>
            <a:r>
              <a:rPr lang="en-GB" dirty="0"/>
              <a:t>Different tools may interpret/implement standards differently</a:t>
            </a:r>
          </a:p>
          <a:p>
            <a:pPr lvl="1"/>
            <a:r>
              <a:rPr lang="en-GB" dirty="0"/>
              <a:t>If possible, test your work with multiple screen-readers</a:t>
            </a:r>
          </a:p>
          <a:p>
            <a:pPr lvl="1"/>
            <a:r>
              <a:rPr lang="en-GB" dirty="0"/>
              <a:t>Test your work in multiple browsers</a:t>
            </a:r>
          </a:p>
          <a:p>
            <a:r>
              <a:rPr lang="en-GB" dirty="0"/>
              <a:t>Accessibility should be baked in as a definition of done</a:t>
            </a:r>
          </a:p>
          <a:p>
            <a:pPr lvl="1"/>
            <a:r>
              <a:rPr lang="en-GB" b="1" i="1" dirty="0"/>
              <a:t>Accessibility issues are not technical debt!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12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5C9E-E3F1-3731-CC40-A3F015F1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Development/Test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15CB-8006-27AE-887F-3C2049EA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Screen-readers</a:t>
            </a:r>
          </a:p>
          <a:p>
            <a:pPr lvl="1"/>
            <a:r>
              <a:rPr lang="en-GB" dirty="0" err="1"/>
              <a:t>VoiceOver</a:t>
            </a:r>
            <a:r>
              <a:rPr lang="en-GB" dirty="0"/>
              <a:t> pre-installed with MacOS</a:t>
            </a:r>
          </a:p>
          <a:p>
            <a:pPr lvl="1"/>
            <a:r>
              <a:rPr lang="en-GB" dirty="0"/>
              <a:t>Windows has Narrator, but a better free screen-reader is NVDA</a:t>
            </a:r>
          </a:p>
          <a:p>
            <a:r>
              <a:rPr lang="en-GB" dirty="0"/>
              <a:t>Automated Testing tools</a:t>
            </a:r>
          </a:p>
          <a:p>
            <a:pPr lvl="1"/>
            <a:r>
              <a:rPr lang="en-GB" dirty="0"/>
              <a:t>pa11y and pa11y-ci: </a:t>
            </a:r>
            <a:r>
              <a:rPr lang="en-GB" dirty="0" err="1"/>
              <a:t>npm</a:t>
            </a:r>
            <a:r>
              <a:rPr lang="en-GB" dirty="0"/>
              <a:t> packages</a:t>
            </a:r>
          </a:p>
          <a:p>
            <a:pPr lvl="1"/>
            <a:r>
              <a:rPr lang="en-GB" dirty="0"/>
              <a:t>Lighthouse and axe </a:t>
            </a:r>
            <a:r>
              <a:rPr lang="en-GB" dirty="0" err="1"/>
              <a:t>DevTools</a:t>
            </a:r>
            <a:r>
              <a:rPr lang="en-GB" dirty="0"/>
              <a:t>: browser extensions</a:t>
            </a:r>
          </a:p>
          <a:p>
            <a:pPr lvl="1"/>
            <a:r>
              <a:rPr lang="en-GB" dirty="0"/>
              <a:t>ONLY 30% OF ACCESSIBILTY DEFECTS CAN BE AUTOMATICALLY DETECTED</a:t>
            </a:r>
          </a:p>
        </p:txBody>
      </p:sp>
    </p:spTree>
    <p:extLst>
      <p:ext uri="{BB962C8B-B14F-4D97-AF65-F5344CB8AC3E}">
        <p14:creationId xmlns:p14="http://schemas.microsoft.com/office/powerpoint/2010/main" val="384021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9FF1-1D79-6AE3-8022-0A89344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973"/>
            <a:ext cx="10515600" cy="1325563"/>
          </a:xfrm>
        </p:spPr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4F3F-F3B2-344F-9F44-3D9B0D3F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Léonie Watson on developing for accessibility </a:t>
            </a:r>
            <a:endParaRPr lang="en-GB" dirty="0"/>
          </a:p>
          <a:p>
            <a:r>
              <a:rPr lang="en-GB" dirty="0">
                <a:hlinkClick r:id="rId3"/>
              </a:rPr>
              <a:t>WCAG 2.2 docs</a:t>
            </a:r>
            <a:r>
              <a:rPr lang="en-GB" dirty="0"/>
              <a:t> and summarised by the </a:t>
            </a:r>
            <a:r>
              <a:rPr lang="en-GB" dirty="0" err="1"/>
              <a:t>the</a:t>
            </a:r>
            <a:r>
              <a:rPr lang="en-GB" dirty="0"/>
              <a:t> WCAG 2.2 Graphic</a:t>
            </a:r>
          </a:p>
          <a:p>
            <a:r>
              <a:rPr lang="en-GB" dirty="0">
                <a:hlinkClick r:id="rId4"/>
              </a:rPr>
              <a:t>W3C Accessibility Advice for Developers</a:t>
            </a:r>
            <a:endParaRPr lang="en-GB" dirty="0"/>
          </a:p>
          <a:p>
            <a:r>
              <a:rPr lang="en-GB" dirty="0">
                <a:hlinkClick r:id="rId5"/>
              </a:rPr>
              <a:t>Accessibility Developer Guide</a:t>
            </a:r>
            <a:endParaRPr lang="en-GB" dirty="0"/>
          </a:p>
          <a:p>
            <a:pPr lvl="1"/>
            <a:r>
              <a:rPr lang="en-GB" dirty="0"/>
              <a:t>Based on 2.1 but still valid</a:t>
            </a:r>
          </a:p>
          <a:p>
            <a:pPr lvl="1"/>
            <a:r>
              <a:rPr lang="en-GB" dirty="0"/>
              <a:t>an excellent resource covering the concepts discussed here, with practical examples and more</a:t>
            </a:r>
          </a:p>
          <a:p>
            <a:r>
              <a:rPr lang="en-GB" dirty="0">
                <a:hlinkClick r:id="rId6"/>
              </a:rPr>
              <a:t>MDN Aria Docs</a:t>
            </a:r>
            <a:endParaRPr lang="en-GB" dirty="0"/>
          </a:p>
          <a:p>
            <a:r>
              <a:rPr lang="en-GB" dirty="0"/>
              <a:t>#accessibility-design on BJSS Slack</a:t>
            </a:r>
          </a:p>
        </p:txBody>
      </p:sp>
    </p:spTree>
    <p:extLst>
      <p:ext uri="{BB962C8B-B14F-4D97-AF65-F5344CB8AC3E}">
        <p14:creationId xmlns:p14="http://schemas.microsoft.com/office/powerpoint/2010/main" val="14600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D3ED-A8AC-19DB-4033-948CB27C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8E05-B334-CFDC-4106-CE23F12B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Accessibility broadens website reach and makes UI more usable for everyone</a:t>
            </a:r>
          </a:p>
          <a:p>
            <a:r>
              <a:rPr lang="en-GB" dirty="0"/>
              <a:t>HTML Semantics resolves most accessibility issues</a:t>
            </a:r>
          </a:p>
          <a:p>
            <a:r>
              <a:rPr lang="en-GB" dirty="0"/>
              <a:t>ARIA can enhance this but should be used with care</a:t>
            </a:r>
          </a:p>
          <a:p>
            <a:r>
              <a:rPr lang="en-GB" dirty="0"/>
              <a:t>WCAG 2.2 guidelines are worth reviewing, at least to A and preferably AA standard</a:t>
            </a:r>
          </a:p>
        </p:txBody>
      </p:sp>
    </p:spTree>
    <p:extLst>
      <p:ext uri="{BB962C8B-B14F-4D97-AF65-F5344CB8AC3E}">
        <p14:creationId xmlns:p14="http://schemas.microsoft.com/office/powerpoint/2010/main" val="247425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9725-5FCA-FCEC-4CBA-2A800BC9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62C1-A588-CFA4-D4D6-C631B535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accessibility and why is it important?</a:t>
            </a:r>
          </a:p>
          <a:p>
            <a:r>
              <a:rPr lang="en-GB" dirty="0"/>
              <a:t>The importance of good HTML Semantics in accessible development</a:t>
            </a:r>
          </a:p>
          <a:p>
            <a:r>
              <a:rPr lang="en-GB" dirty="0"/>
              <a:t>WCAG recommendations as standards</a:t>
            </a:r>
          </a:p>
          <a:p>
            <a:r>
              <a:rPr lang="en-GB" dirty="0"/>
              <a:t>The Accessibility Tree model</a:t>
            </a:r>
          </a:p>
          <a:p>
            <a:r>
              <a:rPr lang="en-GB" dirty="0"/>
              <a:t>Extending the DOM/Accessibility Tree with ARIA attributes</a:t>
            </a:r>
          </a:p>
        </p:txBody>
      </p:sp>
    </p:spTree>
    <p:extLst>
      <p:ext uri="{BB962C8B-B14F-4D97-AF65-F5344CB8AC3E}">
        <p14:creationId xmlns:p14="http://schemas.microsoft.com/office/powerpoint/2010/main" val="429288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F3F0-1004-7FA1-FE81-2932016C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“Accessibility”?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1FB9-3F93-B920-2A17-DFE96F9F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When someone describes a site as "accessible", they mean that any user can use all its features and content, regardless of how the user accesses the web — even and especially users with physical or mental impairments.</a:t>
            </a:r>
          </a:p>
          <a:p>
            <a:pPr lvl="1"/>
            <a:r>
              <a:rPr lang="en-GB" dirty="0"/>
              <a:t>Source: </a:t>
            </a:r>
            <a:r>
              <a:rPr lang="en-GB" dirty="0">
                <a:hlinkClick r:id="rId2"/>
              </a:rPr>
              <a:t>https://developer.mozilla.org/en-US/docs/Learn/Accessibility</a:t>
            </a:r>
            <a:endParaRPr lang="en-GB" i="1" dirty="0"/>
          </a:p>
          <a:p>
            <a:r>
              <a:rPr lang="en-GB" dirty="0"/>
              <a:t>Ensuring sites are usable for people with disabilities</a:t>
            </a:r>
          </a:p>
          <a:p>
            <a:pPr lvl="1"/>
            <a:r>
              <a:rPr lang="en-GB" dirty="0"/>
              <a:t>E.g. visual, hearing, mobility, cognitive impairments</a:t>
            </a:r>
          </a:p>
          <a:p>
            <a:r>
              <a:rPr lang="en-GB" dirty="0"/>
              <a:t>Not limited to disability</a:t>
            </a:r>
          </a:p>
          <a:p>
            <a:pPr lvl="1"/>
            <a:r>
              <a:rPr lang="en-GB" dirty="0"/>
              <a:t>Also consider people on mobile devices, or slow connections</a:t>
            </a:r>
          </a:p>
        </p:txBody>
      </p:sp>
    </p:spTree>
    <p:extLst>
      <p:ext uri="{BB962C8B-B14F-4D97-AF65-F5344CB8AC3E}">
        <p14:creationId xmlns:p14="http://schemas.microsoft.com/office/powerpoint/2010/main" val="182643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4CEB-0849-D0FC-0B50-3C923EDF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accessible design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C81F6-2609-9797-1613-78868809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Making website usable by as many people as possible</a:t>
            </a:r>
          </a:p>
          <a:p>
            <a:pPr lvl="1"/>
            <a:r>
              <a:rPr lang="en-GB" dirty="0"/>
              <a:t>i.e. increasing their reach</a:t>
            </a:r>
          </a:p>
          <a:p>
            <a:r>
              <a:rPr lang="en-GB" dirty="0"/>
              <a:t>Legal requirement in UK public sector</a:t>
            </a:r>
          </a:p>
          <a:p>
            <a:pPr lvl="1"/>
            <a:r>
              <a:rPr lang="en-GB" dirty="0"/>
              <a:t>Discrimination laws may apply in other sectors</a:t>
            </a:r>
          </a:p>
          <a:p>
            <a:r>
              <a:rPr lang="en-GB" dirty="0"/>
              <a:t>Accessible sites are more readily usable by anyone</a:t>
            </a:r>
          </a:p>
          <a:p>
            <a:pPr lvl="1"/>
            <a:r>
              <a:rPr lang="en-GB" dirty="0"/>
              <a:t>Consistent/friendly UI behaviour (e.g. modals/menus)</a:t>
            </a:r>
          </a:p>
          <a:p>
            <a:pPr lvl="1"/>
            <a:r>
              <a:rPr lang="en-GB" dirty="0"/>
              <a:t>Consistent/clean structure of DOM (easier to maintain)</a:t>
            </a:r>
          </a:p>
          <a:p>
            <a:pPr lvl="1"/>
            <a:r>
              <a:rPr lang="en-GB" dirty="0"/>
              <a:t>Ability to turn of potentially annoying features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51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C20F-DF6C-7F50-09D6-799F7118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starts with HTML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B322-2E35-E242-8A4B-585642C64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Whether a user:</a:t>
            </a:r>
          </a:p>
          <a:p>
            <a:pPr lvl="1"/>
            <a:r>
              <a:rPr lang="en-GB" dirty="0"/>
              <a:t>requires assistive technology;</a:t>
            </a:r>
          </a:p>
          <a:p>
            <a:pPr lvl="1"/>
            <a:r>
              <a:rPr lang="en-GB" dirty="0"/>
              <a:t>has limited mobility;</a:t>
            </a:r>
          </a:p>
          <a:p>
            <a:pPr lvl="1"/>
            <a:r>
              <a:rPr lang="en-GB" dirty="0"/>
              <a:t>cognitive impairment or not;</a:t>
            </a:r>
          </a:p>
          <a:p>
            <a:pPr lvl="1"/>
            <a:r>
              <a:rPr lang="en-GB" dirty="0"/>
              <a:t>or none of the above…</a:t>
            </a:r>
          </a:p>
          <a:p>
            <a:r>
              <a:rPr lang="en-GB" b="1" dirty="0"/>
              <a:t>…	good HTML Semantics address the bulk of accessibility requirements.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58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7C41-E37A-A2A4-CE0D-426636F3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Semantics – Some basic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E402-B9C4-74C2-69A0-A3F3748D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regions semantically</a:t>
            </a:r>
          </a:p>
          <a:p>
            <a:pPr lvl="1"/>
            <a:r>
              <a:rPr lang="en-GB" dirty="0"/>
              <a:t>&lt;header&gt;, &lt;main&gt;, &lt;footer&gt;</a:t>
            </a:r>
          </a:p>
          <a:p>
            <a:pPr lvl="1"/>
            <a:r>
              <a:rPr lang="en-GB" dirty="0"/>
              <a:t>&lt;section&gt;, &lt;article&gt;</a:t>
            </a:r>
          </a:p>
          <a:p>
            <a:r>
              <a:rPr lang="en-GB" dirty="0"/>
              <a:t>Maintain a logical heading structure</a:t>
            </a:r>
          </a:p>
          <a:p>
            <a:pPr lvl="1"/>
            <a:r>
              <a:rPr lang="en-GB" dirty="0"/>
              <a:t>E.g. Nested headers - h1&gt;h2+h2&gt;h3</a:t>
            </a:r>
          </a:p>
          <a:p>
            <a:r>
              <a:rPr lang="en-GB" dirty="0"/>
              <a:t>Use correct elements</a:t>
            </a:r>
          </a:p>
          <a:p>
            <a:pPr lvl="1"/>
            <a:r>
              <a:rPr lang="en-GB" dirty="0"/>
              <a:t>E.g. use &lt;a </a:t>
            </a:r>
            <a:r>
              <a:rPr lang="en-GB" dirty="0" err="1"/>
              <a:t>href</a:t>
            </a:r>
            <a:r>
              <a:rPr lang="en-GB" dirty="0"/>
              <a:t>=“”&gt;or &lt;button&gt; rather than a styled &lt;span&gt;</a:t>
            </a:r>
          </a:p>
          <a:p>
            <a:pPr lvl="1"/>
            <a:r>
              <a:rPr lang="en-GB" dirty="0"/>
              <a:t>Don’t try to reinvent existing controls</a:t>
            </a:r>
          </a:p>
          <a:p>
            <a:r>
              <a:rPr lang="en-GB" b="1" dirty="0"/>
              <a:t>Good HTML Semantics will meet user expectations</a:t>
            </a:r>
          </a:p>
        </p:txBody>
      </p:sp>
    </p:spTree>
    <p:extLst>
      <p:ext uri="{BB962C8B-B14F-4D97-AF65-F5344CB8AC3E}">
        <p14:creationId xmlns:p14="http://schemas.microsoft.com/office/powerpoint/2010/main" val="181441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mantic HTML conveys meaning : r/ProgrammerHumor">
            <a:extLst>
              <a:ext uri="{FF2B5EF4-FFF2-40B4-BE49-F238E27FC236}">
                <a16:creationId xmlns:a16="http://schemas.microsoft.com/office/drawing/2014/main" id="{C833BC95-2B6F-A822-A275-C4B3AABA76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95439"/>
            <a:ext cx="6486525" cy="675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56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AC60-C751-6FE3-6733-2E89AC0B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WCAG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A97F-92BC-C1A0-96C8-11775E532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W</a:t>
            </a:r>
            <a:r>
              <a:rPr lang="en-GB" dirty="0"/>
              <a:t>eb </a:t>
            </a:r>
            <a:r>
              <a:rPr lang="en-GB" u="sng" dirty="0"/>
              <a:t>C</a:t>
            </a:r>
            <a:r>
              <a:rPr lang="en-GB" dirty="0"/>
              <a:t>ontent </a:t>
            </a:r>
            <a:r>
              <a:rPr lang="en-GB" u="sng" dirty="0"/>
              <a:t>A</a:t>
            </a:r>
            <a:r>
              <a:rPr lang="en-GB" dirty="0"/>
              <a:t>ccessibility </a:t>
            </a:r>
            <a:r>
              <a:rPr lang="en-GB" u="sng" dirty="0"/>
              <a:t>G</a:t>
            </a:r>
            <a:r>
              <a:rPr lang="en-GB" dirty="0"/>
              <a:t>uidelines</a:t>
            </a:r>
          </a:p>
          <a:p>
            <a:pPr lvl="1"/>
            <a:r>
              <a:rPr lang="en-GB" dirty="0"/>
              <a:t>Current version is 2.2</a:t>
            </a:r>
          </a:p>
          <a:p>
            <a:r>
              <a:rPr lang="en-GB" dirty="0"/>
              <a:t>Outlines rules to three different standards:</a:t>
            </a:r>
          </a:p>
          <a:p>
            <a:pPr lvl="1"/>
            <a:r>
              <a:rPr lang="en-GB" dirty="0"/>
              <a:t>A, AA &amp; AAA</a:t>
            </a:r>
          </a:p>
          <a:p>
            <a:pPr lvl="1"/>
            <a:r>
              <a:rPr lang="en-GB" dirty="0"/>
              <a:t>WCAG 2.2 is a legal requirement for public sector</a:t>
            </a:r>
          </a:p>
          <a:p>
            <a:r>
              <a:rPr lang="en-GB" dirty="0"/>
              <a:t>Official standards doc: </a:t>
            </a:r>
            <a:r>
              <a:rPr lang="en-GB" dirty="0">
                <a:hlinkClick r:id="rId2"/>
              </a:rPr>
              <a:t>https://www.w3.org/TR/WCAG22/</a:t>
            </a:r>
            <a:endParaRPr lang="en-GB" dirty="0"/>
          </a:p>
          <a:p>
            <a:r>
              <a:rPr lang="en-GB" dirty="0"/>
              <a:t>A nice visual summary: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A042F9D-40DB-06A6-1F75-A0AEDEA9A4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991188"/>
              </p:ext>
            </p:extLst>
          </p:nvPr>
        </p:nvGraphicFramePr>
        <p:xfrm>
          <a:off x="4157472" y="4720146"/>
          <a:ext cx="26892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2689816" imgH="518370" progId="Package">
                  <p:embed/>
                </p:oleObj>
              </mc:Choice>
              <mc:Fallback>
                <p:oleObj name="Packager Shell Object" showAsIcon="1" r:id="rId3" imgW="2689816" imgH="51837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A042F9D-40DB-06A6-1F75-A0AEDEA9A4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7472" y="4720146"/>
                        <a:ext cx="2689225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0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BF65-7F43-4592-C295-515AED11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WCAG Standards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C5F3-5766-7797-22A5-00035424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1.1.1 Text Alternatives for non-text content</a:t>
            </a:r>
            <a:endParaRPr lang="en-GB" dirty="0"/>
          </a:p>
          <a:p>
            <a:pPr lvl="1"/>
            <a:r>
              <a:rPr lang="en-GB" dirty="0"/>
              <a:t>E.g. alt text in </a:t>
            </a:r>
            <a:r>
              <a:rPr lang="en-GB" dirty="0" err="1"/>
              <a:t>img</a:t>
            </a:r>
            <a:r>
              <a:rPr lang="en-GB" dirty="0"/>
              <a:t> elements</a:t>
            </a:r>
          </a:p>
          <a:p>
            <a:r>
              <a:rPr lang="en-GB" dirty="0">
                <a:hlinkClick r:id="rId3"/>
              </a:rPr>
              <a:t>1.4.3 Minimum Contrast</a:t>
            </a:r>
            <a:endParaRPr lang="en-GB" dirty="0"/>
          </a:p>
          <a:p>
            <a:pPr lvl="1"/>
            <a:r>
              <a:rPr lang="en-GB" dirty="0"/>
              <a:t>i.e. minimum contrast ratio of text</a:t>
            </a:r>
            <a:endParaRPr lang="en-GB" dirty="0">
              <a:hlinkClick r:id="rId4"/>
            </a:endParaRPr>
          </a:p>
          <a:p>
            <a:r>
              <a:rPr lang="en-GB" dirty="0">
                <a:hlinkClick r:id="rId4"/>
              </a:rPr>
              <a:t>1.4.4 Resize Text</a:t>
            </a:r>
            <a:endParaRPr lang="en-GB" dirty="0"/>
          </a:p>
          <a:p>
            <a:pPr lvl="1"/>
            <a:r>
              <a:rPr lang="en-GB" dirty="0"/>
              <a:t>i.e. don’t prevent users from resizing text</a:t>
            </a:r>
          </a:p>
          <a:p>
            <a:r>
              <a:rPr lang="en-GB" dirty="0">
                <a:hlinkClick r:id="rId5"/>
              </a:rPr>
              <a:t>2.4.1 – Bypass Blocks</a:t>
            </a:r>
            <a:endParaRPr lang="en-GB" dirty="0"/>
          </a:p>
          <a:p>
            <a:pPr lvl="1"/>
            <a:r>
              <a:rPr lang="en-GB" dirty="0"/>
              <a:t>The “Skip to Content Button”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hlinkClick r:id="rId6"/>
              </a:rPr>
              <a:t>https://www.w3.org/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64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816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Package</vt:lpstr>
      <vt:lpstr>Accessibility in Web Development</vt:lpstr>
      <vt:lpstr>In this presentation</vt:lpstr>
      <vt:lpstr>What is “Accessibility”?</vt:lpstr>
      <vt:lpstr>Why is accessible design important?</vt:lpstr>
      <vt:lpstr>It starts with HTML Semantics</vt:lpstr>
      <vt:lpstr>HTML Semantics – Some basic pointers</vt:lpstr>
      <vt:lpstr>PowerPoint Presentation</vt:lpstr>
      <vt:lpstr>The WCAG Standard</vt:lpstr>
      <vt:lpstr>Example WCAG Standards and Solutions</vt:lpstr>
      <vt:lpstr>The Accessibility Tree</vt:lpstr>
      <vt:lpstr>WAI-ARIA</vt:lpstr>
      <vt:lpstr>General Tips and Principles</vt:lpstr>
      <vt:lpstr>Useful Development/Test Tools</vt:lpstr>
      <vt:lpstr>Useful Resources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in Web Development</dc:title>
  <dc:creator>Sam Widdowson</dc:creator>
  <cp:lastModifiedBy>Sam Widdowson</cp:lastModifiedBy>
  <cp:revision>1</cp:revision>
  <dcterms:created xsi:type="dcterms:W3CDTF">2024-05-15T21:18:12Z</dcterms:created>
  <dcterms:modified xsi:type="dcterms:W3CDTF">2024-05-16T11:33:34Z</dcterms:modified>
</cp:coreProperties>
</file>