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84" r:id="rId2"/>
    <p:sldId id="286" r:id="rId3"/>
    <p:sldId id="272" r:id="rId4"/>
    <p:sldId id="273" r:id="rId5"/>
    <p:sldId id="281" r:id="rId6"/>
    <p:sldId id="280" r:id="rId7"/>
    <p:sldId id="278" r:id="rId8"/>
    <p:sldId id="276" r:id="rId9"/>
    <p:sldId id="285" r:id="rId10"/>
  </p:sldIdLst>
  <p:sldSz cx="18286413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6D391-303F-4636-928C-65B5AD882CF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02FF6-2606-4ADF-8166-335E17818C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2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802" y="1683545"/>
            <a:ext cx="13714810" cy="3581400"/>
          </a:xfrm>
        </p:spPr>
        <p:txBody>
          <a:bodyPr anchor="b"/>
          <a:lstStyle>
            <a:lvl1pPr algn="ctr"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802" y="5403057"/>
            <a:ext cx="1371481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0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4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6214" y="547688"/>
            <a:ext cx="3943008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191" y="547688"/>
            <a:ext cx="11600443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4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5007" y="533400"/>
            <a:ext cx="16414863" cy="1714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935007" y="2423501"/>
            <a:ext cx="16414863" cy="704048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914317" lvl="0" indent="-914317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9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2360-2FAE-42AE-AFA5-83414D1250D3}"/>
              </a:ext>
            </a:extLst>
          </p:cNvPr>
          <p:cNvSpPr txBox="1"/>
          <p:nvPr userDrawn="1"/>
        </p:nvSpPr>
        <p:spPr>
          <a:xfrm>
            <a:off x="877540" y="9534526"/>
            <a:ext cx="298318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95B1F88-7F13-4FBF-A352-ACCBE210AA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017" y="9534526"/>
            <a:ext cx="615500" cy="6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8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67" y="2564608"/>
            <a:ext cx="15772031" cy="4279106"/>
          </a:xfrm>
        </p:spPr>
        <p:txBody>
          <a:bodyPr anchor="b"/>
          <a:lstStyle>
            <a:lvl1pPr>
              <a:defRPr sz="8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667" y="6884195"/>
            <a:ext cx="15772031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75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5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2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0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87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5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28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0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1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191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496" y="2738438"/>
            <a:ext cx="777172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94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547688"/>
            <a:ext cx="15772031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573" y="2521745"/>
            <a:ext cx="7736009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573" y="3757613"/>
            <a:ext cx="7736009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7497" y="2521745"/>
            <a:ext cx="777410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754" indent="0">
              <a:buNone/>
              <a:defRPr sz="3000" b="1"/>
            </a:lvl2pPr>
            <a:lvl3pPr marL="1371509" indent="0">
              <a:buNone/>
              <a:defRPr sz="2700" b="1"/>
            </a:lvl3pPr>
            <a:lvl4pPr marL="2057263" indent="0">
              <a:buNone/>
              <a:defRPr sz="2400" b="1"/>
            </a:lvl4pPr>
            <a:lvl5pPr marL="2743017" indent="0">
              <a:buNone/>
              <a:defRPr sz="2400" b="1"/>
            </a:lvl5pPr>
            <a:lvl6pPr marL="3428771" indent="0">
              <a:buNone/>
              <a:defRPr sz="2400" b="1"/>
            </a:lvl6pPr>
            <a:lvl7pPr marL="4114526" indent="0">
              <a:buNone/>
              <a:defRPr sz="2400" b="1"/>
            </a:lvl7pPr>
            <a:lvl8pPr marL="4800280" indent="0">
              <a:buNone/>
              <a:defRPr sz="2400" b="1"/>
            </a:lvl8pPr>
            <a:lvl9pPr marL="5486034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7497" y="3757613"/>
            <a:ext cx="777410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42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31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1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107" y="1481138"/>
            <a:ext cx="9257497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6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573" y="685800"/>
            <a:ext cx="5897844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107" y="1481138"/>
            <a:ext cx="9257497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754" indent="0">
              <a:buNone/>
              <a:defRPr sz="4200"/>
            </a:lvl2pPr>
            <a:lvl3pPr marL="1371509" indent="0">
              <a:buNone/>
              <a:defRPr sz="3600"/>
            </a:lvl3pPr>
            <a:lvl4pPr marL="2057263" indent="0">
              <a:buNone/>
              <a:defRPr sz="3000"/>
            </a:lvl4pPr>
            <a:lvl5pPr marL="2743017" indent="0">
              <a:buNone/>
              <a:defRPr sz="3000"/>
            </a:lvl5pPr>
            <a:lvl6pPr marL="3428771" indent="0">
              <a:buNone/>
              <a:defRPr sz="3000"/>
            </a:lvl6pPr>
            <a:lvl7pPr marL="4114526" indent="0">
              <a:buNone/>
              <a:defRPr sz="3000"/>
            </a:lvl7pPr>
            <a:lvl8pPr marL="4800280" indent="0">
              <a:buNone/>
              <a:defRPr sz="3000"/>
            </a:lvl8pPr>
            <a:lvl9pPr marL="5486034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573" y="3086100"/>
            <a:ext cx="5897844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754" indent="0">
              <a:buNone/>
              <a:defRPr sz="2100"/>
            </a:lvl2pPr>
            <a:lvl3pPr marL="1371509" indent="0">
              <a:buNone/>
              <a:defRPr sz="1800"/>
            </a:lvl3pPr>
            <a:lvl4pPr marL="2057263" indent="0">
              <a:buNone/>
              <a:defRPr sz="1500"/>
            </a:lvl4pPr>
            <a:lvl5pPr marL="2743017" indent="0">
              <a:buNone/>
              <a:defRPr sz="1500"/>
            </a:lvl5pPr>
            <a:lvl6pPr marL="3428771" indent="0">
              <a:buNone/>
              <a:defRPr sz="1500"/>
            </a:lvl6pPr>
            <a:lvl7pPr marL="4114526" indent="0">
              <a:buNone/>
              <a:defRPr sz="1500"/>
            </a:lvl7pPr>
            <a:lvl8pPr marL="4800280" indent="0">
              <a:buNone/>
              <a:defRPr sz="1500"/>
            </a:lvl8pPr>
            <a:lvl9pPr marL="548603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6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E33B-084A-4AFD-80B8-C1B811242533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6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5" y="0"/>
            <a:ext cx="18281841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olorful rectangular shapes on a blue background&#10;&#10;Description automatically generated">
            <a:extLst>
              <a:ext uri="{FF2B5EF4-FFF2-40B4-BE49-F238E27FC236}">
                <a16:creationId xmlns:a16="http://schemas.microsoft.com/office/drawing/2014/main" id="{F00F2F6D-5A3E-2585-2F2B-94ECE23C4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4" r="1381"/>
          <a:stretch/>
        </p:blipFill>
        <p:spPr>
          <a:xfrm rot="5400000">
            <a:off x="4000667" y="-3998744"/>
            <a:ext cx="10285077" cy="182864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FBE599-6309-F340-7F1B-0D24690A05FE}"/>
              </a:ext>
            </a:extLst>
          </p:cNvPr>
          <p:cNvSpPr txBox="1">
            <a:spLocks/>
          </p:cNvSpPr>
          <p:nvPr/>
        </p:nvSpPr>
        <p:spPr>
          <a:xfrm>
            <a:off x="182682" y="7906099"/>
            <a:ext cx="13714809" cy="16474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3715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899" b="1" dirty="0">
                <a:solidFill>
                  <a:srgbClr val="FFFFFF"/>
                </a:solidFill>
                <a:latin typeface="Metropolis" panose="00000500000000000000"/>
              </a:rPr>
              <a:t>Reuse, Don’t Repeat</a:t>
            </a:r>
            <a:endParaRPr lang="en-GB" sz="9899" dirty="0">
              <a:solidFill>
                <a:srgbClr val="FFFFFF"/>
              </a:solidFill>
              <a:latin typeface="Metropolis" panose="00000500000000000000" pitchFamily="50" charset="0"/>
            </a:endParaRPr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8CC72054-6C09-7690-C71B-554A1DC19012}"/>
              </a:ext>
            </a:extLst>
          </p:cNvPr>
          <p:cNvSpPr txBox="1">
            <a:spLocks/>
          </p:cNvSpPr>
          <p:nvPr/>
        </p:nvSpPr>
        <p:spPr>
          <a:xfrm>
            <a:off x="182682" y="9320679"/>
            <a:ext cx="18281841" cy="888698"/>
          </a:xfrm>
          <a:prstGeom prst="rect">
            <a:avLst/>
          </a:prstGeom>
        </p:spPr>
        <p:txBody>
          <a:bodyPr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>
                <a:solidFill>
                  <a:srgbClr val="FFFFFF"/>
                </a:solidFill>
                <a:latin typeface="Metropolis" panose="00000500000000000000"/>
              </a:rPr>
              <a:t>Creating an Infrastructure as Code Module Library</a:t>
            </a:r>
            <a:endParaRPr lang="en-GB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4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9" y="2445605"/>
            <a:ext cx="3809669" cy="38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6705019" y="2445605"/>
            <a:ext cx="5513945" cy="27083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599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7420543" y="6720787"/>
            <a:ext cx="56722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018" y="6720784"/>
            <a:ext cx="615503" cy="61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7421947" y="8072877"/>
            <a:ext cx="298318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7421947" y="8773306"/>
            <a:ext cx="272189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2375" y="8842899"/>
            <a:ext cx="609547" cy="609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42" y="7148795"/>
            <a:ext cx="3433281" cy="1385199"/>
          </a:xfrm>
          <a:prstGeom prst="rect">
            <a:avLst/>
          </a:prstGeom>
        </p:spPr>
      </p:pic>
      <p:pic>
        <p:nvPicPr>
          <p:cNvPr id="1028" name="Picture 4" descr="WTW: Perspective that moves you | Risk, Broking, HR ...">
            <a:extLst>
              <a:ext uri="{FF2B5EF4-FFF2-40B4-BE49-F238E27FC236}">
                <a16:creationId xmlns:a16="http://schemas.microsoft.com/office/drawing/2014/main" id="{34401A28-2503-4E25-A328-A146B7AE7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18" y="5081196"/>
            <a:ext cx="1428242" cy="4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1A7F8B5-D818-D7FA-23F8-E873EC05CB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19" y="8155279"/>
            <a:ext cx="615503" cy="615503"/>
          </a:xfrm>
          <a:prstGeom prst="rect">
            <a:avLst/>
          </a:prstGeom>
        </p:spPr>
      </p:pic>
      <p:pic>
        <p:nvPicPr>
          <p:cNvPr id="15" name="Picture 14" descr="A red play button with black background&#10;&#10;Description automatically generated">
            <a:extLst>
              <a:ext uri="{FF2B5EF4-FFF2-40B4-BE49-F238E27FC236}">
                <a16:creationId xmlns:a16="http://schemas.microsoft.com/office/drawing/2014/main" id="{BA002AE5-D757-E98F-2BB9-D720178CD9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69" y="7457324"/>
            <a:ext cx="615553" cy="6155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12DCBD-753C-EFF1-8949-46DB05647BBA}"/>
              </a:ext>
            </a:extLst>
          </p:cNvPr>
          <p:cNvSpPr txBox="1"/>
          <p:nvPr/>
        </p:nvSpPr>
        <p:spPr>
          <a:xfrm>
            <a:off x="7421947" y="7430268"/>
            <a:ext cx="208621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9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5525-5687-4C06-A8DA-2D68E72B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Why Create Reusable Modules?</a:t>
            </a:r>
          </a:p>
        </p:txBody>
      </p:sp>
      <p:pic>
        <p:nvPicPr>
          <p:cNvPr id="5" name="Picture 4" descr="Chart, icon&#10;&#10;Description automatically generated">
            <a:extLst>
              <a:ext uri="{FF2B5EF4-FFF2-40B4-BE49-F238E27FC236}">
                <a16:creationId xmlns:a16="http://schemas.microsoft.com/office/drawing/2014/main" id="{D7845CAD-056D-4F03-B9F6-254EF1010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1" y="2834092"/>
            <a:ext cx="762109" cy="762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14475-D4FC-4897-866B-9A84942CF2EE}"/>
              </a:ext>
            </a:extLst>
          </p:cNvPr>
          <p:cNvSpPr txBox="1"/>
          <p:nvPr/>
        </p:nvSpPr>
        <p:spPr>
          <a:xfrm>
            <a:off x="2527300" y="2730500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Save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6E11C-3C2F-4CE5-BAD9-D23E76213C12}"/>
              </a:ext>
            </a:extLst>
          </p:cNvPr>
          <p:cNvSpPr txBox="1"/>
          <p:nvPr/>
        </p:nvSpPr>
        <p:spPr>
          <a:xfrm>
            <a:off x="2527300" y="4053595"/>
            <a:ext cx="8076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Promote Consistency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18406-89E3-46A2-A53A-AE6FC199DFDB}"/>
              </a:ext>
            </a:extLst>
          </p:cNvPr>
          <p:cNvSpPr txBox="1"/>
          <p:nvPr/>
        </p:nvSpPr>
        <p:spPr>
          <a:xfrm>
            <a:off x="2527300" y="5376690"/>
            <a:ext cx="6242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Hide 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E5F98-8B8C-4311-92EE-46F924710CA7}"/>
              </a:ext>
            </a:extLst>
          </p:cNvPr>
          <p:cNvSpPr txBox="1"/>
          <p:nvPr/>
        </p:nvSpPr>
        <p:spPr>
          <a:xfrm>
            <a:off x="2527300" y="6699785"/>
            <a:ext cx="6353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Apply Standards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F37DD-771A-4B10-8BAD-A56172AA3D67}"/>
              </a:ext>
            </a:extLst>
          </p:cNvPr>
          <p:cNvSpPr txBox="1"/>
          <p:nvPr/>
        </p:nvSpPr>
        <p:spPr>
          <a:xfrm>
            <a:off x="2527300" y="8022879"/>
            <a:ext cx="5979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Share Expertise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9DF0045-7929-4EB4-AF6D-2AE65D7A4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1" y="6826561"/>
            <a:ext cx="762109" cy="762109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6ACE55C-9105-49FE-BAF5-51BCD0D09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0" y="8022879"/>
            <a:ext cx="762109" cy="762109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BB2DA1B-DCBA-4A5B-8CB1-1F792B317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0" y="5503466"/>
            <a:ext cx="762109" cy="762109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432C896-129E-4521-80BE-F06A45DCD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89" y="4180371"/>
            <a:ext cx="762109" cy="7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3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DCAF-D593-413B-800A-D2E74F28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How do we Reuse?</a:t>
            </a:r>
          </a:p>
        </p:txBody>
      </p:sp>
      <p:pic>
        <p:nvPicPr>
          <p:cNvPr id="1026" name="Picture 2" descr="From Azure Resource Manager (ARM) | Pulumi">
            <a:extLst>
              <a:ext uri="{FF2B5EF4-FFF2-40B4-BE49-F238E27FC236}">
                <a16:creationId xmlns:a16="http://schemas.microsoft.com/office/drawing/2014/main" id="{90D5589A-3B67-4682-8324-BDB59124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2789436"/>
            <a:ext cx="1112341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C5243-413D-40B3-9DE2-D6AB2595C21B}"/>
              </a:ext>
            </a:extLst>
          </p:cNvPr>
          <p:cNvSpPr txBox="1"/>
          <p:nvPr/>
        </p:nvSpPr>
        <p:spPr>
          <a:xfrm>
            <a:off x="2971691" y="2789436"/>
            <a:ext cx="12417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ARM Templates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Nested Templates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3D1B350-3E33-4A13-B7E6-EA98E6A8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20" y="4154141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65A98-EE1E-414B-9B3B-4D059BA0B000}"/>
              </a:ext>
            </a:extLst>
          </p:cNvPr>
          <p:cNvSpPr txBox="1"/>
          <p:nvPr/>
        </p:nvSpPr>
        <p:spPr>
          <a:xfrm>
            <a:off x="2971691" y="4154141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Bicep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Modules</a:t>
            </a:r>
          </a:p>
        </p:txBody>
      </p:sp>
      <p:pic>
        <p:nvPicPr>
          <p:cNvPr id="1034" name="Picture 10" descr="Introduction to AWS Cloudformation | Milos Bejda - All Things Automated">
            <a:extLst>
              <a:ext uri="{FF2B5EF4-FFF2-40B4-BE49-F238E27FC236}">
                <a16:creationId xmlns:a16="http://schemas.microsoft.com/office/drawing/2014/main" id="{A2E1C215-810C-400F-88D1-A5D68454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5335116"/>
            <a:ext cx="1112341" cy="11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E8CEE-EEC4-45F2-B0C9-B54EB313F2F8}"/>
              </a:ext>
            </a:extLst>
          </p:cNvPr>
          <p:cNvSpPr txBox="1"/>
          <p:nvPr/>
        </p:nvSpPr>
        <p:spPr>
          <a:xfrm>
            <a:off x="2971691" y="5518846"/>
            <a:ext cx="949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Cloud Formation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A93D-B439-4C57-8EF3-BA4D1A55C9F0}"/>
              </a:ext>
            </a:extLst>
          </p:cNvPr>
          <p:cNvSpPr txBox="1"/>
          <p:nvPr/>
        </p:nvSpPr>
        <p:spPr>
          <a:xfrm>
            <a:off x="2971691" y="6883551"/>
            <a:ext cx="14331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Pulumi</a:t>
            </a:r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Component Resources/Packages</a:t>
            </a:r>
          </a:p>
        </p:txBody>
      </p:sp>
      <p:pic>
        <p:nvPicPr>
          <p:cNvPr id="1040" name="Picture 16" descr="Pulumi - Modern Infrastructure as Code">
            <a:extLst>
              <a:ext uri="{FF2B5EF4-FFF2-40B4-BE49-F238E27FC236}">
                <a16:creationId xmlns:a16="http://schemas.microsoft.com/office/drawing/2014/main" id="{33476249-BA99-4D39-9EEF-7F721470E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6"/>
          <a:stretch/>
        </p:blipFill>
        <p:spPr bwMode="auto">
          <a:xfrm>
            <a:off x="1163876" y="6663310"/>
            <a:ext cx="1598571" cy="11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erraform Logos - Terraform by HashiCorp | Logos, Square logo, Simple logo">
            <a:extLst>
              <a:ext uri="{FF2B5EF4-FFF2-40B4-BE49-F238E27FC236}">
                <a16:creationId xmlns:a16="http://schemas.microsoft.com/office/drawing/2014/main" id="{8A35A7F9-E593-4155-B166-FC8CCAF3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7991503"/>
            <a:ext cx="1180085" cy="11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F28FF-984A-46D1-871E-76E97F38F05A}"/>
              </a:ext>
            </a:extLst>
          </p:cNvPr>
          <p:cNvSpPr txBox="1"/>
          <p:nvPr/>
        </p:nvSpPr>
        <p:spPr>
          <a:xfrm>
            <a:off x="2971691" y="8248255"/>
            <a:ext cx="722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Terraform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Modules</a:t>
            </a:r>
          </a:p>
        </p:txBody>
      </p:sp>
    </p:spTree>
    <p:extLst>
      <p:ext uri="{BB962C8B-B14F-4D97-AF65-F5344CB8AC3E}">
        <p14:creationId xmlns:p14="http://schemas.microsoft.com/office/powerpoint/2010/main" val="212339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6412" cy="10286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BD11D-BB2B-467F-ABCB-47AD3133A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4897"/>
          <a:stretch/>
        </p:blipFill>
        <p:spPr>
          <a:xfrm>
            <a:off x="20" y="1"/>
            <a:ext cx="18286392" cy="10286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20A17-C6F2-49B4-8527-021C15C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801" y="1683543"/>
            <a:ext cx="13714809" cy="43507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8000" dirty="0">
                <a:solidFill>
                  <a:srgbClr val="FFFFFF"/>
                </a:solidFill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688710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EDF9-3CD7-4120-99EC-3719C899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Creating Good Modules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CFA67A9-0A04-4F24-B17B-64C8E09B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" y="2768600"/>
            <a:ext cx="1281674" cy="128167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D6597-4FB5-4C1C-B2F5-0421FBD9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83" y="2598341"/>
            <a:ext cx="4165708" cy="1988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595959"/>
                </a:solidFill>
                <a:latin typeface="Metropolis" panose="00000500000000000000" pitchFamily="50" charset="0"/>
              </a:rPr>
              <a:t>Do one thing and do it as simply as possible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6AC7B63-A2CE-4F78-BAAC-78FE09528B97}"/>
              </a:ext>
            </a:extLst>
          </p:cNvPr>
          <p:cNvSpPr txBox="1">
            <a:spLocks/>
          </p:cNvSpPr>
          <p:nvPr/>
        </p:nvSpPr>
        <p:spPr>
          <a:xfrm>
            <a:off x="7503687" y="25983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595959"/>
                </a:solidFill>
                <a:latin typeface="Metropolis" panose="00000500000000000000" pitchFamily="50" charset="0"/>
              </a:rPr>
              <a:t>Provide options, but not too many options</a:t>
            </a:r>
          </a:p>
        </p:txBody>
      </p:sp>
      <p:pic>
        <p:nvPicPr>
          <p:cNvPr id="11" name="Picture 10" descr="Icon&#10;&#10;Description automatically generated with low confidence">
            <a:extLst>
              <a:ext uri="{FF2B5EF4-FFF2-40B4-BE49-F238E27FC236}">
                <a16:creationId xmlns:a16="http://schemas.microsoft.com/office/drawing/2014/main" id="{07A54B8C-14EB-4AFB-8901-FBA67B178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2" y="2768600"/>
            <a:ext cx="1281674" cy="1281674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3762E99-7571-4E32-A584-9DEB985E7275}"/>
              </a:ext>
            </a:extLst>
          </p:cNvPr>
          <p:cNvSpPr txBox="1">
            <a:spLocks/>
          </p:cNvSpPr>
          <p:nvPr/>
        </p:nvSpPr>
        <p:spPr>
          <a:xfrm>
            <a:off x="13148390" y="25983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Add value, do more than wrap a resource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2929CEA-FC0B-4BE7-BCF2-7070FC68E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056" y="2768600"/>
            <a:ext cx="1281674" cy="128167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BFAAE63-621F-490D-84E6-380C05E9B35C}"/>
              </a:ext>
            </a:extLst>
          </p:cNvPr>
          <p:cNvSpPr txBox="1">
            <a:spLocks/>
          </p:cNvSpPr>
          <p:nvPr/>
        </p:nvSpPr>
        <p:spPr>
          <a:xfrm>
            <a:off x="1858983" y="49224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Version appropriately</a:t>
            </a:r>
          </a:p>
          <a:p>
            <a:endParaRPr lang="en-GB" dirty="0">
              <a:latin typeface="Metropolis" panose="00000500000000000000" pitchFamily="50" charset="0"/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F4CA90BE-A48C-42A3-85E0-CEBD66F5A80B}"/>
              </a:ext>
            </a:extLst>
          </p:cNvPr>
          <p:cNvSpPr txBox="1">
            <a:spLocks/>
          </p:cNvSpPr>
          <p:nvPr/>
        </p:nvSpPr>
        <p:spPr>
          <a:xfrm>
            <a:off x="7503687" y="49224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Make them easy to obtain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78D789A8-A953-4D51-8284-5866CEB99582}"/>
              </a:ext>
            </a:extLst>
          </p:cNvPr>
          <p:cNvSpPr txBox="1">
            <a:spLocks/>
          </p:cNvSpPr>
          <p:nvPr/>
        </p:nvSpPr>
        <p:spPr>
          <a:xfrm>
            <a:off x="13148390" y="4922441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Keep them updated</a:t>
            </a:r>
          </a:p>
        </p:txBody>
      </p:sp>
      <p:pic>
        <p:nvPicPr>
          <p:cNvPr id="23" name="Picture 22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10C9FE91-439A-4745-9C5B-78F7A67C3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" y="4922441"/>
            <a:ext cx="1281675" cy="128167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9CF1864A-A6C6-4416-B2E2-37A7BC55F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2" y="4922441"/>
            <a:ext cx="1281674" cy="1281674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3053B99C-CC03-4583-BD69-729DFFFFC9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057" y="4922441"/>
            <a:ext cx="1281673" cy="1281673"/>
          </a:xfrm>
          <a:prstGeom prst="rect">
            <a:avLst/>
          </a:prstGeom>
        </p:spPr>
      </p:pic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6E9DAAA9-91A9-461D-B92D-A79AA70CE053}"/>
              </a:ext>
            </a:extLst>
          </p:cNvPr>
          <p:cNvSpPr txBox="1">
            <a:spLocks/>
          </p:cNvSpPr>
          <p:nvPr/>
        </p:nvSpPr>
        <p:spPr>
          <a:xfrm>
            <a:off x="1858983" y="6982782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Start simple and evolve</a:t>
            </a:r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DE78D23A-FE34-458D-9305-6857F32F88A4}"/>
              </a:ext>
            </a:extLst>
          </p:cNvPr>
          <p:cNvSpPr txBox="1">
            <a:spLocks/>
          </p:cNvSpPr>
          <p:nvPr/>
        </p:nvSpPr>
        <p:spPr>
          <a:xfrm>
            <a:off x="7503687" y="6982782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Create great documentation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9C5C6053-7BB2-498A-80FB-45D60988D30C}"/>
              </a:ext>
            </a:extLst>
          </p:cNvPr>
          <p:cNvSpPr txBox="1">
            <a:spLocks/>
          </p:cNvSpPr>
          <p:nvPr/>
        </p:nvSpPr>
        <p:spPr>
          <a:xfrm>
            <a:off x="13148390" y="6982782"/>
            <a:ext cx="4165708" cy="1988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77" indent="-342877" algn="l" defTabSz="1371509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63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386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140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5894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649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403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157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911" indent="-342877" algn="l" defTabSz="137150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900" dirty="0">
                <a:solidFill>
                  <a:srgbClr val="595959"/>
                </a:solidFill>
                <a:latin typeface="Metropolis" panose="00000500000000000000" pitchFamily="50" charset="0"/>
              </a:rPr>
              <a:t>Evangelise and engage!</a:t>
            </a: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E785EC96-B193-45CD-A55B-FAE68A00B9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" y="6910786"/>
            <a:ext cx="1281673" cy="1281673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B1E0E6E0-C2F1-4C1F-8BAB-DCD25162B6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2" y="6982782"/>
            <a:ext cx="1281674" cy="128167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4BB19DD8-5FF6-4509-BBF7-B61F854B15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395" y="6982783"/>
            <a:ext cx="1281673" cy="12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DCAF-D593-413B-800A-D2E74F28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Distributing Modules?</a:t>
            </a:r>
          </a:p>
        </p:txBody>
      </p:sp>
      <p:pic>
        <p:nvPicPr>
          <p:cNvPr id="1026" name="Picture 2" descr="From Azure Resource Manager (ARM) | Pulumi">
            <a:extLst>
              <a:ext uri="{FF2B5EF4-FFF2-40B4-BE49-F238E27FC236}">
                <a16:creationId xmlns:a16="http://schemas.microsoft.com/office/drawing/2014/main" id="{90D5589A-3B67-4682-8324-BDB591245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2789436"/>
            <a:ext cx="1112341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C5243-413D-40B3-9DE2-D6AB2595C21B}"/>
              </a:ext>
            </a:extLst>
          </p:cNvPr>
          <p:cNvSpPr txBox="1"/>
          <p:nvPr/>
        </p:nvSpPr>
        <p:spPr>
          <a:xfrm>
            <a:off x="2971691" y="2789436"/>
            <a:ext cx="14595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ARM Templates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Template Specs/Storage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3D1B350-3E33-4A13-B7E6-EA98E6A8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20" y="4154141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65A98-EE1E-414B-9B3B-4D059BA0B000}"/>
              </a:ext>
            </a:extLst>
          </p:cNvPr>
          <p:cNvSpPr txBox="1"/>
          <p:nvPr/>
        </p:nvSpPr>
        <p:spPr>
          <a:xfrm>
            <a:off x="2971691" y="4154141"/>
            <a:ext cx="11160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Bicep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Template Specs/Storage</a:t>
            </a:r>
          </a:p>
        </p:txBody>
      </p:sp>
      <p:pic>
        <p:nvPicPr>
          <p:cNvPr id="1034" name="Picture 10" descr="Introduction to AWS Cloudformation | Milos Bejda - All Things Automated">
            <a:extLst>
              <a:ext uri="{FF2B5EF4-FFF2-40B4-BE49-F238E27FC236}">
                <a16:creationId xmlns:a16="http://schemas.microsoft.com/office/drawing/2014/main" id="{A2E1C215-810C-400F-88D1-A5D68454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5335116"/>
            <a:ext cx="1112341" cy="111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E8CEE-EEC4-45F2-B0C9-B54EB313F2F8}"/>
              </a:ext>
            </a:extLst>
          </p:cNvPr>
          <p:cNvSpPr txBox="1"/>
          <p:nvPr/>
        </p:nvSpPr>
        <p:spPr>
          <a:xfrm>
            <a:off x="2971691" y="5518846"/>
            <a:ext cx="1052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Cloud Formation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CF Registry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CA93D-B439-4C57-8EF3-BA4D1A55C9F0}"/>
              </a:ext>
            </a:extLst>
          </p:cNvPr>
          <p:cNvSpPr txBox="1"/>
          <p:nvPr/>
        </p:nvSpPr>
        <p:spPr>
          <a:xfrm>
            <a:off x="2971691" y="6883551"/>
            <a:ext cx="896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Pulumi</a:t>
            </a:r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– </a:t>
            </a:r>
            <a:r>
              <a:rPr lang="en-GB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Nuget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/NPM/</a:t>
            </a:r>
            <a:r>
              <a:rPr lang="en-GB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PyPi</a:t>
            </a:r>
            <a:endParaRPr lang="en-GB" sz="54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/>
              <a:ea typeface="+mj-ea"/>
              <a:cs typeface="+mj-cs"/>
            </a:endParaRPr>
          </a:p>
        </p:txBody>
      </p:sp>
      <p:pic>
        <p:nvPicPr>
          <p:cNvPr id="1040" name="Picture 16" descr="Pulumi - Modern Infrastructure as Code">
            <a:extLst>
              <a:ext uri="{FF2B5EF4-FFF2-40B4-BE49-F238E27FC236}">
                <a16:creationId xmlns:a16="http://schemas.microsoft.com/office/drawing/2014/main" id="{33476249-BA99-4D39-9EEF-7F721470E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6"/>
          <a:stretch/>
        </p:blipFill>
        <p:spPr bwMode="auto">
          <a:xfrm>
            <a:off x="1163876" y="6663310"/>
            <a:ext cx="1598571" cy="11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erraform Logos - Terraform by HashiCorp | Logos, Square logo, Simple logo">
            <a:extLst>
              <a:ext uri="{FF2B5EF4-FFF2-40B4-BE49-F238E27FC236}">
                <a16:creationId xmlns:a16="http://schemas.microsoft.com/office/drawing/2014/main" id="{8A35A7F9-E593-4155-B166-FC8CCAF3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20" y="7991503"/>
            <a:ext cx="1180085" cy="11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F28FF-984A-46D1-871E-76E97F38F05A}"/>
              </a:ext>
            </a:extLst>
          </p:cNvPr>
          <p:cNvSpPr txBox="1"/>
          <p:nvPr/>
        </p:nvSpPr>
        <p:spPr>
          <a:xfrm>
            <a:off x="2971691" y="8248255"/>
            <a:ext cx="11933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Terraform</a:t>
            </a:r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 – Git/Terraform Registry</a:t>
            </a:r>
          </a:p>
        </p:txBody>
      </p:sp>
    </p:spTree>
    <p:extLst>
      <p:ext uri="{BB962C8B-B14F-4D97-AF65-F5344CB8AC3E}">
        <p14:creationId xmlns:p14="http://schemas.microsoft.com/office/powerpoint/2010/main" val="251827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0A17-C6F2-49B4-8527-021C15CF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Real World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6C2E9-D7CD-410A-B89A-4109266379D0}"/>
              </a:ext>
            </a:extLst>
          </p:cNvPr>
          <p:cNvSpPr txBox="1"/>
          <p:nvPr/>
        </p:nvSpPr>
        <p:spPr>
          <a:xfrm>
            <a:off x="2128566" y="2536033"/>
            <a:ext cx="6474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Virtual Machines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AF8C5-DAD4-4199-911D-A8B40DECC894}"/>
              </a:ext>
            </a:extLst>
          </p:cNvPr>
          <p:cNvSpPr txBox="1"/>
          <p:nvPr/>
        </p:nvSpPr>
        <p:spPr>
          <a:xfrm>
            <a:off x="2128566" y="3940989"/>
            <a:ext cx="783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Kubernetes Clusters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CDD56-E90B-46F7-95AB-0DFE8E949184}"/>
              </a:ext>
            </a:extLst>
          </p:cNvPr>
          <p:cNvSpPr txBox="1"/>
          <p:nvPr/>
        </p:nvSpPr>
        <p:spPr>
          <a:xfrm>
            <a:off x="2128566" y="5345945"/>
            <a:ext cx="5665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Network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40076-8672-4D3E-B78B-4412CD6D8231}"/>
              </a:ext>
            </a:extLst>
          </p:cNvPr>
          <p:cNvSpPr txBox="1"/>
          <p:nvPr/>
        </p:nvSpPr>
        <p:spPr>
          <a:xfrm>
            <a:off x="2128566" y="6750902"/>
            <a:ext cx="8116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Configuration Module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2847482-2A03-49CB-83EB-554ACB3E7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727" y="2714855"/>
            <a:ext cx="658019" cy="65801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6740F5B-8EB6-4896-B016-3B49D6B80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2727" y="5524766"/>
            <a:ext cx="658019" cy="6580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225E84-9C8A-4727-9FBC-A8C2827D6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25" y="4119810"/>
            <a:ext cx="677821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DA4DAD9-05CB-45D1-870E-90CFCF3367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25" y="6929722"/>
            <a:ext cx="658020" cy="6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9" y="2445605"/>
            <a:ext cx="3809669" cy="38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6705019" y="2445605"/>
            <a:ext cx="5513945" cy="27083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9599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7420543" y="6720787"/>
            <a:ext cx="56722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018" y="6720784"/>
            <a:ext cx="615503" cy="61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7421947" y="8072877"/>
            <a:ext cx="298318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7421947" y="8773306"/>
            <a:ext cx="272189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2375" y="8842899"/>
            <a:ext cx="609547" cy="609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42" y="7148795"/>
            <a:ext cx="3433281" cy="1385199"/>
          </a:xfrm>
          <a:prstGeom prst="rect">
            <a:avLst/>
          </a:prstGeom>
        </p:spPr>
      </p:pic>
      <p:pic>
        <p:nvPicPr>
          <p:cNvPr id="1028" name="Picture 4" descr="WTW: Perspective that moves you | Risk, Broking, HR ...">
            <a:extLst>
              <a:ext uri="{FF2B5EF4-FFF2-40B4-BE49-F238E27FC236}">
                <a16:creationId xmlns:a16="http://schemas.microsoft.com/office/drawing/2014/main" id="{34401A28-2503-4E25-A328-A146B7AE7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18" y="5081196"/>
            <a:ext cx="1428242" cy="4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1A7F8B5-D818-D7FA-23F8-E873EC05CB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19" y="8155279"/>
            <a:ext cx="615503" cy="615503"/>
          </a:xfrm>
          <a:prstGeom prst="rect">
            <a:avLst/>
          </a:prstGeom>
        </p:spPr>
      </p:pic>
      <p:pic>
        <p:nvPicPr>
          <p:cNvPr id="15" name="Picture 14" descr="A red play button with black background&#10;&#10;Description automatically generated">
            <a:extLst>
              <a:ext uri="{FF2B5EF4-FFF2-40B4-BE49-F238E27FC236}">
                <a16:creationId xmlns:a16="http://schemas.microsoft.com/office/drawing/2014/main" id="{BA002AE5-D757-E98F-2BB9-D720178CD9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69" y="7457324"/>
            <a:ext cx="615553" cy="6155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12DCBD-753C-EFF1-8949-46DB05647BBA}"/>
              </a:ext>
            </a:extLst>
          </p:cNvPr>
          <p:cNvSpPr txBox="1"/>
          <p:nvPr/>
        </p:nvSpPr>
        <p:spPr>
          <a:xfrm>
            <a:off x="7421947" y="7430268"/>
            <a:ext cx="208621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40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7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1223</TotalTime>
  <Words>178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Metropolis</vt:lpstr>
      <vt:lpstr>Segoe UI</vt:lpstr>
      <vt:lpstr>Wingdings</vt:lpstr>
      <vt:lpstr>Office Theme</vt:lpstr>
      <vt:lpstr>PowerPoint Presentation</vt:lpstr>
      <vt:lpstr>About Me</vt:lpstr>
      <vt:lpstr>Why Create Reusable Modules?</vt:lpstr>
      <vt:lpstr>How do we Reuse?</vt:lpstr>
      <vt:lpstr>Demo Time</vt:lpstr>
      <vt:lpstr>Creating Good Modules</vt:lpstr>
      <vt:lpstr>Distributing Modules?</vt:lpstr>
      <vt:lpstr>Real World Examples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Sam Cogan</cp:lastModifiedBy>
  <cp:revision>16</cp:revision>
  <dcterms:created xsi:type="dcterms:W3CDTF">2021-09-05T14:25:01Z</dcterms:created>
  <dcterms:modified xsi:type="dcterms:W3CDTF">2023-12-29T21:38:58Z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7b247-e90e-43a3-9d7b-004f14ae6873_Enabled">
    <vt:lpwstr>true</vt:lpwstr>
  </property>
  <property fmtid="{D5CDD505-2E9C-101B-9397-08002B2CF9AE}" pid="3" name="MSIP_Label_d347b247-e90e-43a3-9d7b-004f14ae6873_SetDate">
    <vt:lpwstr>2023-04-11T10:24:02Z</vt:lpwstr>
  </property>
  <property fmtid="{D5CDD505-2E9C-101B-9397-08002B2CF9AE}" pid="4" name="MSIP_Label_d347b247-e90e-43a3-9d7b-004f14ae6873_Method">
    <vt:lpwstr>Standard</vt:lpwstr>
  </property>
  <property fmtid="{D5CDD505-2E9C-101B-9397-08002B2CF9AE}" pid="5" name="MSIP_Label_d347b247-e90e-43a3-9d7b-004f14ae6873_Name">
    <vt:lpwstr>d347b247-e90e-43a3-9d7b-004f14ae6873</vt:lpwstr>
  </property>
  <property fmtid="{D5CDD505-2E9C-101B-9397-08002B2CF9AE}" pid="6" name="MSIP_Label_d347b247-e90e-43a3-9d7b-004f14ae6873_SiteId">
    <vt:lpwstr>76e3921f-489b-4b7e-9547-9ea297add9b5</vt:lpwstr>
  </property>
  <property fmtid="{D5CDD505-2E9C-101B-9397-08002B2CF9AE}" pid="7" name="MSIP_Label_d347b247-e90e-43a3-9d7b-004f14ae6873_ActionId">
    <vt:lpwstr>6104389c-24d3-49af-8e28-9f9b36d4b95d</vt:lpwstr>
  </property>
  <property fmtid="{D5CDD505-2E9C-101B-9397-08002B2CF9AE}" pid="8" name="MSIP_Label_d347b247-e90e-43a3-9d7b-004f14ae6873_ContentBits">
    <vt:lpwstr>0</vt:lpwstr>
  </property>
</Properties>
</file>