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9"/>
  </p:notesMasterIdLst>
  <p:sldIdLst>
    <p:sldId id="256" r:id="rId2"/>
    <p:sldId id="270" r:id="rId3"/>
    <p:sldId id="1900" r:id="rId4"/>
    <p:sldId id="1912" r:id="rId5"/>
    <p:sldId id="1904" r:id="rId6"/>
    <p:sldId id="1902" r:id="rId7"/>
    <p:sldId id="1901" r:id="rId8"/>
    <p:sldId id="1905" r:id="rId9"/>
    <p:sldId id="1906" r:id="rId10"/>
    <p:sldId id="1913" r:id="rId11"/>
    <p:sldId id="1907" r:id="rId12"/>
    <p:sldId id="1909" r:id="rId13"/>
    <p:sldId id="1910" r:id="rId14"/>
    <p:sldId id="1916" r:id="rId15"/>
    <p:sldId id="271" r:id="rId16"/>
    <p:sldId id="1911" r:id="rId17"/>
    <p:sldId id="191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59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C7EEB-4282-4D3F-B99A-77E9B1AAC0F9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75D4F-CEEF-40E1-A6D8-D8C24A3C8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39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template-functions-deployment#parameter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azure-resource-manager/resource-group-template-functions-resource#referenc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12/8/2019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7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– using user defined functions to simplify name generation</a:t>
            </a:r>
          </a:p>
          <a:p>
            <a:r>
              <a:rPr lang="en-GB" dirty="0"/>
              <a:t>Use is mainly limited to simplifying large, regularly used names etc.</a:t>
            </a:r>
          </a:p>
          <a:p>
            <a:endParaRPr lang="en-GB" dirty="0"/>
          </a:p>
          <a:p>
            <a:r>
              <a:rPr lang="en-GB" dirty="0"/>
              <a:t>Limitations</a:t>
            </a:r>
          </a:p>
          <a:p>
            <a:endParaRPr lang="en-GB" dirty="0"/>
          </a:p>
          <a:p>
            <a:r>
              <a:rPr lang="en-GB" dirty="0"/>
              <a:t>The function can't access variables.</a:t>
            </a:r>
          </a:p>
          <a:p>
            <a:r>
              <a:rPr lang="en-GB" dirty="0"/>
              <a:t>The function can only use parameters that are defined in the function. When you use the </a:t>
            </a:r>
            <a:r>
              <a:rPr lang="en-GB" dirty="0">
                <a:hlinkClick r:id="rId3"/>
              </a:rPr>
              <a:t>parameters function</a:t>
            </a:r>
            <a:r>
              <a:rPr lang="en-GB" dirty="0"/>
              <a:t> within a user-defined function, you are restricted to the parameters for that function.</a:t>
            </a:r>
          </a:p>
          <a:p>
            <a:r>
              <a:rPr lang="en-GB" dirty="0"/>
              <a:t>The function can't call other user-defined functions.</a:t>
            </a:r>
          </a:p>
          <a:p>
            <a:r>
              <a:rPr lang="en-GB" dirty="0"/>
              <a:t>The function can't use the </a:t>
            </a:r>
            <a:r>
              <a:rPr lang="en-GB" dirty="0">
                <a:hlinkClick r:id="rId4"/>
              </a:rPr>
              <a:t>reference function</a:t>
            </a:r>
            <a:r>
              <a:rPr lang="en-GB" dirty="0"/>
              <a:t>.</a:t>
            </a:r>
          </a:p>
          <a:p>
            <a:r>
              <a:rPr lang="en-GB" dirty="0"/>
              <a:t>Parameters for the function can't have default values.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12/8/2019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ARM Template has an Output section</a:t>
            </a:r>
          </a:p>
          <a:p>
            <a:r>
              <a:rPr lang="en-GB" dirty="0"/>
              <a:t>This can contain any information that is available to the template</a:t>
            </a:r>
          </a:p>
          <a:p>
            <a:pPr lvl="1"/>
            <a:r>
              <a:rPr lang="en-GB" dirty="0"/>
              <a:t>Resource ID’s</a:t>
            </a:r>
          </a:p>
          <a:p>
            <a:pPr lvl="1"/>
            <a:r>
              <a:rPr lang="en-GB" dirty="0"/>
              <a:t>Keys</a:t>
            </a:r>
          </a:p>
          <a:p>
            <a:pPr lvl="1"/>
            <a:r>
              <a:rPr lang="en-GB" dirty="0"/>
              <a:t>Parameters and/or variables</a:t>
            </a:r>
          </a:p>
          <a:p>
            <a:pPr lvl="1"/>
            <a:r>
              <a:rPr lang="en-GB" dirty="0"/>
              <a:t>Whole resources</a:t>
            </a:r>
          </a:p>
          <a:p>
            <a:r>
              <a:rPr lang="en-GB" dirty="0"/>
              <a:t>Output data is passed to the caller:</a:t>
            </a:r>
          </a:p>
          <a:p>
            <a:pPr lvl="1"/>
            <a:r>
              <a:rPr lang="en-GB" dirty="0"/>
              <a:t>PowerShell</a:t>
            </a:r>
          </a:p>
          <a:p>
            <a:pPr lvl="1"/>
            <a:r>
              <a:rPr lang="en-GB" dirty="0"/>
              <a:t>Build Tool</a:t>
            </a:r>
          </a:p>
          <a:p>
            <a:pPr lvl="1"/>
            <a:r>
              <a:rPr lang="en-GB" dirty="0"/>
              <a:t>Another ARM Template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12/8/2019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9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Calling a template from inside another template</a:t>
            </a:r>
          </a:p>
          <a:p>
            <a:r>
              <a:rPr lang="en-GB" dirty="0"/>
              <a:t>Great for re-use and modularisation</a:t>
            </a:r>
          </a:p>
          <a:p>
            <a:r>
              <a:rPr lang="en-GB" dirty="0"/>
              <a:t>Can be used for primitive conditional logic</a:t>
            </a:r>
          </a:p>
          <a:p>
            <a:r>
              <a:rPr lang="en-GB" dirty="0"/>
              <a:t>Can return output to the calling script</a:t>
            </a:r>
          </a:p>
          <a:p>
            <a:r>
              <a:rPr lang="en-GB" dirty="0"/>
              <a:t>Required for some techniques, including cross subscription deployments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12/8/2019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0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removal of resource in demo RG</a:t>
            </a:r>
          </a:p>
          <a:p>
            <a:r>
              <a:rPr lang="en-GB" dirty="0"/>
              <a:t>Show no-op for conditions and how they are not affected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12/8/2019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3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8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45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355600"/>
            <a:ext cx="1094419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392" y="1615667"/>
            <a:ext cx="10944192" cy="4693653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609585" lvl="0" indent="-609585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8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381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821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315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90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493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528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31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5935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940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326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009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8294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168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620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438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5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5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4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3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8590-789C-43A1-B147-D5ADEA142354}" type="datetimeFigureOut">
              <a:rPr lang="en-GB" smtClean="0"/>
              <a:t>08/12/2019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5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template-func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azure resource manager">
            <a:extLst>
              <a:ext uri="{FF2B5EF4-FFF2-40B4-BE49-F238E27FC236}">
                <a16:creationId xmlns:a16="http://schemas.microsoft.com/office/drawing/2014/main" id="{249EDDCA-269D-4DBE-8890-D4725CC0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6" y="-342154"/>
            <a:ext cx="6532283" cy="653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ARM Templates</a:t>
            </a:r>
            <a:b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</a:br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Tips, Tricks &amp; Advanced Techniques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39BC-2378-481E-AC12-84D135B8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 Cogan</a:t>
            </a:r>
          </a:p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Architect, Willis Towers Watson &amp; Microsoft MVP</a:t>
            </a:r>
          </a:p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24796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7. Deployment Modes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6005D2-06C7-4147-93E3-CE5996A85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441" y="1842493"/>
            <a:ext cx="1394460" cy="13944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596392A-5D15-41E9-8132-69385D7E5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5441" y="3947161"/>
            <a:ext cx="1337311" cy="1337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5845FE-6DA0-4CE4-B61D-FAA416CF02BF}"/>
              </a:ext>
            </a:extLst>
          </p:cNvPr>
          <p:cNvSpPr txBox="1"/>
          <p:nvPr/>
        </p:nvSpPr>
        <p:spPr>
          <a:xfrm>
            <a:off x="3977640" y="1987511"/>
            <a:ext cx="431207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Incremental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F1CA6-0508-4006-816B-D456F46AFE76}"/>
              </a:ext>
            </a:extLst>
          </p:cNvPr>
          <p:cNvSpPr txBox="1"/>
          <p:nvPr/>
        </p:nvSpPr>
        <p:spPr>
          <a:xfrm>
            <a:off x="3977641" y="3947160"/>
            <a:ext cx="3565079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11621453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582B-664D-4DDC-9DD9-139AE773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30" y="2097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8. Subscription Level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0E6A72-7FA1-4919-91C4-A1E80493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141" y="1927021"/>
            <a:ext cx="2336780" cy="23367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E39CC8E-8015-47BA-9E8F-B57BE6036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7978" y="1350237"/>
            <a:ext cx="4496045" cy="349035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DA30E8-7642-4933-B38A-A1722F392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9081" y="2151546"/>
            <a:ext cx="1887729" cy="18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94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5013-EA41-4385-9394-6267176C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28" y="457200"/>
            <a:ext cx="11018520" cy="1107996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9. Testing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</a:b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BE483-D244-4AF0-8F86-44D078B3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33" y="1397000"/>
            <a:ext cx="6409524" cy="50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446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94" y="25754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10. Container Jobs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0C4A0C-BB51-4E96-81E9-7FEE2C5B6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597" y="2542751"/>
            <a:ext cx="1772500" cy="17725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4AD4DC6-50C9-45B4-AC6D-72338ACD1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5041" y="2666729"/>
            <a:ext cx="1413340" cy="141334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0D0EB04-BFBD-4931-886F-AE99E0C9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3394" y="2473751"/>
            <a:ext cx="1841500" cy="1841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F25060-8C30-4EE7-B478-0034007E0490}"/>
              </a:ext>
            </a:extLst>
          </p:cNvPr>
          <p:cNvSpPr/>
          <p:nvPr/>
        </p:nvSpPr>
        <p:spPr>
          <a:xfrm>
            <a:off x="1422401" y="5372732"/>
            <a:ext cx="8678979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733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https://aka.ms/armtemplatepreviews</a:t>
            </a:r>
          </a:p>
        </p:txBody>
      </p:sp>
    </p:spTree>
    <p:extLst>
      <p:ext uri="{BB962C8B-B14F-4D97-AF65-F5344CB8AC3E}">
        <p14:creationId xmlns:p14="http://schemas.microsoft.com/office/powerpoint/2010/main" val="23876957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23" y="17143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11. What-If?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180E8-EBC6-4C08-BCE8-877ECBC98E2C}"/>
              </a:ext>
            </a:extLst>
          </p:cNvPr>
          <p:cNvSpPr/>
          <p:nvPr/>
        </p:nvSpPr>
        <p:spPr>
          <a:xfrm>
            <a:off x="2336801" y="4458503"/>
            <a:ext cx="8678979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733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https://aka.ms/armtemplatepreviews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5DE62-63C0-40C4-853A-1BABDC69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11785600" cy="21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703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81620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E848-93CD-46D7-8EAE-78DD126B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19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12. 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B1355-750A-48C9-A4FA-2DB64C40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1" y="1313505"/>
            <a:ext cx="8557447" cy="5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658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E848-93CD-46D7-8EAE-78DD126B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203761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13. Continuous Delivery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8C9358-CC5A-4F4F-A9CB-AEB969B7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90" y="1778925"/>
            <a:ext cx="2820785" cy="2820785"/>
          </a:xfrm>
          <a:prstGeom prst="rect">
            <a:avLst/>
          </a:prstGeom>
        </p:spPr>
      </p:pic>
      <p:pic>
        <p:nvPicPr>
          <p:cNvPr id="1036" name="Picture 12" descr="Image result for azure repos">
            <a:extLst>
              <a:ext uri="{FF2B5EF4-FFF2-40B4-BE49-F238E27FC236}">
                <a16:creationId xmlns:a16="http://schemas.microsoft.com/office/drawing/2014/main" id="{3715C744-BFAE-445E-91EA-A78CC950A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1" y="2172394"/>
            <a:ext cx="2427316" cy="242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zure pipelines">
            <a:extLst>
              <a:ext uri="{FF2B5EF4-FFF2-40B4-BE49-F238E27FC236}">
                <a16:creationId xmlns:a16="http://schemas.microsoft.com/office/drawing/2014/main" id="{70C938AD-B9F1-404E-AF61-5076EF8D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1" y="2295699"/>
            <a:ext cx="2304011" cy="230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155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81620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1.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5515356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Numeric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add, div, min, max,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copyIndex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String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concat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, contains, split, replace, trim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Resource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List Keys,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ResourceGroup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Deployment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Parameters, Variables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Comparison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equals, greater, less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Logical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– and, or, not, if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Array –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concat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, length, range, take, union</a:t>
            </a:r>
          </a:p>
          <a:p>
            <a:endParaRPr lang="en-GB" dirty="0">
              <a:latin typeface="Metropolis" panose="00000500000000000000" pitchFamily="50" charset="0"/>
            </a:endParaRPr>
          </a:p>
          <a:p>
            <a:pPr marL="0" indent="0">
              <a:buNone/>
            </a:pPr>
            <a:r>
              <a:rPr lang="en-GB" dirty="0">
                <a:latin typeface="Metropolis" panose="00000500000000000000" pitchFamily="50" charset="0"/>
                <a:hlinkClick r:id="rId3"/>
              </a:rPr>
              <a:t>https://docs.microsoft.com/en-us/azure/azure-resource-manager/resource-group-template-functions</a:t>
            </a:r>
            <a:r>
              <a:rPr lang="en-GB" dirty="0">
                <a:latin typeface="Metropolis" panose="00000500000000000000" pitchFamily="50" charset="0"/>
              </a:rPr>
              <a:t> </a:t>
            </a:r>
          </a:p>
          <a:p>
            <a:endParaRPr lang="en-GB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729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CAEF-DD1E-466B-926D-F933EB6C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23" y="371102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2. User Defined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094C8-AAAF-4884-A282-F35226DAC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979277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E06C75"/>
                </a:solidFill>
                <a:latin typeface="Metropolis" panose="00000500000000000000" pitchFamily="50" charset="0"/>
              </a:rPr>
              <a:t>"value"</a:t>
            </a:r>
            <a:r>
              <a:rPr lang="en-GB" dirty="0">
                <a:solidFill>
                  <a:srgbClr val="BBBBBB"/>
                </a:solidFill>
                <a:latin typeface="Metropolis" panose="00000500000000000000" pitchFamily="50" charset="0"/>
              </a:rPr>
              <a:t>: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"[take(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concat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toLower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(replace(parameters('prefix'),' ','-')), 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uniqueString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resourceGroup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().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id,parameters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('prefix'))),15)]"</a:t>
            </a:r>
            <a:r>
              <a:rPr lang="en-GB" dirty="0">
                <a:solidFill>
                  <a:srgbClr val="BBBBBB"/>
                </a:solidFill>
                <a:latin typeface="Metropolis" panose="00000500000000000000" pitchFamily="50" charset="0"/>
              </a:rPr>
              <a:t> </a:t>
            </a:r>
          </a:p>
          <a:p>
            <a:endParaRPr lang="en-GB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892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2DC4-39F6-4F21-B6AD-4EE31E3F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82" y="34841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3. Outputs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1CAC6-E3C7-4196-83E7-FAA14573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1530714"/>
            <a:ext cx="10876191" cy="733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93603-CC1A-4119-B876-877805EDF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63" y="2783561"/>
            <a:ext cx="11507757" cy="12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858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C813-7D13-4BF9-A3E8-CD86ED68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17" y="35881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4. Nested Templates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E421CD5-0BE0-4F26-9520-4EDEF107F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5882" y="1807930"/>
            <a:ext cx="1143487" cy="114348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D8597F-401D-4DAF-8B63-E9DC8D80D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3750" y="3275630"/>
            <a:ext cx="1077479" cy="107747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2E35D8A-9693-4F15-B1D7-B249C9518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4838" y="3275630"/>
            <a:ext cx="1077479" cy="107747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DE7D41-3C63-4766-A107-660CFAE45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5926" y="3275630"/>
            <a:ext cx="1077479" cy="107747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F4597E-645C-475C-AB4D-E3F8D3263EC2}"/>
              </a:ext>
            </a:extLst>
          </p:cNvPr>
          <p:cNvCxnSpPr/>
          <p:nvPr/>
        </p:nvCxnSpPr>
        <p:spPr>
          <a:xfrm flipH="1">
            <a:off x="3593534" y="2807267"/>
            <a:ext cx="851303" cy="41934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BBF67C-CF82-4968-B5F3-A3C5017C2C57}"/>
              </a:ext>
            </a:extLst>
          </p:cNvPr>
          <p:cNvCxnSpPr/>
          <p:nvPr/>
        </p:nvCxnSpPr>
        <p:spPr>
          <a:xfrm>
            <a:off x="4857387" y="2886379"/>
            <a:ext cx="0" cy="32858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31EBEC-7476-48B6-B8DA-09AF3E2A467B}"/>
              </a:ext>
            </a:extLst>
          </p:cNvPr>
          <p:cNvCxnSpPr/>
          <p:nvPr/>
        </p:nvCxnSpPr>
        <p:spPr>
          <a:xfrm>
            <a:off x="5719368" y="2871332"/>
            <a:ext cx="506707" cy="3552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840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5C9E-3EE4-4256-92EC-74399015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59" y="329266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4. Nested Templates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427769-5992-4ACD-BB99-E965031D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27" y="1363204"/>
            <a:ext cx="73152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6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05FC-D3A1-4028-AA3B-20F2C3EF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22168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5. T-Shirt Sizing</a:t>
            </a:r>
          </a:p>
        </p:txBody>
      </p:sp>
      <p:pic>
        <p:nvPicPr>
          <p:cNvPr id="1026" name="Picture 2" descr="Image result for shirt icon">
            <a:extLst>
              <a:ext uri="{FF2B5EF4-FFF2-40B4-BE49-F238E27FC236}">
                <a16:creationId xmlns:a16="http://schemas.microsoft.com/office/drawing/2014/main" id="{BA5261CA-57B6-458A-9F36-D26D9007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39" y="25612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shirt icon">
            <a:extLst>
              <a:ext uri="{FF2B5EF4-FFF2-40B4-BE49-F238E27FC236}">
                <a16:creationId xmlns:a16="http://schemas.microsoft.com/office/drawing/2014/main" id="{08305551-58C0-4F7F-9189-748468DE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58" y="1258847"/>
            <a:ext cx="3207439" cy="320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hirt icon">
            <a:extLst>
              <a:ext uri="{FF2B5EF4-FFF2-40B4-BE49-F238E27FC236}">
                <a16:creationId xmlns:a16="http://schemas.microsoft.com/office/drawing/2014/main" id="{459D16CE-8A80-48B9-88A5-E7C1A26D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534" y="3218207"/>
            <a:ext cx="1248079" cy="12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cloudbrew">
            <a:extLst>
              <a:ext uri="{FF2B5EF4-FFF2-40B4-BE49-F238E27FC236}">
                <a16:creationId xmlns:a16="http://schemas.microsoft.com/office/drawing/2014/main" id="{A97166FB-F5D4-4426-BC52-BF1A11AC9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106" y="2197847"/>
            <a:ext cx="1081741" cy="108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loudbrew">
            <a:extLst>
              <a:ext uri="{FF2B5EF4-FFF2-40B4-BE49-F238E27FC236}">
                <a16:creationId xmlns:a16="http://schemas.microsoft.com/office/drawing/2014/main" id="{9C8763B4-E6E7-4D2F-9068-6B098CF6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15" y="3202261"/>
            <a:ext cx="623047" cy="62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loudbrew">
            <a:extLst>
              <a:ext uri="{FF2B5EF4-FFF2-40B4-BE49-F238E27FC236}">
                <a16:creationId xmlns:a16="http://schemas.microsoft.com/office/drawing/2014/main" id="{04187E43-4596-4693-A713-014527B94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602" y="3642835"/>
            <a:ext cx="364945" cy="36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6693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ED2D-239F-4A19-A027-BCD655D5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2" y="25754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6. Conditions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159C9-E806-4FF3-9725-17940EFEF13F}"/>
              </a:ext>
            </a:extLst>
          </p:cNvPr>
          <p:cNvSpPr/>
          <p:nvPr/>
        </p:nvSpPr>
        <p:spPr>
          <a:xfrm>
            <a:off x="588263" y="1390455"/>
            <a:ext cx="110779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E06C75"/>
                </a:solidFill>
                <a:latin typeface="Metropolis" panose="00000500000000000000" pitchFamily="50" charset="0"/>
              </a:rPr>
              <a:t>"condition"</a:t>
            </a:r>
            <a:r>
              <a:rPr lang="en-GB" sz="3600" dirty="0">
                <a:solidFill>
                  <a:srgbClr val="BBBBBB"/>
                </a:solidFill>
                <a:latin typeface="Metropolis" panose="00000500000000000000" pitchFamily="50" charset="0"/>
              </a:rPr>
              <a:t>: </a:t>
            </a:r>
            <a:r>
              <a:rPr lang="en-GB" sz="3600" dirty="0">
                <a:solidFill>
                  <a:srgbClr val="98C379"/>
                </a:solidFill>
                <a:latin typeface="Metropolis" panose="00000500000000000000" pitchFamily="50" charset="0"/>
              </a:rPr>
              <a:t>"[equals(parameters('</a:t>
            </a:r>
            <a:r>
              <a:rPr lang="en-GB" sz="3600" dirty="0" err="1">
                <a:solidFill>
                  <a:srgbClr val="98C379"/>
                </a:solidFill>
                <a:latin typeface="Metropolis" panose="00000500000000000000" pitchFamily="50" charset="0"/>
              </a:rPr>
              <a:t>NetworkInterfaceType</a:t>
            </a:r>
            <a:r>
              <a:rPr lang="en-GB" sz="3600" dirty="0">
                <a:solidFill>
                  <a:srgbClr val="98C379"/>
                </a:solidFill>
                <a:latin typeface="Metropolis" panose="00000500000000000000" pitchFamily="50" charset="0"/>
              </a:rPr>
              <a:t>'),'Public')]"</a:t>
            </a:r>
            <a:endParaRPr lang="en-GB" sz="3600" dirty="0">
              <a:solidFill>
                <a:srgbClr val="BBBBBB"/>
              </a:solidFill>
              <a:latin typeface="Metropolis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2E5AD-F658-4040-BCC4-4DC0A1401918}"/>
              </a:ext>
            </a:extLst>
          </p:cNvPr>
          <p:cNvSpPr/>
          <p:nvPr/>
        </p:nvSpPr>
        <p:spPr>
          <a:xfrm>
            <a:off x="588261" y="3745980"/>
            <a:ext cx="12228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E06C75"/>
                </a:solidFill>
                <a:latin typeface="Metropolis" panose="00000500000000000000" pitchFamily="50" charset="0"/>
              </a:rPr>
              <a:t>"</a:t>
            </a:r>
            <a:r>
              <a:rPr lang="en-GB" sz="3600" dirty="0" err="1">
                <a:solidFill>
                  <a:srgbClr val="E06C75"/>
                </a:solidFill>
                <a:latin typeface="Metropolis" panose="00000500000000000000" pitchFamily="50" charset="0"/>
              </a:rPr>
              <a:t>publicIPAddress</a:t>
            </a:r>
            <a:r>
              <a:rPr lang="en-GB" sz="3600" dirty="0">
                <a:solidFill>
                  <a:srgbClr val="E06C75"/>
                </a:solidFill>
                <a:latin typeface="Metropolis" panose="00000500000000000000" pitchFamily="50" charset="0"/>
              </a:rPr>
              <a:t>"</a:t>
            </a:r>
            <a:r>
              <a:rPr lang="en-GB" sz="3600" dirty="0">
                <a:solidFill>
                  <a:srgbClr val="BBBBBB"/>
                </a:solidFill>
                <a:latin typeface="Metropolis" panose="00000500000000000000" pitchFamily="50" charset="0"/>
              </a:rPr>
              <a:t>: </a:t>
            </a:r>
            <a:r>
              <a:rPr lang="en-GB" sz="3600" dirty="0">
                <a:solidFill>
                  <a:srgbClr val="98C379"/>
                </a:solidFill>
                <a:latin typeface="Metropolis" panose="00000500000000000000" pitchFamily="50" charset="0"/>
              </a:rPr>
              <a:t>"[if(variables('</a:t>
            </a:r>
            <a:r>
              <a:rPr lang="en-GB" sz="3600" dirty="0" err="1">
                <a:solidFill>
                  <a:srgbClr val="98C379"/>
                </a:solidFill>
                <a:latin typeface="Metropolis" panose="00000500000000000000" pitchFamily="50" charset="0"/>
              </a:rPr>
              <a:t>requirePublicIP</a:t>
            </a:r>
            <a:r>
              <a:rPr lang="en-GB" sz="3600" dirty="0">
                <a:solidFill>
                  <a:srgbClr val="98C379"/>
                </a:solidFill>
                <a:latin typeface="Metropolis" panose="00000500000000000000" pitchFamily="50" charset="0"/>
              </a:rPr>
              <a:t>'), variables('publicIP1'), json('null'))]"</a:t>
            </a:r>
            <a:r>
              <a:rPr lang="en-GB" sz="3600" dirty="0">
                <a:solidFill>
                  <a:srgbClr val="BBBBBB"/>
                </a:solidFill>
                <a:latin typeface="Metropolis" panose="000005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8056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555</Words>
  <Application>Microsoft Office PowerPoint</Application>
  <PresentationFormat>Widescreen</PresentationFormat>
  <Paragraphs>92</Paragraphs>
  <Slides>17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Metropolis</vt:lpstr>
      <vt:lpstr>Segoe UI</vt:lpstr>
      <vt:lpstr>Wingdings</vt:lpstr>
      <vt:lpstr>Office Theme</vt:lpstr>
      <vt:lpstr>ARM Templates Tips, Tricks &amp; Advanced Techniques</vt:lpstr>
      <vt:lpstr>About Me</vt:lpstr>
      <vt:lpstr>1. Functions</vt:lpstr>
      <vt:lpstr>2. User Defined Functions</vt:lpstr>
      <vt:lpstr>3. Outputs</vt:lpstr>
      <vt:lpstr>4. Nested Templates</vt:lpstr>
      <vt:lpstr>4. Nested Templates</vt:lpstr>
      <vt:lpstr>5. T-Shirt Sizing</vt:lpstr>
      <vt:lpstr>6. Conditions</vt:lpstr>
      <vt:lpstr>7. Deployment Modes</vt:lpstr>
      <vt:lpstr>8. Subscription Level Deployments</vt:lpstr>
      <vt:lpstr>9. Testing </vt:lpstr>
      <vt:lpstr>10. Container Jobs</vt:lpstr>
      <vt:lpstr>11. What-If?</vt:lpstr>
      <vt:lpstr>About Me</vt:lpstr>
      <vt:lpstr>12. Visual Studio Code</vt:lpstr>
      <vt:lpstr>13. Continuous Delivery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Kubernetes and Azure</dc:title>
  <dc:creator>Sam Cogan</dc:creator>
  <cp:lastModifiedBy>Sam Cogan</cp:lastModifiedBy>
  <cp:revision>3</cp:revision>
  <dcterms:created xsi:type="dcterms:W3CDTF">2019-12-08T15:34:01Z</dcterms:created>
  <dcterms:modified xsi:type="dcterms:W3CDTF">2019-12-08T15:54:02Z</dcterms:modified>
</cp:coreProperties>
</file>