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8" r:id="rId6"/>
    <p:sldId id="1900" r:id="rId7"/>
    <p:sldId id="1912" r:id="rId8"/>
    <p:sldId id="1904" r:id="rId9"/>
    <p:sldId id="1902" r:id="rId10"/>
    <p:sldId id="1901" r:id="rId11"/>
    <p:sldId id="1905" r:id="rId12"/>
    <p:sldId id="1906" r:id="rId13"/>
    <p:sldId id="1913" r:id="rId14"/>
    <p:sldId id="1907" r:id="rId15"/>
    <p:sldId id="1909" r:id="rId16"/>
    <p:sldId id="1910" r:id="rId17"/>
    <p:sldId id="1916" r:id="rId18"/>
    <p:sldId id="1911" r:id="rId19"/>
    <p:sldId id="1915" r:id="rId20"/>
    <p:sldId id="269" r:id="rId21"/>
    <p:sldId id="259" r:id="rId22"/>
    <p:sldId id="260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56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26E"/>
    <a:srgbClr val="FF7F27"/>
    <a:srgbClr val="B797CF"/>
    <a:srgbClr val="00A2E8"/>
    <a:srgbClr val="A6CE39"/>
    <a:srgbClr val="FFCC00"/>
    <a:srgbClr val="A2CADF"/>
    <a:srgbClr val="2590A3"/>
    <a:srgbClr val="1084C6"/>
    <a:srgbClr val="6DB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3686" autoAdjust="0"/>
  </p:normalViewPr>
  <p:slideViewPr>
    <p:cSldViewPr snapToObjects="1">
      <p:cViewPr varScale="1">
        <p:scale>
          <a:sx n="136" d="100"/>
          <a:sy n="136" d="100"/>
        </p:scale>
        <p:origin x="876" y="114"/>
      </p:cViewPr>
      <p:guideLst>
        <p:guide orient="horz" pos="1619"/>
        <p:guide pos="5616"/>
      </p:guideLst>
    </p:cSldViewPr>
  </p:slideViewPr>
  <p:outlineViewPr>
    <p:cViewPr>
      <p:scale>
        <a:sx n="33" d="100"/>
        <a:sy n="33" d="100"/>
      </p:scale>
      <p:origin x="0" y="-431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DA48D-2A66-4BA8-A0A6-18B7094E3EE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2F0B5-B49C-4298-AF3B-EF4073D7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1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resource-manager/resource-group-template-functions-deployment#parameter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en-us/azure/azure-resource-manager/resource-group-template-functions-resource#reference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11/21/2019 10:32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73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– using user defined functions to simplify name generation</a:t>
            </a:r>
          </a:p>
          <a:p>
            <a:r>
              <a:rPr lang="en-GB" dirty="0"/>
              <a:t>Use is mainly limited to simplifying large, regularly used names etc.</a:t>
            </a:r>
          </a:p>
          <a:p>
            <a:endParaRPr lang="en-GB" dirty="0"/>
          </a:p>
          <a:p>
            <a:r>
              <a:rPr lang="en-GB" dirty="0"/>
              <a:t>Limitations</a:t>
            </a:r>
          </a:p>
          <a:p>
            <a:endParaRPr lang="en-GB" dirty="0"/>
          </a:p>
          <a:p>
            <a:r>
              <a:rPr lang="en-GB" dirty="0"/>
              <a:t>The function can't access variables.</a:t>
            </a:r>
          </a:p>
          <a:p>
            <a:r>
              <a:rPr lang="en-GB" dirty="0"/>
              <a:t>The function can only use parameters that are defined in the function. When you use the </a:t>
            </a:r>
            <a:r>
              <a:rPr lang="en-GB" dirty="0">
                <a:hlinkClick r:id="rId3"/>
              </a:rPr>
              <a:t>parameters function</a:t>
            </a:r>
            <a:r>
              <a:rPr lang="en-GB" dirty="0"/>
              <a:t> within a user-defined function, you are restricted to the parameters for that function.</a:t>
            </a:r>
          </a:p>
          <a:p>
            <a:r>
              <a:rPr lang="en-GB" dirty="0"/>
              <a:t>The function can't call other user-defined functions.</a:t>
            </a:r>
          </a:p>
          <a:p>
            <a:r>
              <a:rPr lang="en-GB" dirty="0"/>
              <a:t>The function can't use the </a:t>
            </a:r>
            <a:r>
              <a:rPr lang="en-GB" dirty="0">
                <a:hlinkClick r:id="rId4"/>
              </a:rPr>
              <a:t>reference function</a:t>
            </a:r>
            <a:r>
              <a:rPr lang="en-GB" dirty="0"/>
              <a:t>.</a:t>
            </a:r>
          </a:p>
          <a:p>
            <a:r>
              <a:rPr lang="en-GB" dirty="0"/>
              <a:t>Parameters for the function can't have default values.</a:t>
            </a: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11/21/2019 10:32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9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ARM Template has an Output section</a:t>
            </a:r>
          </a:p>
          <a:p>
            <a:r>
              <a:rPr lang="en-GB" dirty="0"/>
              <a:t>This can contain any information that is available to the template</a:t>
            </a:r>
          </a:p>
          <a:p>
            <a:pPr lvl="1"/>
            <a:r>
              <a:rPr lang="en-GB" dirty="0"/>
              <a:t>Resource ID’s</a:t>
            </a:r>
          </a:p>
          <a:p>
            <a:pPr lvl="1"/>
            <a:r>
              <a:rPr lang="en-GB" dirty="0"/>
              <a:t>Keys</a:t>
            </a:r>
          </a:p>
          <a:p>
            <a:pPr lvl="1"/>
            <a:r>
              <a:rPr lang="en-GB" dirty="0"/>
              <a:t>Parameters and/or variables</a:t>
            </a:r>
          </a:p>
          <a:p>
            <a:pPr lvl="1"/>
            <a:r>
              <a:rPr lang="en-GB" dirty="0"/>
              <a:t>Whole resources</a:t>
            </a:r>
          </a:p>
          <a:p>
            <a:r>
              <a:rPr lang="en-GB" dirty="0"/>
              <a:t>Output data is passed to the caller:</a:t>
            </a:r>
          </a:p>
          <a:p>
            <a:pPr lvl="1"/>
            <a:r>
              <a:rPr lang="en-GB" dirty="0"/>
              <a:t>PowerShell</a:t>
            </a:r>
          </a:p>
          <a:p>
            <a:pPr lvl="1"/>
            <a:r>
              <a:rPr lang="en-GB" dirty="0"/>
              <a:t>Build Tool</a:t>
            </a:r>
          </a:p>
          <a:p>
            <a:pPr lvl="1"/>
            <a:r>
              <a:rPr lang="en-GB" dirty="0"/>
              <a:t>Another ARM Template</a:t>
            </a: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11/21/2019 10:32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90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Calling a template from inside another template</a:t>
            </a:r>
          </a:p>
          <a:p>
            <a:r>
              <a:rPr lang="en-GB" dirty="0"/>
              <a:t>Great for re-use and modularisation</a:t>
            </a:r>
          </a:p>
          <a:p>
            <a:r>
              <a:rPr lang="en-GB" dirty="0"/>
              <a:t>Can be used for primitive conditional logic</a:t>
            </a:r>
          </a:p>
          <a:p>
            <a:r>
              <a:rPr lang="en-GB" dirty="0"/>
              <a:t>Can return output to the calling script</a:t>
            </a:r>
          </a:p>
          <a:p>
            <a:r>
              <a:rPr lang="en-GB" dirty="0"/>
              <a:t>Required for some techniques, including cross subscription deployments</a:t>
            </a: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11/21/2019 10:32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08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removal of resource in demo RG</a:t>
            </a:r>
          </a:p>
          <a:p>
            <a:r>
              <a:rPr lang="en-GB" dirty="0"/>
              <a:t>Show no-op for conditions and how they are not affected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11/21/2019 10:32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35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EF6EFF-73C7-47D8-A747-7A9B37A027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43808" y="195486"/>
            <a:ext cx="5760640" cy="2520280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  <a:ea typeface="Segoe UI Historic" charset="0"/>
                <a:cs typeface="Segoe UI Historic" charset="0"/>
              </a:defRPr>
            </a:lvl1pPr>
          </a:lstStyle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43808" y="2859782"/>
            <a:ext cx="5760640" cy="1368152"/>
          </a:xfrm>
        </p:spPr>
        <p:txBody>
          <a:bodyPr>
            <a:normAutofit/>
          </a:bodyPr>
          <a:lstStyle>
            <a:lvl1pPr marL="0" indent="0" algn="l">
              <a:buNone/>
              <a:defRPr sz="2400" i="0">
                <a:solidFill>
                  <a:schemeClr val="tx1"/>
                </a:solidFill>
                <a:latin typeface="+mj-l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>
                <a:latin typeface="Segoe UI Light" panose="020B0502040204020203" pitchFamily="34" charset="0"/>
              </a:rPr>
              <a:t>Speaker Details</a:t>
            </a:r>
            <a:endParaRPr lang="en-US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1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265497"/>
            <a:ext cx="8208145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3366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7544" y="266700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4" y="1211750"/>
            <a:ext cx="8208144" cy="352024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457200" lvl="0" indent="-45720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00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150" y="1076623"/>
            <a:ext cx="8263890" cy="17312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847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97" y="1077517"/>
            <a:ext cx="8263890" cy="1431161"/>
          </a:xfrm>
        </p:spPr>
        <p:txBody>
          <a:bodyPr/>
          <a:lstStyle>
            <a:lvl1pPr marL="0" indent="0">
              <a:buNone/>
              <a:defRPr sz="21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9915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38455" indent="0">
              <a:buNone/>
              <a:defRPr sz="15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10922" indent="0">
              <a:buNone/>
              <a:defRPr sz="135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88248" indent="0">
              <a:buNone/>
              <a:defRPr sz="135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151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53259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92F86A9-730E-4E84-B728-BB15C857427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noFill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CE8F26B-7CFE-4A1A-93FE-AA7D57C973C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265497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159977"/>
            <a:ext cx="8208144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D8CD9-B688-407A-9A3F-0B6B75E69EC7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543800" y="4817690"/>
            <a:ext cx="1524000" cy="259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DC3105-212B-429E-BC33-F5BDA90315C9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rcRect/>
          <a:stretch/>
        </p:blipFill>
        <p:spPr>
          <a:xfrm>
            <a:off x="7657587" y="4826279"/>
            <a:ext cx="1302468" cy="26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5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  <p:sldLayoutId id="2147483657" r:id="rId4"/>
    <p:sldLayoutId id="2147483658" r:id="rId5"/>
    <p:sldLayoutId id="2147483659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468312" indent="-457200" algn="l" defTabSz="457200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tabLst/>
        <a:defRPr sz="3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9" userDrawn="1">
          <p15:clr>
            <a:srgbClr val="F26B43"/>
          </p15:clr>
        </p15:guide>
        <p15:guide id="2" pos="10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3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jp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resource-manager/resource-group-template-func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C1F6-D14B-4C66-958B-B7ABB48BE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3808" y="195486"/>
            <a:ext cx="6071592" cy="2520280"/>
          </a:xfrm>
        </p:spPr>
        <p:txBody>
          <a:bodyPr>
            <a:normAutofit/>
          </a:bodyPr>
          <a:lstStyle/>
          <a:p>
            <a:r>
              <a:rPr lang="en-GB" b="1" dirty="0"/>
              <a:t>ARM Templates</a:t>
            </a:r>
            <a:br>
              <a:rPr lang="en-GB" b="1" dirty="0"/>
            </a:br>
            <a:r>
              <a:rPr lang="en-GB" sz="2800" b="1" dirty="0"/>
              <a:t>Tips, Tricks &amp; Advanced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906A5-8CCF-439F-BFA9-C6EE82DAE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3808" y="2175706"/>
            <a:ext cx="5760640" cy="136815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Sam Cogan</a:t>
            </a:r>
          </a:p>
          <a:p>
            <a:r>
              <a:rPr lang="en-US" dirty="0"/>
              <a:t>Solution Architect, Willis Towers Watson &amp; Microsoft MVP</a:t>
            </a:r>
          </a:p>
          <a:p>
            <a:r>
              <a:rPr lang="en-US" dirty="0"/>
              <a:t>samcogan.com</a:t>
            </a:r>
          </a:p>
          <a:p>
            <a:r>
              <a:rPr lang="en-US" dirty="0"/>
              <a:t>@</a:t>
            </a:r>
            <a:r>
              <a:rPr lang="en-US" dirty="0" err="1"/>
              <a:t>samcogan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919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1476-0074-4A2A-9068-E53E0E6E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7. Deployment Modes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B6005D2-06C7-4147-93E3-CE5996A85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1580" y="1381869"/>
            <a:ext cx="1045845" cy="104584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596392A-5D15-41E9-8132-69385D7E5E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1580" y="2960370"/>
            <a:ext cx="1002983" cy="10029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5845FE-6DA0-4CE4-B61D-FAA416CF02BF}"/>
              </a:ext>
            </a:extLst>
          </p:cNvPr>
          <p:cNvSpPr txBox="1"/>
          <p:nvPr/>
        </p:nvSpPr>
        <p:spPr>
          <a:xfrm>
            <a:off x="2983230" y="1490633"/>
            <a:ext cx="2994794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4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Incremental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F1CA6-0508-4006-816B-D456F46AFE76}"/>
              </a:ext>
            </a:extLst>
          </p:cNvPr>
          <p:cNvSpPr txBox="1"/>
          <p:nvPr/>
        </p:nvSpPr>
        <p:spPr>
          <a:xfrm>
            <a:off x="2983230" y="2960370"/>
            <a:ext cx="2465740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4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116214535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582B-664D-4DDC-9DD9-139AE773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8. Subscription Level Deployments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A0E6A72-7FA1-4919-91C4-A1E804936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605" y="1445265"/>
            <a:ext cx="1752585" cy="175258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E39CC8E-8015-47BA-9E8F-B57BE6036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85983" y="1012677"/>
            <a:ext cx="3372034" cy="261776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9DA30E8-7642-4933-B38A-A1722F392A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16810" y="1613659"/>
            <a:ext cx="1415797" cy="141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941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5013-EA41-4385-9394-6267176C3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342900"/>
            <a:ext cx="8263890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9. Testing</a:t>
            </a:r>
            <a:br>
              <a:rPr lang="en-GB" dirty="0"/>
            </a:b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EBE483-D244-4AF0-8F86-44D078B36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74" y="1047750"/>
            <a:ext cx="4807143" cy="38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4465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1476-0074-4A2A-9068-E53E0E6E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10. Container Jobs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0C4A0C-BB51-4E96-81E9-7FEE2C5B6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5447" y="1907063"/>
            <a:ext cx="1329375" cy="132937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4AD4DC6-50C9-45B4-AC6D-72338ACD1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3780" y="2000046"/>
            <a:ext cx="1060005" cy="106000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0D0EB04-BFBD-4931-886F-AE99E0C98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92545" y="1855313"/>
            <a:ext cx="1381125" cy="13811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5F25060-8C30-4EE7-B478-0034007E0490}"/>
              </a:ext>
            </a:extLst>
          </p:cNvPr>
          <p:cNvSpPr/>
          <p:nvPr/>
        </p:nvSpPr>
        <p:spPr>
          <a:xfrm>
            <a:off x="1066800" y="4029549"/>
            <a:ext cx="5973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/>
                </a:solidFill>
              </a:rPr>
              <a:t>https://aka.ms/armtemplatepreviews</a:t>
            </a:r>
          </a:p>
        </p:txBody>
      </p:sp>
    </p:spTree>
    <p:extLst>
      <p:ext uri="{BB962C8B-B14F-4D97-AF65-F5344CB8AC3E}">
        <p14:creationId xmlns:p14="http://schemas.microsoft.com/office/powerpoint/2010/main" val="238769577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1476-0074-4A2A-9068-E53E0E6E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11. What-If?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A180E8-EBC6-4C08-BCE8-877ECBC98E2C}"/>
              </a:ext>
            </a:extLst>
          </p:cNvPr>
          <p:cNvSpPr/>
          <p:nvPr/>
        </p:nvSpPr>
        <p:spPr>
          <a:xfrm>
            <a:off x="1752600" y="3343877"/>
            <a:ext cx="5973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accent3"/>
                </a:solidFill>
              </a:rPr>
              <a:t>https://aka.ms/armtemplatepreviews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5DE62-63C0-40C4-853A-1BABDC699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28750"/>
            <a:ext cx="8839200" cy="160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7030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E848-93CD-46D7-8EAE-78DD126B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12. Visual Studio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B1355-750A-48C9-A4FA-2DB64C407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985129"/>
            <a:ext cx="6418085" cy="389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6588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E848-93CD-46D7-8EAE-78DD126B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13. Continuous Delivery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8C9358-CC5A-4F4F-A9CB-AEB969B71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92" y="1334193"/>
            <a:ext cx="2115589" cy="2115589"/>
          </a:xfrm>
          <a:prstGeom prst="rect">
            <a:avLst/>
          </a:prstGeom>
        </p:spPr>
      </p:pic>
      <p:pic>
        <p:nvPicPr>
          <p:cNvPr id="1036" name="Picture 12" descr="Image result for azure repos">
            <a:extLst>
              <a:ext uri="{FF2B5EF4-FFF2-40B4-BE49-F238E27FC236}">
                <a16:creationId xmlns:a16="http://schemas.microsoft.com/office/drawing/2014/main" id="{3715C744-BFAE-445E-91EA-A78CC950A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430" y="1629295"/>
            <a:ext cx="1820487" cy="182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azure pipelines">
            <a:extLst>
              <a:ext uri="{FF2B5EF4-FFF2-40B4-BE49-F238E27FC236}">
                <a16:creationId xmlns:a16="http://schemas.microsoft.com/office/drawing/2014/main" id="{70C938AD-B9F1-404E-AF61-5076EF8DD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366" y="1721774"/>
            <a:ext cx="1728008" cy="172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41551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  <a:endParaRPr lang="en-CH" dirty="0"/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75" y="122268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3352800" y="1222685"/>
            <a:ext cx="4652749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800" dirty="0">
                <a:solidFill>
                  <a:schemeClr val="accent1"/>
                </a:solidFill>
              </a:rPr>
              <a:t>Sam Cogan</a:t>
            </a:r>
          </a:p>
          <a:p>
            <a:pPr algn="l"/>
            <a:b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Solution Architect – Willis Towers Watson</a:t>
            </a:r>
          </a:p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Azure MVP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3710593" y="3485366"/>
            <a:ext cx="283638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2800" y="3485365"/>
            <a:ext cx="307778" cy="307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3710593" y="3835611"/>
            <a:ext cx="1401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@</a:t>
            </a:r>
            <a:r>
              <a:rPr lang="en-GB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samcogan</a:t>
            </a:r>
            <a:endParaRPr lang="en-GB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D77926-6B43-46A4-8531-41825BB99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2800" y="3835611"/>
            <a:ext cx="307777" cy="3077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3710593" y="4185856"/>
            <a:ext cx="12583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sam-cogan</a:t>
            </a:r>
            <a:endParaRPr lang="en-GB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55777" y="4188833"/>
            <a:ext cx="304800" cy="30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4B8E6A-838F-480E-800E-B816F4198C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8400" y="2929254"/>
            <a:ext cx="1812714" cy="181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39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4321-D018-4DA0-B70A-5B75C284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Thank you Sponsors!</a:t>
            </a:r>
            <a:endParaRPr lang="en-CH" dirty="0">
              <a:solidFill>
                <a:schemeClr val="accent1"/>
              </a:solidFill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8FF30C3-72D7-472F-8227-416ED0E6F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095680"/>
            <a:ext cx="1410444" cy="245364"/>
          </a:xfrm>
          <a:prstGeom prst="rect">
            <a:avLst/>
          </a:prstGeom>
        </p:spPr>
      </p:pic>
      <p:pic>
        <p:nvPicPr>
          <p:cNvPr id="6" name="Picture 5" descr="A picture containing food, drawing, mug&#10;&#10;Description automatically generated">
            <a:extLst>
              <a:ext uri="{FF2B5EF4-FFF2-40B4-BE49-F238E27FC236}">
                <a16:creationId xmlns:a16="http://schemas.microsoft.com/office/drawing/2014/main" id="{4AF2BEFD-BEA2-48FB-A373-3EFD8E8B1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222" y="1427543"/>
            <a:ext cx="2667000" cy="487040"/>
          </a:xfrm>
          <a:prstGeom prst="rect">
            <a:avLst/>
          </a:prstGeom>
        </p:spPr>
      </p:pic>
      <p:pic>
        <p:nvPicPr>
          <p:cNvPr id="9" name="Picture 8" descr="A picture containing drawing, player&#10;&#10;Description automatically generated">
            <a:extLst>
              <a:ext uri="{FF2B5EF4-FFF2-40B4-BE49-F238E27FC236}">
                <a16:creationId xmlns:a16="http://schemas.microsoft.com/office/drawing/2014/main" id="{E2ACFFA4-1EF0-40CA-BD99-D73886138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312" y="1121016"/>
            <a:ext cx="3113856" cy="1110962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71D45B19-0535-4D4F-9E92-719A87D22E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28" b="35003"/>
          <a:stretch/>
        </p:blipFill>
        <p:spPr>
          <a:xfrm>
            <a:off x="4953000" y="2404923"/>
            <a:ext cx="1410444" cy="248635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3942AC2-6A1F-4965-B908-E0CACAA9CC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450" y="2989906"/>
            <a:ext cx="1371599" cy="456914"/>
          </a:xfrm>
          <a:prstGeom prst="rect">
            <a:avLst/>
          </a:prstGeom>
        </p:spPr>
      </p:pic>
      <p:pic>
        <p:nvPicPr>
          <p:cNvPr id="16" name="Picture 15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AE89E7D2-2314-482E-8371-EC0C72EA81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7224" y="2949881"/>
            <a:ext cx="1752600" cy="536963"/>
          </a:xfrm>
          <a:prstGeom prst="rect">
            <a:avLst/>
          </a:prstGeom>
        </p:spPr>
      </p:pic>
      <p:pic>
        <p:nvPicPr>
          <p:cNvPr id="18" name="Picture 17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30FC2DE0-FC75-409C-9CB4-540E89487A0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7173"/>
          <a:stretch/>
        </p:blipFill>
        <p:spPr>
          <a:xfrm>
            <a:off x="5239122" y="3862703"/>
            <a:ext cx="838199" cy="243559"/>
          </a:xfrm>
          <a:prstGeom prst="rect">
            <a:avLst/>
          </a:prstGeom>
        </p:spPr>
      </p:pic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9D38F09-CA8C-4E0B-910C-C3777ECFE2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2449" y="3775174"/>
            <a:ext cx="1371599" cy="396447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3B82F59-AA92-4DB2-8855-D28C8C74DA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87725" y="3875551"/>
            <a:ext cx="1371598" cy="209604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BE3F41E-562C-47C5-92C6-CFC4CC72E6E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23092" b="21447"/>
          <a:stretch/>
        </p:blipFill>
        <p:spPr>
          <a:xfrm>
            <a:off x="6623690" y="3033771"/>
            <a:ext cx="1561354" cy="447399"/>
          </a:xfrm>
          <a:prstGeom prst="rect">
            <a:avLst/>
          </a:prstGeom>
        </p:spPr>
      </p:pic>
      <p:pic>
        <p:nvPicPr>
          <p:cNvPr id="26" name="Picture 25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D93B37EB-DF2C-49CC-9EB8-BBCA764764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7404" y="2401296"/>
            <a:ext cx="1486645" cy="270424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5F65EC22-C3EB-4DCA-A585-7D8B4BBD245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53200" y="2216605"/>
            <a:ext cx="1702336" cy="625270"/>
          </a:xfrm>
          <a:prstGeom prst="rect">
            <a:avLst/>
          </a:prstGeom>
        </p:spPr>
      </p:pic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69B95E-43B9-4BA8-9C29-D152AC35D615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23669"/>
          <a:stretch/>
        </p:blipFill>
        <p:spPr>
          <a:xfrm>
            <a:off x="3029081" y="2401296"/>
            <a:ext cx="1488887" cy="284123"/>
          </a:xfrm>
          <a:prstGeom prst="rect">
            <a:avLst/>
          </a:prstGeom>
        </p:spPr>
      </p:pic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D489B71-FF0D-4FB8-99C2-BF9F1C49E772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3013" t="28396" r="10714" b="28394"/>
          <a:stretch/>
        </p:blipFill>
        <p:spPr>
          <a:xfrm>
            <a:off x="6623690" y="3775174"/>
            <a:ext cx="1561355" cy="39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71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6CD4-57B5-4643-A8DE-C865DBB3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819150"/>
            <a:ext cx="8208144" cy="85725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Please submit your feedback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E74F3-4F9E-45F6-AF17-B69E508DDB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Don’t forget to rate this session in the </a:t>
            </a:r>
            <a:r>
              <a:rPr lang="en-US" sz="2400">
                <a:solidFill>
                  <a:schemeClr val="accent1"/>
                </a:solidFill>
              </a:rPr>
              <a:t>conference app 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n-US" sz="6600" dirty="0">
                <a:solidFill>
                  <a:schemeClr val="accent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5079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  <a:endParaRPr lang="en-CH" dirty="0"/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75" y="122268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3352800" y="1222685"/>
            <a:ext cx="4652749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800" dirty="0">
                <a:solidFill>
                  <a:schemeClr val="accent1"/>
                </a:solidFill>
              </a:rPr>
              <a:t>Sam Cogan</a:t>
            </a:r>
          </a:p>
          <a:p>
            <a:pPr algn="l"/>
            <a:b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Solution Architect – Willis Towers Watson</a:t>
            </a:r>
          </a:p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Azure MVP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3710593" y="3485366"/>
            <a:ext cx="283638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2800" y="3485365"/>
            <a:ext cx="307778" cy="307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3710593" y="3835611"/>
            <a:ext cx="1401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@</a:t>
            </a:r>
            <a:r>
              <a:rPr lang="en-GB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samcogan</a:t>
            </a:r>
            <a:endParaRPr lang="en-GB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D77926-6B43-46A4-8531-41825BB99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2800" y="3835611"/>
            <a:ext cx="307777" cy="3077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3710593" y="4185856"/>
            <a:ext cx="12583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sam-cogan</a:t>
            </a:r>
            <a:endParaRPr lang="en-GB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55777" y="4188833"/>
            <a:ext cx="304800" cy="30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4B8E6A-838F-480E-800E-B816F4198C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8400" y="2929254"/>
            <a:ext cx="1812714" cy="181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8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766F-C534-403E-92A1-86AFA261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321D8-BF6C-41C7-92B1-E1097B0BC9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150" y="1076623"/>
            <a:ext cx="8263890" cy="4136517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/>
              <a:t>Numeric</a:t>
            </a:r>
            <a:r>
              <a:rPr lang="en-GB" dirty="0"/>
              <a:t> – add, div, min, max, </a:t>
            </a:r>
            <a:r>
              <a:rPr lang="en-GB" dirty="0" err="1"/>
              <a:t>copyIndex</a:t>
            </a:r>
            <a:endParaRPr lang="en-GB" dirty="0"/>
          </a:p>
          <a:p>
            <a:r>
              <a:rPr lang="en-GB" b="1" dirty="0"/>
              <a:t>String</a:t>
            </a:r>
            <a:r>
              <a:rPr lang="en-GB" dirty="0"/>
              <a:t> – </a:t>
            </a:r>
            <a:r>
              <a:rPr lang="en-GB" dirty="0" err="1"/>
              <a:t>concat</a:t>
            </a:r>
            <a:r>
              <a:rPr lang="en-GB" dirty="0"/>
              <a:t>, contains, split, replace, trim</a:t>
            </a:r>
          </a:p>
          <a:p>
            <a:r>
              <a:rPr lang="en-GB" b="1" dirty="0"/>
              <a:t>Resource</a:t>
            </a:r>
            <a:r>
              <a:rPr lang="en-GB" dirty="0"/>
              <a:t> – List Keys, </a:t>
            </a:r>
            <a:r>
              <a:rPr lang="en-GB" dirty="0" err="1"/>
              <a:t>ResourceGroup</a:t>
            </a:r>
            <a:endParaRPr lang="en-GB" dirty="0"/>
          </a:p>
          <a:p>
            <a:r>
              <a:rPr lang="en-GB" b="1" dirty="0"/>
              <a:t>Deployment</a:t>
            </a:r>
            <a:r>
              <a:rPr lang="en-GB" dirty="0"/>
              <a:t> – Parameters, Variables</a:t>
            </a:r>
          </a:p>
          <a:p>
            <a:r>
              <a:rPr lang="en-GB" b="1" dirty="0"/>
              <a:t>Comparison</a:t>
            </a:r>
            <a:r>
              <a:rPr lang="en-GB" dirty="0"/>
              <a:t> – equals, greater, less</a:t>
            </a:r>
          </a:p>
          <a:p>
            <a:r>
              <a:rPr lang="en-GB" b="1" dirty="0"/>
              <a:t>Logical </a:t>
            </a:r>
            <a:r>
              <a:rPr lang="en-GB" dirty="0"/>
              <a:t>– and, or, not, if</a:t>
            </a:r>
          </a:p>
          <a:p>
            <a:r>
              <a:rPr lang="en-GB" b="1" dirty="0"/>
              <a:t>Array – </a:t>
            </a:r>
            <a:r>
              <a:rPr lang="en-GB" dirty="0" err="1"/>
              <a:t>concat</a:t>
            </a:r>
            <a:r>
              <a:rPr lang="en-GB" dirty="0"/>
              <a:t>, length, range, take, union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https://docs.microsoft.com/en-us/azure/azure-resource-manager/resource-group-template-functions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01729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CAEF-DD1E-466B-926D-F933EB6C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User Defined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094C8-AAAF-4884-A282-F35226DAC5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150" y="1076623"/>
            <a:ext cx="8263890" cy="223445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E06C75"/>
                </a:solidFill>
                <a:latin typeface="Consolas" panose="020B0609020204030204" pitchFamily="49" charset="0"/>
              </a:rPr>
              <a:t>"value"</a:t>
            </a:r>
            <a:r>
              <a:rPr lang="en-GB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98C379"/>
                </a:solidFill>
                <a:latin typeface="Consolas" panose="020B0609020204030204" pitchFamily="49" charset="0"/>
              </a:rPr>
              <a:t>"[take(</a:t>
            </a:r>
            <a:r>
              <a:rPr lang="en-GB" dirty="0" err="1">
                <a:solidFill>
                  <a:srgbClr val="98C379"/>
                </a:solidFill>
                <a:latin typeface="Consolas" panose="020B0609020204030204" pitchFamily="49" charset="0"/>
              </a:rPr>
              <a:t>concat</a:t>
            </a:r>
            <a:r>
              <a:rPr lang="en-GB" dirty="0">
                <a:solidFill>
                  <a:srgbClr val="98C379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98C379"/>
                </a:solidFill>
                <a:latin typeface="Consolas" panose="020B0609020204030204" pitchFamily="49" charset="0"/>
              </a:rPr>
              <a:t>toLower</a:t>
            </a:r>
            <a:r>
              <a:rPr lang="en-GB" dirty="0">
                <a:solidFill>
                  <a:srgbClr val="98C379"/>
                </a:solidFill>
                <a:latin typeface="Consolas" panose="020B0609020204030204" pitchFamily="49" charset="0"/>
              </a:rPr>
              <a:t>(replace(parameters('prefix'),' ','-')), </a:t>
            </a:r>
            <a:r>
              <a:rPr lang="en-GB" dirty="0" err="1">
                <a:solidFill>
                  <a:srgbClr val="98C379"/>
                </a:solidFill>
                <a:latin typeface="Consolas" panose="020B0609020204030204" pitchFamily="49" charset="0"/>
              </a:rPr>
              <a:t>uniqueString</a:t>
            </a:r>
            <a:r>
              <a:rPr lang="en-GB" dirty="0">
                <a:solidFill>
                  <a:srgbClr val="98C379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98C379"/>
                </a:solidFill>
                <a:latin typeface="Consolas" panose="020B0609020204030204" pitchFamily="49" charset="0"/>
              </a:rPr>
              <a:t>resourceGroup</a:t>
            </a:r>
            <a:r>
              <a:rPr lang="en-GB" dirty="0">
                <a:solidFill>
                  <a:srgbClr val="98C379"/>
                </a:solidFill>
                <a:latin typeface="Consolas" panose="020B0609020204030204" pitchFamily="49" charset="0"/>
              </a:rPr>
              <a:t>().</a:t>
            </a:r>
            <a:r>
              <a:rPr lang="en-GB" dirty="0" err="1">
                <a:solidFill>
                  <a:srgbClr val="98C379"/>
                </a:solidFill>
                <a:latin typeface="Consolas" panose="020B0609020204030204" pitchFamily="49" charset="0"/>
              </a:rPr>
              <a:t>id,parameters</a:t>
            </a:r>
            <a:r>
              <a:rPr lang="en-GB" dirty="0">
                <a:solidFill>
                  <a:srgbClr val="98C379"/>
                </a:solidFill>
                <a:latin typeface="Consolas" panose="020B0609020204030204" pitchFamily="49" charset="0"/>
              </a:rPr>
              <a:t>('prefix'))),15)]"</a:t>
            </a:r>
            <a:r>
              <a:rPr lang="en-GB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68927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22DC4-39F6-4F21-B6AD-4EE31E3F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Outputs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01CAC6-E3C7-4196-83E7-FAA145730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97" y="1148035"/>
            <a:ext cx="8157143" cy="55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593603-CC1A-4119-B876-877805EDF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97" y="2087671"/>
            <a:ext cx="8630818" cy="91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8582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C813-7D13-4BF9-A3E8-CD86ED68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Nested Templates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D8E645-2427-44E2-A51A-99727508CBF7}"/>
              </a:ext>
            </a:extLst>
          </p:cNvPr>
          <p:cNvGrpSpPr/>
          <p:nvPr/>
        </p:nvGrpSpPr>
        <p:grpSpPr>
          <a:xfrm>
            <a:off x="2743200" y="1470975"/>
            <a:ext cx="3089741" cy="1908884"/>
            <a:chOff x="3027129" y="1470975"/>
            <a:chExt cx="3089741" cy="1908884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E421CD5-0BE0-4F26-9520-4EDEF107F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66228" y="1470975"/>
              <a:ext cx="857615" cy="857615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31D8597F-401D-4DAF-8B63-E9DC8D80D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27129" y="2571750"/>
              <a:ext cx="808109" cy="808109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32E35D8A-9693-4F15-B1D7-B249C9518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67945" y="2571750"/>
              <a:ext cx="808109" cy="80810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06DE7D41-3C63-4766-A107-660CFAE45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08761" y="2571750"/>
              <a:ext cx="808109" cy="808109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F4597E-645C-475C-AB4D-E3F8D3263EC2}"/>
                </a:ext>
              </a:extLst>
            </p:cNvPr>
            <p:cNvCxnSpPr/>
            <p:nvPr/>
          </p:nvCxnSpPr>
          <p:spPr>
            <a:xfrm flipH="1">
              <a:off x="3529467" y="2220478"/>
              <a:ext cx="638477" cy="31450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BBF67C-CF82-4968-B5F3-A3C5017C2C57}"/>
                </a:ext>
              </a:extLst>
            </p:cNvPr>
            <p:cNvCxnSpPr/>
            <p:nvPr/>
          </p:nvCxnSpPr>
          <p:spPr>
            <a:xfrm>
              <a:off x="4477357" y="2279812"/>
              <a:ext cx="0" cy="24643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D31EBEC-7476-48B6-B8DA-09AF3E2A467B}"/>
                </a:ext>
              </a:extLst>
            </p:cNvPr>
            <p:cNvCxnSpPr/>
            <p:nvPr/>
          </p:nvCxnSpPr>
          <p:spPr>
            <a:xfrm>
              <a:off x="5123843" y="2268527"/>
              <a:ext cx="380030" cy="26645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96840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5C9E-3EE4-4256-92EC-74399015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Nested Templates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427769-5992-4ACD-BB99-E965031D6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468" y="977579"/>
            <a:ext cx="5486400" cy="345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640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05FC-D3A1-4028-AA3B-20F2C3EF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T-Shirt Sizing</a:t>
            </a:r>
          </a:p>
        </p:txBody>
      </p:sp>
      <p:pic>
        <p:nvPicPr>
          <p:cNvPr id="1026" name="Picture 2" descr="Image result for shirt icon">
            <a:extLst>
              <a:ext uri="{FF2B5EF4-FFF2-40B4-BE49-F238E27FC236}">
                <a16:creationId xmlns:a16="http://schemas.microsoft.com/office/drawing/2014/main" id="{BA5261CA-57B6-458A-9F36-D26D9007F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679" y="1920964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shirt icon">
            <a:extLst>
              <a:ext uri="{FF2B5EF4-FFF2-40B4-BE49-F238E27FC236}">
                <a16:creationId xmlns:a16="http://schemas.microsoft.com/office/drawing/2014/main" id="{08305551-58C0-4F7F-9189-748468DE6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193" y="944135"/>
            <a:ext cx="2405579" cy="240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shirt icon">
            <a:extLst>
              <a:ext uri="{FF2B5EF4-FFF2-40B4-BE49-F238E27FC236}">
                <a16:creationId xmlns:a16="http://schemas.microsoft.com/office/drawing/2014/main" id="{459D16CE-8A80-48B9-88A5-E7C1A26D0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400" y="2413655"/>
            <a:ext cx="936059" cy="93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experts live">
            <a:extLst>
              <a:ext uri="{FF2B5EF4-FFF2-40B4-BE49-F238E27FC236}">
                <a16:creationId xmlns:a16="http://schemas.microsoft.com/office/drawing/2014/main" id="{9591FA3F-DA12-455C-8BF2-7FD6CFAC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99218"/>
            <a:ext cx="1024760" cy="102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xperts live">
            <a:extLst>
              <a:ext uri="{FF2B5EF4-FFF2-40B4-BE49-F238E27FC236}">
                <a16:creationId xmlns:a16="http://schemas.microsoft.com/office/drawing/2014/main" id="{F501C4B7-3B4A-4163-BB36-CF25213FF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343150"/>
            <a:ext cx="542619" cy="54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experts live">
            <a:extLst>
              <a:ext uri="{FF2B5EF4-FFF2-40B4-BE49-F238E27FC236}">
                <a16:creationId xmlns:a16="http://schemas.microsoft.com/office/drawing/2014/main" id="{05B150EA-210F-4DDE-82E9-B922E7E43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20" y="2718129"/>
            <a:ext cx="335280" cy="33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66937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ED2D-239F-4A19-A027-BCD655D5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6. Conditions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3159C9-E806-4FF3-9725-17940EFEF13F}"/>
              </a:ext>
            </a:extLst>
          </p:cNvPr>
          <p:cNvSpPr/>
          <p:nvPr/>
        </p:nvSpPr>
        <p:spPr>
          <a:xfrm>
            <a:off x="441197" y="1042841"/>
            <a:ext cx="830846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700" dirty="0">
                <a:solidFill>
                  <a:srgbClr val="E06C75"/>
                </a:solidFill>
                <a:latin typeface="Consolas" panose="020B0609020204030204" pitchFamily="49" charset="0"/>
              </a:rPr>
              <a:t>"condition"</a:t>
            </a:r>
            <a:r>
              <a:rPr lang="en-GB" sz="2700" dirty="0">
                <a:solidFill>
                  <a:srgbClr val="BBBBBB"/>
                </a:solidFill>
                <a:latin typeface="Consolas" panose="020B0609020204030204" pitchFamily="49" charset="0"/>
              </a:rPr>
              <a:t>: </a:t>
            </a:r>
            <a:r>
              <a:rPr lang="en-GB" sz="2700" dirty="0">
                <a:solidFill>
                  <a:srgbClr val="98C379"/>
                </a:solidFill>
                <a:latin typeface="Consolas" panose="020B0609020204030204" pitchFamily="49" charset="0"/>
              </a:rPr>
              <a:t>"[equals(parameters('</a:t>
            </a:r>
            <a:r>
              <a:rPr lang="en-GB" sz="2700" dirty="0" err="1">
                <a:solidFill>
                  <a:srgbClr val="98C379"/>
                </a:solidFill>
                <a:latin typeface="Consolas" panose="020B0609020204030204" pitchFamily="49" charset="0"/>
              </a:rPr>
              <a:t>NetworkInterfaceType</a:t>
            </a:r>
            <a:r>
              <a:rPr lang="en-GB" sz="2700" dirty="0">
                <a:solidFill>
                  <a:srgbClr val="98C379"/>
                </a:solidFill>
                <a:latin typeface="Consolas" panose="020B0609020204030204" pitchFamily="49" charset="0"/>
              </a:rPr>
              <a:t>'),'Public')]"</a:t>
            </a:r>
            <a:endParaRPr lang="en-GB" sz="2700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2E5AD-F658-4040-BCC4-4DC0A1401918}"/>
              </a:ext>
            </a:extLst>
          </p:cNvPr>
          <p:cNvSpPr/>
          <p:nvPr/>
        </p:nvSpPr>
        <p:spPr>
          <a:xfrm>
            <a:off x="441196" y="2809485"/>
            <a:ext cx="917143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700" dirty="0">
                <a:solidFill>
                  <a:srgbClr val="E06C75"/>
                </a:solidFill>
                <a:latin typeface="Consolas" panose="020B0609020204030204" pitchFamily="49" charset="0"/>
              </a:rPr>
              <a:t>"</a:t>
            </a:r>
            <a:r>
              <a:rPr lang="en-GB" sz="2700" dirty="0" err="1">
                <a:solidFill>
                  <a:srgbClr val="E06C75"/>
                </a:solidFill>
                <a:latin typeface="Consolas" panose="020B0609020204030204" pitchFamily="49" charset="0"/>
              </a:rPr>
              <a:t>publicIPAddress</a:t>
            </a:r>
            <a:r>
              <a:rPr lang="en-GB" sz="2700" dirty="0">
                <a:solidFill>
                  <a:srgbClr val="E06C75"/>
                </a:solidFill>
                <a:latin typeface="Consolas" panose="020B0609020204030204" pitchFamily="49" charset="0"/>
              </a:rPr>
              <a:t>"</a:t>
            </a:r>
            <a:r>
              <a:rPr lang="en-GB" sz="2700" dirty="0">
                <a:solidFill>
                  <a:srgbClr val="BBBBBB"/>
                </a:solidFill>
                <a:latin typeface="Consolas" panose="020B0609020204030204" pitchFamily="49" charset="0"/>
              </a:rPr>
              <a:t>: </a:t>
            </a:r>
            <a:r>
              <a:rPr lang="en-GB" sz="2700" dirty="0">
                <a:solidFill>
                  <a:srgbClr val="98C379"/>
                </a:solidFill>
                <a:latin typeface="Consolas" panose="020B0609020204030204" pitchFamily="49" charset="0"/>
              </a:rPr>
              <a:t>"[if(variables('</a:t>
            </a:r>
            <a:r>
              <a:rPr lang="en-GB" sz="2700" dirty="0" err="1">
                <a:solidFill>
                  <a:srgbClr val="98C379"/>
                </a:solidFill>
                <a:latin typeface="Consolas" panose="020B0609020204030204" pitchFamily="49" charset="0"/>
              </a:rPr>
              <a:t>requirePublicIP</a:t>
            </a:r>
            <a:r>
              <a:rPr lang="en-GB" sz="2700" dirty="0">
                <a:solidFill>
                  <a:srgbClr val="98C379"/>
                </a:solidFill>
                <a:latin typeface="Consolas" panose="020B0609020204030204" pitchFamily="49" charset="0"/>
              </a:rPr>
              <a:t>'), variables('publicIP1'), json('null'))]"</a:t>
            </a:r>
            <a:r>
              <a:rPr lang="en-GB" sz="27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080561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ster">
  <a:themeElements>
    <a:clrScheme name="Aangepas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FFFFFF"/>
      </a:hlink>
      <a:folHlink>
        <a:srgbClr val="BDE2EA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LEU17 Template.potx" id="{3B0B329E-CA76-430A-9167-F806971318CA}" vid="{007706DA-817F-40FB-B9DF-9B7AEB0F8F8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ED17CFB16F4D4BA5610B206558CEE9" ma:contentTypeVersion="8" ma:contentTypeDescription="Create a new document." ma:contentTypeScope="" ma:versionID="c8c0fc72a37e6e3dd509f65a574b5e5f">
  <xsd:schema xmlns:xsd="http://www.w3.org/2001/XMLSchema" xmlns:xs="http://www.w3.org/2001/XMLSchema" xmlns:p="http://schemas.microsoft.com/office/2006/metadata/properties" xmlns:ns3="418ae95e-040f-4a03-ab7f-9099d8deb009" targetNamespace="http://schemas.microsoft.com/office/2006/metadata/properties" ma:root="true" ma:fieldsID="8c3479b44110e96e5c713068ebbc2528" ns3:_="">
    <xsd:import namespace="418ae95e-040f-4a03-ab7f-9099d8deb0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ae95e-040f-4a03-ab7f-9099d8deb0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9361E7-7AB2-40FA-AE5C-18B94EB1BD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ae95e-040f-4a03-ab7f-9099d8deb0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1D9F81-828F-487E-B733-C40C548226D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18ae95e-040f-4a03-ab7f-9099d8deb00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F6BAE2A-3DA5-4EE8-819D-1C3E1939D3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ELEU17-Template</Template>
  <TotalTime>4665</TotalTime>
  <Words>581</Words>
  <Application>Microsoft Office PowerPoint</Application>
  <PresentationFormat>On-screen Show (16:9)</PresentationFormat>
  <Paragraphs>100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Segoe UI</vt:lpstr>
      <vt:lpstr>Segoe UI Light</vt:lpstr>
      <vt:lpstr>Wingdings</vt:lpstr>
      <vt:lpstr>Master</vt:lpstr>
      <vt:lpstr>ARM Templates Tips, Tricks &amp; Advanced Techniques</vt:lpstr>
      <vt:lpstr>About Me</vt:lpstr>
      <vt:lpstr>1. Functions</vt:lpstr>
      <vt:lpstr>2. User Defined Functions</vt:lpstr>
      <vt:lpstr>3. Outputs</vt:lpstr>
      <vt:lpstr>4. Nested Templates</vt:lpstr>
      <vt:lpstr>4. Nested Templates</vt:lpstr>
      <vt:lpstr>5. T-Shirt Sizing</vt:lpstr>
      <vt:lpstr>6. Conditions</vt:lpstr>
      <vt:lpstr>7. Deployment Modes</vt:lpstr>
      <vt:lpstr>8. Subscription Level Deployments</vt:lpstr>
      <vt:lpstr>9. Testing </vt:lpstr>
      <vt:lpstr>10. Container Jobs</vt:lpstr>
      <vt:lpstr>11. What-If?</vt:lpstr>
      <vt:lpstr>12. Visual Studio Code</vt:lpstr>
      <vt:lpstr>13. Continuous Delivery</vt:lpstr>
      <vt:lpstr>About Me</vt:lpstr>
      <vt:lpstr>Thank you Sponsors!</vt:lpstr>
      <vt:lpstr>Please submit your feedback</vt:lpstr>
    </vt:vector>
  </TitlesOfParts>
  <Company>Taco van Gerven grafisch ontwerper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Experts Live The Grand Opening!</dc:title>
  <dc:creator>Marcel Zehner</dc:creator>
  <cp:lastModifiedBy>Cogan, Sam (Cambridge)</cp:lastModifiedBy>
  <cp:revision>280</cp:revision>
  <dcterms:created xsi:type="dcterms:W3CDTF">2017-07-24T12:46:23Z</dcterms:created>
  <dcterms:modified xsi:type="dcterms:W3CDTF">2019-11-21T12:48:19Z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0x010100A1ED17CFB16F4D4BA5610B206558CEE9</vt:lpwstr>
  </property>
  <property fmtid="{D5CDD505-2E9C-101B-9397-08002B2CF9AE}" pid="3" name="Order">
    <vt:r8>80300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MSIP_Label_9c700311-1b20-487f-9129-30717d50ca8e_Enabled">
    <vt:lpwstr>True</vt:lpwstr>
  </property>
  <property fmtid="{D5CDD505-2E9C-101B-9397-08002B2CF9AE}" pid="9" name="MSIP_Label_9c700311-1b20-487f-9129-30717d50ca8e_SiteId">
    <vt:lpwstr>76e3921f-489b-4b7e-9547-9ea297add9b5</vt:lpwstr>
  </property>
  <property fmtid="{D5CDD505-2E9C-101B-9397-08002B2CF9AE}" pid="10" name="MSIP_Label_9c700311-1b20-487f-9129-30717d50ca8e_Owner">
    <vt:lpwstr>Sam.Cogan@towerswatson.com</vt:lpwstr>
  </property>
  <property fmtid="{D5CDD505-2E9C-101B-9397-08002B2CF9AE}" pid="11" name="MSIP_Label_9c700311-1b20-487f-9129-30717d50ca8e_SetDate">
    <vt:lpwstr>2019-11-19T13:55:38.9571922Z</vt:lpwstr>
  </property>
  <property fmtid="{D5CDD505-2E9C-101B-9397-08002B2CF9AE}" pid="12" name="MSIP_Label_9c700311-1b20-487f-9129-30717d50ca8e_Name">
    <vt:lpwstr>Confidential</vt:lpwstr>
  </property>
  <property fmtid="{D5CDD505-2E9C-101B-9397-08002B2CF9AE}" pid="13" name="MSIP_Label_9c700311-1b20-487f-9129-30717d50ca8e_Application">
    <vt:lpwstr>Microsoft Azure Information Protection</vt:lpwstr>
  </property>
  <property fmtid="{D5CDD505-2E9C-101B-9397-08002B2CF9AE}" pid="14" name="MSIP_Label_9c700311-1b20-487f-9129-30717d50ca8e_ActionId">
    <vt:lpwstr>15a5ec9e-0727-4a00-848a-502e3522ef88</vt:lpwstr>
  </property>
  <property fmtid="{D5CDD505-2E9C-101B-9397-08002B2CF9AE}" pid="15" name="MSIP_Label_9c700311-1b20-487f-9129-30717d50ca8e_Extended_MSFT_Method">
    <vt:lpwstr>Automatic</vt:lpwstr>
  </property>
  <property fmtid="{D5CDD505-2E9C-101B-9397-08002B2CF9AE}" pid="16" name="MSIP_Label_d347b247-e90e-43a3-9d7b-004f14ae6873_Enabled">
    <vt:lpwstr>True</vt:lpwstr>
  </property>
  <property fmtid="{D5CDD505-2E9C-101B-9397-08002B2CF9AE}" pid="17" name="MSIP_Label_d347b247-e90e-43a3-9d7b-004f14ae6873_SiteId">
    <vt:lpwstr>76e3921f-489b-4b7e-9547-9ea297add9b5</vt:lpwstr>
  </property>
  <property fmtid="{D5CDD505-2E9C-101B-9397-08002B2CF9AE}" pid="18" name="MSIP_Label_d347b247-e90e-43a3-9d7b-004f14ae6873_Owner">
    <vt:lpwstr>Sam.Cogan@towerswatson.com</vt:lpwstr>
  </property>
  <property fmtid="{D5CDD505-2E9C-101B-9397-08002B2CF9AE}" pid="19" name="MSIP_Label_d347b247-e90e-43a3-9d7b-004f14ae6873_SetDate">
    <vt:lpwstr>2019-11-19T13:55:38.9571922Z</vt:lpwstr>
  </property>
  <property fmtid="{D5CDD505-2E9C-101B-9397-08002B2CF9AE}" pid="20" name="MSIP_Label_d347b247-e90e-43a3-9d7b-004f14ae6873_Name">
    <vt:lpwstr>Anyone (No Protection)</vt:lpwstr>
  </property>
  <property fmtid="{D5CDD505-2E9C-101B-9397-08002B2CF9AE}" pid="21" name="MSIP_Label_d347b247-e90e-43a3-9d7b-004f14ae6873_Application">
    <vt:lpwstr>Microsoft Azure Information Protection</vt:lpwstr>
  </property>
  <property fmtid="{D5CDD505-2E9C-101B-9397-08002B2CF9AE}" pid="22" name="MSIP_Label_d347b247-e90e-43a3-9d7b-004f14ae6873_ActionId">
    <vt:lpwstr>15a5ec9e-0727-4a00-848a-502e3522ef88</vt:lpwstr>
  </property>
  <property fmtid="{D5CDD505-2E9C-101B-9397-08002B2CF9AE}" pid="23" name="MSIP_Label_d347b247-e90e-43a3-9d7b-004f14ae6873_Parent">
    <vt:lpwstr>9c700311-1b20-487f-9129-30717d50ca8e</vt:lpwstr>
  </property>
  <property fmtid="{D5CDD505-2E9C-101B-9397-08002B2CF9AE}" pid="24" name="MSIP_Label_d347b247-e90e-43a3-9d7b-004f14ae6873_Extended_MSFT_Method">
    <vt:lpwstr>Automatic</vt:lpwstr>
  </property>
  <property fmtid="{D5CDD505-2E9C-101B-9397-08002B2CF9AE}" pid="25" name="MSIP_Label_9f328265-8bb7-423f-ab44-50a34f814574_Enabled">
    <vt:lpwstr>True</vt:lpwstr>
  </property>
  <property fmtid="{D5CDD505-2E9C-101B-9397-08002B2CF9AE}" pid="26" name="MSIP_Label_9f328265-8bb7-423f-ab44-50a34f814574_SiteId">
    <vt:lpwstr>91346c29-45b4-4420-9d08-1b5f793f88f9</vt:lpwstr>
  </property>
  <property fmtid="{D5CDD505-2E9C-101B-9397-08002B2CF9AE}" pid="27" name="MSIP_Label_9f328265-8bb7-423f-ab44-50a34f814574_Owner">
    <vt:lpwstr>marcel.zehner@itnetx.ch</vt:lpwstr>
  </property>
  <property fmtid="{D5CDD505-2E9C-101B-9397-08002B2CF9AE}" pid="28" name="MSIP_Label_9f328265-8bb7-423f-ab44-50a34f814574_SetDate">
    <vt:lpwstr>2018-10-11T13:23:17.9821285Z</vt:lpwstr>
  </property>
  <property fmtid="{D5CDD505-2E9C-101B-9397-08002B2CF9AE}" pid="29" name="MSIP_Label_9f328265-8bb7-423f-ab44-50a34f814574_Name">
    <vt:lpwstr>Public</vt:lpwstr>
  </property>
  <property fmtid="{D5CDD505-2E9C-101B-9397-08002B2CF9AE}" pid="30" name="MSIP_Label_9f328265-8bb7-423f-ab44-50a34f814574_Application">
    <vt:lpwstr>Microsoft Azure Information Protection</vt:lpwstr>
  </property>
  <property fmtid="{D5CDD505-2E9C-101B-9397-08002B2CF9AE}" pid="31" name="MSIP_Label_9f328265-8bb7-423f-ab44-50a34f814574_Extended_MSFT_Method">
    <vt:lpwstr>Automatic</vt:lpwstr>
  </property>
  <property fmtid="{D5CDD505-2E9C-101B-9397-08002B2CF9AE}" pid="32" name="Sensitivity">
    <vt:lpwstr>Confidential Anyone (No Protection) Public</vt:lpwstr>
  </property>
</Properties>
</file>