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95" r:id="rId2"/>
    <p:sldId id="1917" r:id="rId3"/>
    <p:sldId id="1900" r:id="rId4"/>
    <p:sldId id="1912" r:id="rId5"/>
    <p:sldId id="1902" r:id="rId6"/>
    <p:sldId id="1901" r:id="rId7"/>
    <p:sldId id="1905" r:id="rId8"/>
    <p:sldId id="1906" r:id="rId9"/>
    <p:sldId id="1913" r:id="rId10"/>
    <p:sldId id="1907" r:id="rId11"/>
    <p:sldId id="1909" r:id="rId12"/>
    <p:sldId id="1910" r:id="rId13"/>
    <p:sldId id="1916" r:id="rId14"/>
    <p:sldId id="271" r:id="rId15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94C"/>
    <a:srgbClr val="002E50"/>
    <a:srgbClr val="0063AF"/>
    <a:srgbClr val="B60014"/>
    <a:srgbClr val="B8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A4C3F-4392-427A-BC44-77CEB6E6CEE7}" v="222" dt="2020-04-05T09:16:04.607"/>
    <p1510:client id="{813599B6-8C5E-44A7-8E7F-56A41340F2CD}" v="3" dt="2020-04-05T09:28:29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0B21D5-4518-4250-9454-3F69FC734D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D9388-1E40-4B8F-ACDD-1B7D556C4E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D5B73-E951-42AC-B891-03719D5D9A9F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EC261-3089-4947-B61A-F845CC7B4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D240D-8B37-4F9B-A286-E4CADA0A7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06667-E21E-4273-B62A-85A9DA467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39642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6C07D-0FA8-42B0-A995-5F719AD5EED1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4B9A-C960-42C9-A42A-434038ECA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939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4/16/2020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4/16/2020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4/16/2020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4/16/2020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C7D-B5BB-437C-962B-985AA22B928F}" type="datetime1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42E3-4F65-4412-A840-DD848250879F}" type="datetime1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4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783-1FA6-470C-9CEC-99C01AFDCE9F}" type="datetime1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90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5007" y="533400"/>
            <a:ext cx="16414863" cy="1714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35007" y="2423501"/>
            <a:ext cx="16414863" cy="704048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914317" lvl="0" indent="-914317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5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6224" y="2153247"/>
            <a:ext cx="16526346" cy="3462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908">
          <p15:clr>
            <a:srgbClr val="5ACBF0"/>
          </p15:clr>
        </p15:guide>
        <p15:guide id="3" orient="horz" pos="432">
          <p15:clr>
            <a:srgbClr val="5ACBF0"/>
          </p15:clr>
        </p15:guide>
        <p15:guide id="5" orient="horz" pos="1356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2318" y="2155036"/>
            <a:ext cx="16526346" cy="2862323"/>
          </a:xfrm>
        </p:spPr>
        <p:txBody>
          <a:bodyPr/>
          <a:lstStyle>
            <a:lvl1pPr marL="0" indent="0">
              <a:buNone/>
              <a:defRPr sz="42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519783" indent="0">
              <a:buNone/>
              <a:defRPr sz="36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876830" indent="0">
              <a:buNone/>
              <a:defRPr sz="3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221732" indent="0">
              <a:buNone/>
              <a:defRPr sz="27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576351" indent="0">
              <a:buNone/>
              <a:defRPr sz="27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16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908">
          <p15:clr>
            <a:srgbClr val="5ACBF0"/>
          </p15:clr>
        </p15:guide>
        <p15:guide id="2" orient="horz" pos="1358">
          <p15:clr>
            <a:srgbClr val="5ACBF0"/>
          </p15:clr>
        </p15:guide>
        <p15:guide id="3" orient="horz" pos="43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1D8-4BB0-4F01-B9DD-8B79395C1D42}" type="datetime1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9D22-6777-451A-8B73-958804C7F67A}" type="datetime1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0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E00-9723-4B41-A8F6-3C4DB73648C3}" type="datetime1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8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49B2-1B88-4362-8CE1-9854955AB6D8}" type="datetime1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4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BB89-0855-4920-88F5-70B5AAA2F02B}" type="datetime1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0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01B-C8C2-46CF-92D4-1A204AF2B9A9}" type="datetime1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3F0-8C56-4F49-A594-8E9A56BD7C1A}" type="datetime1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0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733B-3149-437F-8650-8563E9D9327B}" type="datetime1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3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FD63-DE33-4815-8D6A-C8DD717743E5}" type="datetime1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#GlobalAzureVirtual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4933-85D1-49FA-AA3F-DFC81B067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gan.to/ffb99" TargetMode="External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gan.to/347c5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an.to/1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5F16A-3442-421D-81AC-60307081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#GlobalAzureVirtual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4BA624-06AC-4018-AD3C-EB206717EE57}"/>
              </a:ext>
            </a:extLst>
          </p:cNvPr>
          <p:cNvGrpSpPr/>
          <p:nvPr/>
        </p:nvGrpSpPr>
        <p:grpSpPr>
          <a:xfrm>
            <a:off x="-1" y="448"/>
            <a:ext cx="18286413" cy="10286107"/>
            <a:chOff x="0" y="1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587216-CABA-4346-BC43-E401A37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B7AF906F-A37B-4D76-8A82-0CCBD239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932" y="440715"/>
              <a:ext cx="3620448" cy="279121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6377C2-7B67-48C6-A3BC-EE42F482E079}"/>
              </a:ext>
            </a:extLst>
          </p:cNvPr>
          <p:cNvSpPr txBox="1"/>
          <p:nvPr/>
        </p:nvSpPr>
        <p:spPr>
          <a:xfrm>
            <a:off x="4773065" y="9584056"/>
            <a:ext cx="7213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000" dirty="0">
                <a:solidFill>
                  <a:schemeClr val="bg1"/>
                </a:solidFill>
                <a:latin typeface="Century Gothic" panose="020B0502020202020204" pitchFamily="34" charset="0"/>
              </a:rPr>
              <a:t>Global Azure Virtual 2020 UK &amp; Ireland</a:t>
            </a:r>
            <a:endParaRPr lang="en-GB" sz="3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2F2-239E-4D87-8F5A-AE3951AF9DCF}"/>
              </a:ext>
            </a:extLst>
          </p:cNvPr>
          <p:cNvSpPr txBox="1"/>
          <p:nvPr/>
        </p:nvSpPr>
        <p:spPr>
          <a:xfrm>
            <a:off x="797697" y="5222543"/>
            <a:ext cx="10034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ARM Template Tips, Tricks</a:t>
            </a:r>
          </a:p>
          <a:p>
            <a:r>
              <a:rPr lang="pt-PT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and Advanced Techniques</a:t>
            </a:r>
            <a:endParaRPr lang="pt-PT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GB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Sam Cogan</a:t>
            </a:r>
          </a:p>
        </p:txBody>
      </p:sp>
    </p:spTree>
    <p:extLst>
      <p:ext uri="{BB962C8B-B14F-4D97-AF65-F5344CB8AC3E}">
        <p14:creationId xmlns:p14="http://schemas.microsoft.com/office/powerpoint/2010/main" val="1562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63" y="315025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7. Deployment Scopes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059" y="2890727"/>
            <a:ext cx="3504866" cy="35048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1466" y="2025627"/>
            <a:ext cx="6743482" cy="52350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32490" y="3227486"/>
            <a:ext cx="2831348" cy="283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7" y="686187"/>
            <a:ext cx="16526345" cy="166185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8. Testing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49" y="2095765"/>
            <a:ext cx="9613451" cy="76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01" y="386737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9. Deployment Scripts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622" y="3814242"/>
            <a:ext cx="2658519" cy="26585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988" y="4000193"/>
            <a:ext cx="2119826" cy="211982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4241" y="3710751"/>
            <a:ext cx="2762010" cy="2762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2133417" y="8058846"/>
            <a:ext cx="14496725" cy="953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5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 Scripts Docs: </a:t>
            </a:r>
            <a:r>
              <a:rPr lang="en-GB" sz="55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hlinkClick r:id="rId8"/>
              </a:rPr>
              <a:t>https://cogan.to/ffb99</a:t>
            </a:r>
            <a:r>
              <a:rPr lang="en-GB" sz="55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05" y="257574"/>
            <a:ext cx="15772031" cy="1988172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10.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3504897" y="6687621"/>
            <a:ext cx="11432938" cy="953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5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What-If Docs - </a:t>
            </a:r>
            <a:r>
              <a:rPr lang="en-GB" sz="55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hlinkClick r:id="rId2"/>
              </a:rPr>
              <a:t>https://cogan.to/347c5</a:t>
            </a:r>
            <a:r>
              <a:rPr lang="en-GB" sz="55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0" y="2857699"/>
            <a:ext cx="17676865" cy="32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7" y="2445605"/>
            <a:ext cx="8612742" cy="332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4000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54467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24330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3" y="7286154"/>
            <a:ext cx="3433281" cy="13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7" y="2445605"/>
            <a:ext cx="8612742" cy="3323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4000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54467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24330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3" y="7286154"/>
            <a:ext cx="3433281" cy="13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35" y="521194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224" y="2153506"/>
            <a:ext cx="16526345" cy="827231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Numeric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add, div, min, max,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copyIndex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String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contains, split, replace, trim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List Keys,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ResourceGroup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Deployment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Parameters, Variables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Comparison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– equals, greater, less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Logical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– and, or, not, if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Array –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, length, range, take, union</a:t>
            </a:r>
          </a:p>
          <a:p>
            <a:endParaRPr lang="en-GB" dirty="0">
              <a:latin typeface="Metropolis" panose="00000500000000000000" pitchFamily="50" charset="0"/>
            </a:endParaRPr>
          </a:p>
          <a:p>
            <a:pPr marL="0" indent="0">
              <a:buNone/>
            </a:pPr>
            <a:r>
              <a:rPr lang="en-GB" dirty="0">
                <a:latin typeface="Metropolis" panose="00000500000000000000" pitchFamily="50" charset="0"/>
              </a:rPr>
              <a:t>Functions Docs: </a:t>
            </a:r>
            <a:r>
              <a:rPr lang="en-GB" dirty="0">
                <a:latin typeface="Metropolis" panose="00000500000000000000" pitchFamily="50" charset="0"/>
                <a:hlinkClick r:id="rId3"/>
              </a:rPr>
              <a:t>https://cogan.to/1c3</a:t>
            </a:r>
            <a:r>
              <a:rPr lang="en-GB" dirty="0"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05" y="557052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224" y="2153507"/>
            <a:ext cx="16526345" cy="44685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Metropolis" panose="00000500000000000000" pitchFamily="50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Metropolis" panose="00000500000000000000" pitchFamily="50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Metropolis" panose="00000500000000000000" pitchFamily="50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1" y="538615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421CD5-0BE0-4F26-9520-4EDEF107F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227" y="2712107"/>
            <a:ext cx="1715082" cy="17150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D8597F-401D-4DAF-8B63-E9DC8D80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5245" y="4913466"/>
            <a:ext cx="1616078" cy="161607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2E35D8A-9693-4F15-B1D7-B249C951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6679" y="4913466"/>
            <a:ext cx="1616078" cy="161607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DE7D41-3C63-4766-A107-660CFAE4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8113" y="4913466"/>
            <a:ext cx="1616078" cy="16160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597E-645C-475C-AB4D-E3F8D3263EC2}"/>
              </a:ext>
            </a:extLst>
          </p:cNvPr>
          <p:cNvCxnSpPr/>
          <p:nvPr/>
        </p:nvCxnSpPr>
        <p:spPr>
          <a:xfrm flipH="1">
            <a:off x="5389833" y="4210982"/>
            <a:ext cx="1276844" cy="6289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BF67C-CF82-4968-B5F3-A3C5017C2C57}"/>
              </a:ext>
            </a:extLst>
          </p:cNvPr>
          <p:cNvCxnSpPr/>
          <p:nvPr/>
        </p:nvCxnSpPr>
        <p:spPr>
          <a:xfrm>
            <a:off x="7285448" y="4329640"/>
            <a:ext cx="0" cy="492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1EBEC-7476-48B6-B8DA-09AF3E2A467B}"/>
              </a:ext>
            </a:extLst>
          </p:cNvPr>
          <p:cNvCxnSpPr/>
          <p:nvPr/>
        </p:nvCxnSpPr>
        <p:spPr>
          <a:xfrm>
            <a:off x="8578308" y="4307071"/>
            <a:ext cx="759995" cy="53286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54" y="494303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3.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26" y="2045076"/>
            <a:ext cx="10971848" cy="69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45" y="332952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4.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46" y="3842040"/>
            <a:ext cx="2857252" cy="28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61" y="1888554"/>
            <a:ext cx="4810741" cy="48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2" y="4827339"/>
            <a:ext cx="1871956" cy="18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AE78E7D-F419-4A6C-9A64-827E200B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83" y="5409592"/>
            <a:ext cx="917551" cy="7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B5550D17-6B24-4113-B616-EEBCA1D8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89" y="4696016"/>
            <a:ext cx="1160767" cy="89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51315F32-9F6E-43AC-A323-C5EFDA46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568" y="3550934"/>
            <a:ext cx="1927301" cy="14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2" y="386737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5.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882318" y="2085949"/>
            <a:ext cx="16615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rgbClr val="E06C75"/>
                </a:solidFill>
                <a:latin typeface="Metropolis" panose="00000500000000000000" pitchFamily="50" charset="0"/>
              </a:rPr>
              <a:t>"condition"</a:t>
            </a:r>
            <a:r>
              <a:rPr lang="en-GB" sz="54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5400" dirty="0">
                <a:solidFill>
                  <a:srgbClr val="98C379"/>
                </a:solidFill>
                <a:latin typeface="Metropolis" panose="00000500000000000000" pitchFamily="50" charset="0"/>
              </a:rPr>
              <a:t>"[equals(parameters('</a:t>
            </a:r>
            <a:r>
              <a:rPr lang="en-GB" sz="5400" dirty="0" err="1">
                <a:solidFill>
                  <a:srgbClr val="98C379"/>
                </a:solidFill>
                <a:latin typeface="Metropolis" panose="00000500000000000000" pitchFamily="50" charset="0"/>
              </a:rPr>
              <a:t>NetworkInterfaceType</a:t>
            </a:r>
            <a:r>
              <a:rPr lang="en-GB" sz="5400" dirty="0">
                <a:solidFill>
                  <a:srgbClr val="98C379"/>
                </a:solidFill>
                <a:latin typeface="Metropolis" panose="00000500000000000000" pitchFamily="50" charset="0"/>
              </a:rPr>
              <a:t>'),'Public')]"</a:t>
            </a:r>
            <a:endParaRPr lang="en-GB" sz="5400" dirty="0">
              <a:solidFill>
                <a:srgbClr val="BBBBBB"/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882316" y="5618929"/>
            <a:ext cx="18341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5400" dirty="0" err="1">
                <a:solidFill>
                  <a:srgbClr val="E06C75"/>
                </a:solidFill>
                <a:latin typeface="Metropolis" panose="00000500000000000000" pitchFamily="50" charset="0"/>
              </a:rPr>
              <a:t>publicIPAddress</a:t>
            </a:r>
            <a:r>
              <a:rPr lang="en-GB" sz="5400" dirty="0">
                <a:solidFill>
                  <a:srgbClr val="E06C75"/>
                </a:solidFill>
                <a:latin typeface="Metropolis" panose="00000500000000000000" pitchFamily="50" charset="0"/>
              </a:rPr>
              <a:t>"</a:t>
            </a:r>
            <a:r>
              <a:rPr lang="en-GB" sz="5400" dirty="0">
                <a:solidFill>
                  <a:srgbClr val="BBBBBB"/>
                </a:solidFill>
                <a:latin typeface="Metropolis" panose="00000500000000000000" pitchFamily="50" charset="0"/>
              </a:rPr>
              <a:t>: </a:t>
            </a:r>
            <a:r>
              <a:rPr lang="en-GB" sz="5400" dirty="0">
                <a:solidFill>
                  <a:srgbClr val="98C379"/>
                </a:solidFill>
                <a:latin typeface="Metropolis" panose="00000500000000000000" pitchFamily="50" charset="0"/>
              </a:rPr>
              <a:t>"[if(variables('</a:t>
            </a:r>
            <a:r>
              <a:rPr lang="en-GB" sz="5400" dirty="0" err="1">
                <a:solidFill>
                  <a:srgbClr val="98C379"/>
                </a:solidFill>
                <a:latin typeface="Metropolis" panose="00000500000000000000" pitchFamily="50" charset="0"/>
              </a:rPr>
              <a:t>requirePublicIP</a:t>
            </a:r>
            <a:r>
              <a:rPr lang="en-GB" sz="5400" dirty="0">
                <a:solidFill>
                  <a:srgbClr val="98C379"/>
                </a:solidFill>
                <a:latin typeface="Metropolis" panose="00000500000000000000" pitchFamily="50" charset="0"/>
              </a:rPr>
              <a:t>'), variables('publicIP1'), json('null'))]"</a:t>
            </a:r>
            <a:r>
              <a:rPr lang="en-GB" sz="5400" dirty="0">
                <a:solidFill>
                  <a:srgbClr val="BBBBBB"/>
                </a:solidFill>
                <a:latin typeface="Metropolis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61" y="372362"/>
            <a:ext cx="15772031" cy="19881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6.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2951" y="2763946"/>
            <a:ext cx="2091508" cy="20915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952" y="5920675"/>
            <a:ext cx="2005792" cy="200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5965943" y="2981454"/>
            <a:ext cx="5625001" cy="1384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9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5965944" y="5920672"/>
            <a:ext cx="4532331" cy="1384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999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479</Words>
  <Application>Microsoft Office PowerPoint</Application>
  <PresentationFormat>Custom</PresentationFormat>
  <Paragraphs>79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Consolas</vt:lpstr>
      <vt:lpstr>Metropolis</vt:lpstr>
      <vt:lpstr>Segoe UI</vt:lpstr>
      <vt:lpstr>Wingdings</vt:lpstr>
      <vt:lpstr>Office Theme</vt:lpstr>
      <vt:lpstr>PowerPoint Presentation</vt:lpstr>
      <vt:lpstr>About Me</vt:lpstr>
      <vt:lpstr>1. Functions</vt:lpstr>
      <vt:lpstr>2. User Defined Functions</vt:lpstr>
      <vt:lpstr>3. Nested Templates</vt:lpstr>
      <vt:lpstr>3. Nested Templates</vt:lpstr>
      <vt:lpstr>4. T-Shirt Sizing</vt:lpstr>
      <vt:lpstr>5. Conditions</vt:lpstr>
      <vt:lpstr>6. Deployment Modes</vt:lpstr>
      <vt:lpstr>7. Deployment Scopes</vt:lpstr>
      <vt:lpstr>8. Testing </vt:lpstr>
      <vt:lpstr>9. Deployment Scripts</vt:lpstr>
      <vt:lpstr>10. What-If?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Barona</dc:creator>
  <cp:lastModifiedBy>Sam Cogan</cp:lastModifiedBy>
  <cp:revision>10</cp:revision>
  <dcterms:created xsi:type="dcterms:W3CDTF">2020-04-05T09:04:19Z</dcterms:created>
  <dcterms:modified xsi:type="dcterms:W3CDTF">2020-04-16T16:49:16Z</dcterms:modified>
</cp:coreProperties>
</file>