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21"/>
  </p:notesMasterIdLst>
  <p:handoutMasterIdLst>
    <p:handoutMasterId r:id="rId22"/>
  </p:handoutMasterIdLst>
  <p:sldIdLst>
    <p:sldId id="1720" r:id="rId7"/>
    <p:sldId id="1995" r:id="rId8"/>
    <p:sldId id="269" r:id="rId9"/>
    <p:sldId id="1660" r:id="rId10"/>
    <p:sldId id="2042" r:id="rId11"/>
    <p:sldId id="2046" r:id="rId12"/>
    <p:sldId id="2056" r:id="rId13"/>
    <p:sldId id="2052" r:id="rId14"/>
    <p:sldId id="2048" r:id="rId15"/>
    <p:sldId id="2047" r:id="rId16"/>
    <p:sldId id="2049" r:id="rId17"/>
    <p:sldId id="2055" r:id="rId18"/>
    <p:sldId id="2054" r:id="rId19"/>
    <p:sldId id="2053"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1995"/>
            <p14:sldId id="269"/>
            <p14:sldId id="1660"/>
            <p14:sldId id="2042"/>
            <p14:sldId id="2046"/>
            <p14:sldId id="2056"/>
            <p14:sldId id="2052"/>
            <p14:sldId id="2048"/>
            <p14:sldId id="2047"/>
            <p14:sldId id="2049"/>
            <p14:sldId id="2055"/>
            <p14:sldId id="2054"/>
            <p14:sldId id="2053"/>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F2"/>
    <a:srgbClr val="FFFFFF"/>
    <a:srgbClr val="D83B01"/>
    <a:srgbClr val="000000"/>
    <a:srgbClr val="50E6FF"/>
    <a:srgbClr val="FEF000"/>
    <a:srgbClr val="3B2E58"/>
    <a:srgbClr val="243A5E"/>
    <a:srgbClr val="274B47"/>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041" autoAdjust="0"/>
  </p:normalViewPr>
  <p:slideViewPr>
    <p:cSldViewPr snapToGrid="0">
      <p:cViewPr varScale="1">
        <p:scale>
          <a:sx n="110" d="100"/>
          <a:sy n="110" d="100"/>
        </p:scale>
        <p:origin x="180" y="10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1/16/2020 3:22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1/16/2020 2:06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1/16/2020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8464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7106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8660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77174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7442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07188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11544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2:06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75311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23392" y="355600"/>
            <a:ext cx="10944192" cy="1143000"/>
          </a:xfrm>
          <a:prstGeom prst="rect">
            <a:avLst/>
          </a:prstGeom>
        </p:spPr>
        <p:txBody>
          <a:bodyPr vert="horz" lIns="91440" tIns="45720" rIns="91440" bIns="45720" rtlCol="0" anchor="t">
            <a:normAutofit/>
          </a:bodyPr>
          <a:lstStyle>
            <a:lvl1pPr>
              <a:defRPr/>
            </a:lvl1pPr>
          </a:lstStyle>
          <a:p>
            <a:r>
              <a:rPr lang="de-DE" dirty="0"/>
              <a:t>Title</a:t>
            </a:r>
            <a:endParaRPr lang="en-US" dirty="0"/>
          </a:p>
        </p:txBody>
      </p:sp>
      <p:sp>
        <p:nvSpPr>
          <p:cNvPr id="10" name="Text Placeholder 9"/>
          <p:cNvSpPr>
            <a:spLocks noGrp="1"/>
          </p:cNvSpPr>
          <p:nvPr>
            <p:ph type="body" sz="quarter" idx="10"/>
          </p:nvPr>
        </p:nvSpPr>
        <p:spPr>
          <a:xfrm>
            <a:off x="623392" y="1615667"/>
            <a:ext cx="10944192" cy="430887"/>
          </a:xfrm>
        </p:spPr>
        <p:txBody>
          <a:bodyPr/>
          <a:lstStyle>
            <a:lvl1pPr marL="0" indent="0">
              <a:buFont typeface="Wingdings" panose="05000000000000000000" pitchFamily="2" charset="2"/>
              <a:buNone/>
              <a:defRPr>
                <a:solidFill>
                  <a:schemeClr val="tx1"/>
                </a:solidFill>
                <a:latin typeface="+mj-lt"/>
              </a:defRPr>
            </a:lvl1pPr>
          </a:lstStyle>
          <a:p>
            <a:pPr marL="609585" lvl="0" indent="-609585"/>
            <a:endParaRPr lang="de-D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425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image" Target="../media/image1.emf"/><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 id="2147484908"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0.sv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9.sv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9.sv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40.png"/><Relationship Id="rId7" Type="http://schemas.openxmlformats.org/officeDocument/2006/relationships/image" Target="../media/image32.png"/><Relationship Id="rId12" Type="http://schemas.openxmlformats.org/officeDocument/2006/relationships/image" Target="../media/image47.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3.svg"/><Relationship Id="rId11" Type="http://schemas.openxmlformats.org/officeDocument/2006/relationships/image" Target="../media/image46.png"/><Relationship Id="rId5" Type="http://schemas.openxmlformats.org/officeDocument/2006/relationships/image" Target="../media/image42.png"/><Relationship Id="rId10" Type="http://schemas.openxmlformats.org/officeDocument/2006/relationships/image" Target="../media/image45.svg"/><Relationship Id="rId4" Type="http://schemas.openxmlformats.org/officeDocument/2006/relationships/image" Target="../media/image41.svg"/><Relationship Id="rId9"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56.svg"/><Relationship Id="rId5" Type="http://schemas.openxmlformats.org/officeDocument/2006/relationships/image" Target="../media/image50.jpeg"/><Relationship Id="rId10" Type="http://schemas.openxmlformats.org/officeDocument/2006/relationships/image" Target="../media/image55.png"/><Relationship Id="rId4" Type="http://schemas.openxmlformats.org/officeDocument/2006/relationships/image" Target="../media/image49.svg"/><Relationship Id="rId9" Type="http://schemas.openxmlformats.org/officeDocument/2006/relationships/image" Target="../media/image5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Hybrid</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150" name="Picture 6" descr="Related image">
            <a:extLst>
              <a:ext uri="{FF2B5EF4-FFF2-40B4-BE49-F238E27FC236}">
                <a16:creationId xmlns:a16="http://schemas.microsoft.com/office/drawing/2014/main" id="{C3DF6617-1E90-48CF-B314-1A7CD892B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37" y="1445775"/>
            <a:ext cx="11093346" cy="396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28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AD Domain Services</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198" name="Picture 6" descr="Related image">
            <a:extLst>
              <a:ext uri="{FF2B5EF4-FFF2-40B4-BE49-F238E27FC236}">
                <a16:creationId xmlns:a16="http://schemas.microsoft.com/office/drawing/2014/main" id="{38EEE23A-728C-430C-8523-3E0C46873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1332528"/>
            <a:ext cx="889635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75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Domain </a:t>
            </a:r>
            <a:r>
              <a:rPr lang="en-US" dirty="0" err="1"/>
              <a:t>Contollers</a:t>
            </a:r>
            <a:endParaRPr lang="en-US" dirty="0"/>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890506" y="3258902"/>
            <a:ext cx="432230" cy="4322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Graphic 3">
            <a:extLst>
              <a:ext uri="{FF2B5EF4-FFF2-40B4-BE49-F238E27FC236}">
                <a16:creationId xmlns:a16="http://schemas.microsoft.com/office/drawing/2014/main" id="{6CD17EF2-8CB9-44F8-BE2F-53F2E61194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8585" y="2340385"/>
            <a:ext cx="2385890" cy="2385890"/>
          </a:xfrm>
          <a:prstGeom prst="rect">
            <a:avLst/>
          </a:prstGeom>
        </p:spPr>
      </p:pic>
      <p:pic>
        <p:nvPicPr>
          <p:cNvPr id="7" name="Graphic 6">
            <a:extLst>
              <a:ext uri="{FF2B5EF4-FFF2-40B4-BE49-F238E27FC236}">
                <a16:creationId xmlns:a16="http://schemas.microsoft.com/office/drawing/2014/main" id="{8E051849-0DC2-4911-B55F-700B88641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45444" y="2340385"/>
            <a:ext cx="2385890" cy="2385890"/>
          </a:xfrm>
          <a:prstGeom prst="rect">
            <a:avLst/>
          </a:prstGeom>
        </p:spPr>
      </p:pic>
    </p:spTree>
    <p:extLst>
      <p:ext uri="{BB962C8B-B14F-4D97-AF65-F5344CB8AC3E}">
        <p14:creationId xmlns:p14="http://schemas.microsoft.com/office/powerpoint/2010/main" val="228853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is not Active Directory</a:t>
            </a:r>
          </a:p>
        </p:txBody>
      </p:sp>
      <p:pic>
        <p:nvPicPr>
          <p:cNvPr id="1030" name="Picture 6" descr="Image result for active directory">
            <a:extLst>
              <a:ext uri="{FF2B5EF4-FFF2-40B4-BE49-F238E27FC236}">
                <a16:creationId xmlns:a16="http://schemas.microsoft.com/office/drawing/2014/main" id="{B2B2451A-157B-4455-93F3-9E1BA0583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123" y="1470660"/>
            <a:ext cx="57150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AF02405E-E155-4C04-99CB-09A674B1D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0027" y="3890865"/>
            <a:ext cx="1990907" cy="2006154"/>
          </a:xfrm>
          <a:prstGeom prst="rect">
            <a:avLst/>
          </a:prstGeom>
        </p:spPr>
      </p:pic>
      <p:sp>
        <p:nvSpPr>
          <p:cNvPr id="9" name="TextBox 8">
            <a:extLst>
              <a:ext uri="{FF2B5EF4-FFF2-40B4-BE49-F238E27FC236}">
                <a16:creationId xmlns:a16="http://schemas.microsoft.com/office/drawing/2014/main" id="{752F2C9C-CCA3-4316-9177-25C02BB78223}"/>
              </a:ext>
            </a:extLst>
          </p:cNvPr>
          <p:cNvSpPr txBox="1"/>
          <p:nvPr/>
        </p:nvSpPr>
        <p:spPr>
          <a:xfrm>
            <a:off x="3350934" y="4648676"/>
            <a:ext cx="6740628" cy="738664"/>
          </a:xfrm>
          <a:prstGeom prst="rect">
            <a:avLst/>
          </a:prstGeom>
          <a:noFill/>
        </p:spPr>
        <p:txBody>
          <a:bodyPr wrap="none" lIns="0" tIns="0" rIns="0" bIns="0" rtlCol="0">
            <a:spAutoFit/>
          </a:bodyPr>
          <a:lstStyle/>
          <a:p>
            <a:pPr algn="l"/>
            <a:r>
              <a:rPr lang="en-GB" sz="4800" dirty="0">
                <a:solidFill>
                  <a:srgbClr val="00BEF2"/>
                </a:solidFill>
                <a:latin typeface="Metropolis" panose="00000500000000000000" pitchFamily="50" charset="0"/>
              </a:rPr>
              <a:t>Azure Active Directory</a:t>
            </a:r>
          </a:p>
        </p:txBody>
      </p:sp>
    </p:spTree>
    <p:extLst>
      <p:ext uri="{BB962C8B-B14F-4D97-AF65-F5344CB8AC3E}">
        <p14:creationId xmlns:p14="http://schemas.microsoft.com/office/powerpoint/2010/main" val="16282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pic>
        <p:nvPicPr>
          <p:cNvPr id="12" name="Picture 11">
            <a:extLst>
              <a:ext uri="{FF2B5EF4-FFF2-40B4-BE49-F238E27FC236}">
                <a16:creationId xmlns:a16="http://schemas.microsoft.com/office/drawing/2014/main" id="{6F5970D2-2BA0-4C92-A222-19FC0E952D8F}"/>
              </a:ext>
            </a:extLst>
          </p:cNvPr>
          <p:cNvPicPr>
            <a:picLocks noChangeAspect="1"/>
          </p:cNvPicPr>
          <p:nvPr/>
        </p:nvPicPr>
        <p:blipFill>
          <a:blip r:embed="rId9"/>
          <a:stretch>
            <a:fillRect/>
          </a:stretch>
        </p:blipFill>
        <p:spPr>
          <a:xfrm>
            <a:off x="8795994" y="3653477"/>
            <a:ext cx="2808093" cy="2808093"/>
          </a:xfrm>
          <a:prstGeom prst="rect">
            <a:avLst/>
          </a:prstGeom>
        </p:spPr>
      </p:pic>
    </p:spTree>
    <p:extLst>
      <p:ext uri="{BB962C8B-B14F-4D97-AF65-F5344CB8AC3E}">
        <p14:creationId xmlns:p14="http://schemas.microsoft.com/office/powerpoint/2010/main" val="16325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5510213" cy="1107996"/>
          </a:xfrm>
        </p:spPr>
        <p:txBody>
          <a:bodyPr/>
          <a:lstStyle/>
          <a:p>
            <a:r>
              <a:rPr lang="en-US" dirty="0"/>
              <a:t>Azure Active Directory</a:t>
            </a:r>
            <a:br>
              <a:rPr lang="en-US" dirty="0"/>
            </a:br>
            <a:r>
              <a:rPr lang="en-US" dirty="0"/>
              <a:t>is not Active Directory</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1015663"/>
          </a:xfrm>
        </p:spPr>
        <p:txBody>
          <a:bodyPr/>
          <a:lstStyle/>
          <a:p>
            <a:r>
              <a:rPr lang="en-US" dirty="0"/>
              <a:t>Sam Cogan</a:t>
            </a:r>
          </a:p>
          <a:p>
            <a:r>
              <a:rPr lang="en-US" dirty="0"/>
              <a:t>Solution Architect, Willis Towers Watson &amp; Azure MVP</a:t>
            </a:r>
          </a:p>
        </p:txBody>
      </p:sp>
    </p:spTree>
    <p:extLst>
      <p:ext uri="{BB962C8B-B14F-4D97-AF65-F5344CB8AC3E}">
        <p14:creationId xmlns:p14="http://schemas.microsoft.com/office/powerpoint/2010/main" val="6667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pic>
        <p:nvPicPr>
          <p:cNvPr id="12" name="Picture 11">
            <a:extLst>
              <a:ext uri="{FF2B5EF4-FFF2-40B4-BE49-F238E27FC236}">
                <a16:creationId xmlns:a16="http://schemas.microsoft.com/office/drawing/2014/main" id="{6F5970D2-2BA0-4C92-A222-19FC0E952D8F}"/>
              </a:ext>
            </a:extLst>
          </p:cNvPr>
          <p:cNvPicPr>
            <a:picLocks noChangeAspect="1"/>
          </p:cNvPicPr>
          <p:nvPr/>
        </p:nvPicPr>
        <p:blipFill>
          <a:blip r:embed="rId9"/>
          <a:stretch>
            <a:fillRect/>
          </a:stretch>
        </p:blipFill>
        <p:spPr>
          <a:xfrm>
            <a:off x="8795994" y="3653477"/>
            <a:ext cx="2808093" cy="2808093"/>
          </a:xfrm>
          <a:prstGeom prst="rect">
            <a:avLst/>
          </a:prstGeom>
        </p:spPr>
      </p:pic>
    </p:spTree>
    <p:extLst>
      <p:ext uri="{BB962C8B-B14F-4D97-AF65-F5344CB8AC3E}">
        <p14:creationId xmlns:p14="http://schemas.microsoft.com/office/powerpoint/2010/main" val="28144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is not Active Directory</a:t>
            </a:r>
          </a:p>
        </p:txBody>
      </p:sp>
      <p:pic>
        <p:nvPicPr>
          <p:cNvPr id="1030" name="Picture 6" descr="Image result for active directory">
            <a:extLst>
              <a:ext uri="{FF2B5EF4-FFF2-40B4-BE49-F238E27FC236}">
                <a16:creationId xmlns:a16="http://schemas.microsoft.com/office/drawing/2014/main" id="{B2B2451A-157B-4455-93F3-9E1BA0583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123" y="1470660"/>
            <a:ext cx="57150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AF02405E-E155-4C04-99CB-09A674B1D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0027" y="3890865"/>
            <a:ext cx="1990907" cy="2006154"/>
          </a:xfrm>
          <a:prstGeom prst="rect">
            <a:avLst/>
          </a:prstGeom>
        </p:spPr>
      </p:pic>
      <p:sp>
        <p:nvSpPr>
          <p:cNvPr id="9" name="TextBox 8">
            <a:extLst>
              <a:ext uri="{FF2B5EF4-FFF2-40B4-BE49-F238E27FC236}">
                <a16:creationId xmlns:a16="http://schemas.microsoft.com/office/drawing/2014/main" id="{752F2C9C-CCA3-4316-9177-25C02BB78223}"/>
              </a:ext>
            </a:extLst>
          </p:cNvPr>
          <p:cNvSpPr txBox="1"/>
          <p:nvPr/>
        </p:nvSpPr>
        <p:spPr>
          <a:xfrm>
            <a:off x="3350934" y="4648676"/>
            <a:ext cx="6740628" cy="738664"/>
          </a:xfrm>
          <a:prstGeom prst="rect">
            <a:avLst/>
          </a:prstGeom>
          <a:noFill/>
        </p:spPr>
        <p:txBody>
          <a:bodyPr wrap="none" lIns="0" tIns="0" rIns="0" bIns="0" rtlCol="0">
            <a:spAutoFit/>
          </a:bodyPr>
          <a:lstStyle/>
          <a:p>
            <a:pPr algn="l"/>
            <a:r>
              <a:rPr lang="en-GB" sz="4800" dirty="0">
                <a:solidFill>
                  <a:srgbClr val="00BEF2"/>
                </a:solidFill>
                <a:latin typeface="Metropolis" panose="00000500000000000000" pitchFamily="50" charset="0"/>
              </a:rPr>
              <a:t>Azure Active Directory</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does Azure AD Provide</a:t>
            </a:r>
          </a:p>
        </p:txBody>
      </p:sp>
      <p:sp>
        <p:nvSpPr>
          <p:cNvPr id="6" name="Text Placeholder 5"/>
          <p:cNvSpPr>
            <a:spLocks noGrp="1"/>
          </p:cNvSpPr>
          <p:nvPr>
            <p:ph type="body" sz="quarter" idx="10"/>
          </p:nvPr>
        </p:nvSpPr>
        <p:spPr>
          <a:xfrm>
            <a:off x="1712264" y="5049390"/>
            <a:ext cx="5074428" cy="553998"/>
          </a:xfrm>
        </p:spPr>
        <p:txBody>
          <a:bodyPr/>
          <a:lstStyle/>
          <a:p>
            <a:r>
              <a:rPr lang="en-US" sz="3600" dirty="0">
                <a:solidFill>
                  <a:schemeClr val="tx1"/>
                </a:solidFill>
              </a:rPr>
              <a:t>Collaboration</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Graphic 3">
            <a:extLst>
              <a:ext uri="{FF2B5EF4-FFF2-40B4-BE49-F238E27FC236}">
                <a16:creationId xmlns:a16="http://schemas.microsoft.com/office/drawing/2014/main" id="{097AE9E5-D2A2-4608-9540-C8D9457976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508" y="1283552"/>
            <a:ext cx="609600" cy="609600"/>
          </a:xfrm>
          <a:prstGeom prst="rect">
            <a:avLst/>
          </a:prstGeom>
        </p:spPr>
      </p:pic>
      <p:pic>
        <p:nvPicPr>
          <p:cNvPr id="7" name="Graphic 6">
            <a:extLst>
              <a:ext uri="{FF2B5EF4-FFF2-40B4-BE49-F238E27FC236}">
                <a16:creationId xmlns:a16="http://schemas.microsoft.com/office/drawing/2014/main" id="{693C2CA3-1D6E-4BA4-9639-9F1791A593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3508" y="3190339"/>
            <a:ext cx="609600" cy="609600"/>
          </a:xfrm>
          <a:prstGeom prst="rect">
            <a:avLst/>
          </a:prstGeom>
        </p:spPr>
      </p:pic>
      <p:pic>
        <p:nvPicPr>
          <p:cNvPr id="9" name="Graphic 8">
            <a:extLst>
              <a:ext uri="{FF2B5EF4-FFF2-40B4-BE49-F238E27FC236}">
                <a16:creationId xmlns:a16="http://schemas.microsoft.com/office/drawing/2014/main" id="{C95CAA9D-7209-4410-9D1F-39B9CADF63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3508" y="4143733"/>
            <a:ext cx="609600" cy="609600"/>
          </a:xfrm>
          <a:prstGeom prst="rect">
            <a:avLst/>
          </a:prstGeom>
        </p:spPr>
      </p:pic>
      <p:pic>
        <p:nvPicPr>
          <p:cNvPr id="13" name="Graphic 12">
            <a:extLst>
              <a:ext uri="{FF2B5EF4-FFF2-40B4-BE49-F238E27FC236}">
                <a16:creationId xmlns:a16="http://schemas.microsoft.com/office/drawing/2014/main" id="{36638042-C593-4830-AB14-CED129BCEA8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3508" y="5097126"/>
            <a:ext cx="609600" cy="609600"/>
          </a:xfrm>
          <a:prstGeom prst="rect">
            <a:avLst/>
          </a:prstGeom>
        </p:spPr>
      </p:pic>
      <p:sp>
        <p:nvSpPr>
          <p:cNvPr id="14" name="TextBox 13">
            <a:extLst>
              <a:ext uri="{FF2B5EF4-FFF2-40B4-BE49-F238E27FC236}">
                <a16:creationId xmlns:a16="http://schemas.microsoft.com/office/drawing/2014/main" id="{232410C6-4B86-4583-80B7-05686116B772}"/>
              </a:ext>
            </a:extLst>
          </p:cNvPr>
          <p:cNvSpPr txBox="1"/>
          <p:nvPr/>
        </p:nvSpPr>
        <p:spPr>
          <a:xfrm>
            <a:off x="1712264" y="1311353"/>
            <a:ext cx="5391989" cy="553998"/>
          </a:xfrm>
          <a:prstGeom prst="rect">
            <a:avLst/>
          </a:prstGeom>
          <a:noFill/>
        </p:spPr>
        <p:txBody>
          <a:bodyPr wrap="none" lIns="0" tIns="0" rIns="0" bIns="0" rtlCol="0">
            <a:spAutoFit/>
          </a:bodyPr>
          <a:lstStyle/>
          <a:p>
            <a:r>
              <a:rPr lang="en-US" sz="3600" dirty="0"/>
              <a:t>Cloud Based Identity Store</a:t>
            </a:r>
          </a:p>
        </p:txBody>
      </p:sp>
      <p:sp>
        <p:nvSpPr>
          <p:cNvPr id="15" name="TextBox 14">
            <a:extLst>
              <a:ext uri="{FF2B5EF4-FFF2-40B4-BE49-F238E27FC236}">
                <a16:creationId xmlns:a16="http://schemas.microsoft.com/office/drawing/2014/main" id="{7F3E75ED-2FFF-4357-BD26-96A146EED4E7}"/>
              </a:ext>
            </a:extLst>
          </p:cNvPr>
          <p:cNvSpPr txBox="1"/>
          <p:nvPr/>
        </p:nvSpPr>
        <p:spPr>
          <a:xfrm>
            <a:off x="1712264" y="2261021"/>
            <a:ext cx="5167568" cy="553998"/>
          </a:xfrm>
          <a:prstGeom prst="rect">
            <a:avLst/>
          </a:prstGeom>
          <a:noFill/>
        </p:spPr>
        <p:txBody>
          <a:bodyPr wrap="none" lIns="0" tIns="0" rIns="0" bIns="0" rtlCol="0">
            <a:spAutoFit/>
          </a:bodyPr>
          <a:lstStyle/>
          <a:p>
            <a:pPr algn="l"/>
            <a:r>
              <a:rPr lang="en-GB" sz="3600" dirty="0">
                <a:gradFill>
                  <a:gsLst>
                    <a:gs pos="2917">
                      <a:schemeClr val="tx1"/>
                    </a:gs>
                    <a:gs pos="30000">
                      <a:schemeClr val="tx1"/>
                    </a:gs>
                  </a:gsLst>
                  <a:lin ang="5400000" scaled="0"/>
                </a:gradFill>
              </a:rPr>
              <a:t>Application Identity Store</a:t>
            </a:r>
          </a:p>
        </p:txBody>
      </p:sp>
      <p:sp>
        <p:nvSpPr>
          <p:cNvPr id="16" name="TextBox 15">
            <a:extLst>
              <a:ext uri="{FF2B5EF4-FFF2-40B4-BE49-F238E27FC236}">
                <a16:creationId xmlns:a16="http://schemas.microsoft.com/office/drawing/2014/main" id="{DA524688-116E-4525-B028-553FA2E629B4}"/>
              </a:ext>
            </a:extLst>
          </p:cNvPr>
          <p:cNvSpPr txBox="1"/>
          <p:nvPr/>
        </p:nvSpPr>
        <p:spPr>
          <a:xfrm>
            <a:off x="1712264" y="3245258"/>
            <a:ext cx="6774932" cy="553998"/>
          </a:xfrm>
          <a:prstGeom prst="rect">
            <a:avLst/>
          </a:prstGeom>
          <a:noFill/>
        </p:spPr>
        <p:txBody>
          <a:bodyPr wrap="none" lIns="0" tIns="0" rIns="0" bIns="0" rtlCol="0">
            <a:spAutoFit/>
          </a:bodyPr>
          <a:lstStyle/>
          <a:p>
            <a:r>
              <a:rPr lang="en-US" sz="3600" dirty="0"/>
              <a:t>Modern Authentication Protocols</a:t>
            </a:r>
          </a:p>
        </p:txBody>
      </p:sp>
      <p:sp>
        <p:nvSpPr>
          <p:cNvPr id="18" name="TextBox 17">
            <a:extLst>
              <a:ext uri="{FF2B5EF4-FFF2-40B4-BE49-F238E27FC236}">
                <a16:creationId xmlns:a16="http://schemas.microsoft.com/office/drawing/2014/main" id="{056CE4B3-3019-4ADC-9F7A-ACFBD1D9A163}"/>
              </a:ext>
            </a:extLst>
          </p:cNvPr>
          <p:cNvSpPr txBox="1"/>
          <p:nvPr/>
        </p:nvSpPr>
        <p:spPr>
          <a:xfrm>
            <a:off x="1712264" y="4062466"/>
            <a:ext cx="3768596" cy="553998"/>
          </a:xfrm>
          <a:prstGeom prst="rect">
            <a:avLst/>
          </a:prstGeom>
          <a:noFill/>
        </p:spPr>
        <p:txBody>
          <a:bodyPr wrap="none" lIns="0" tIns="0" rIns="0" bIns="0" rtlCol="0">
            <a:spAutoFit/>
          </a:bodyPr>
          <a:lstStyle/>
          <a:p>
            <a:r>
              <a:rPr lang="en-US" sz="3600" dirty="0"/>
              <a:t>Identity Protection</a:t>
            </a:r>
          </a:p>
        </p:txBody>
      </p:sp>
      <p:pic>
        <p:nvPicPr>
          <p:cNvPr id="20" name="Graphic 19">
            <a:extLst>
              <a:ext uri="{FF2B5EF4-FFF2-40B4-BE49-F238E27FC236}">
                <a16:creationId xmlns:a16="http://schemas.microsoft.com/office/drawing/2014/main" id="{B78CDA05-868A-4967-9A2C-39AC916004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3508" y="2236945"/>
            <a:ext cx="609600" cy="609600"/>
          </a:xfrm>
          <a:prstGeom prst="rect">
            <a:avLst/>
          </a:prstGeom>
        </p:spPr>
      </p:pic>
    </p:spTree>
    <p:extLst>
      <p:ext uri="{BB962C8B-B14F-4D97-AF65-F5344CB8AC3E}">
        <p14:creationId xmlns:p14="http://schemas.microsoft.com/office/powerpoint/2010/main" val="147500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doesn’t Azure AD Provide</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Rectangle 2">
            <a:extLst>
              <a:ext uri="{FF2B5EF4-FFF2-40B4-BE49-F238E27FC236}">
                <a16:creationId xmlns:a16="http://schemas.microsoft.com/office/drawing/2014/main" id="{5BE592AD-9241-4809-AB54-36CD999A2AD4}"/>
              </a:ext>
            </a:extLst>
          </p:cNvPr>
          <p:cNvSpPr/>
          <p:nvPr/>
        </p:nvSpPr>
        <p:spPr>
          <a:xfrm>
            <a:off x="1905722" y="2375190"/>
            <a:ext cx="8332730" cy="646331"/>
          </a:xfrm>
          <a:prstGeom prst="rect">
            <a:avLst/>
          </a:prstGeom>
        </p:spPr>
        <p:txBody>
          <a:bodyPr wrap="none">
            <a:spAutoFit/>
          </a:bodyPr>
          <a:lstStyle/>
          <a:p>
            <a:r>
              <a:rPr lang="en-US" sz="3600" dirty="0"/>
              <a:t>Domain Join and Machine Management</a:t>
            </a:r>
          </a:p>
        </p:txBody>
      </p:sp>
      <p:sp>
        <p:nvSpPr>
          <p:cNvPr id="4" name="Rectangle 3">
            <a:extLst>
              <a:ext uri="{FF2B5EF4-FFF2-40B4-BE49-F238E27FC236}">
                <a16:creationId xmlns:a16="http://schemas.microsoft.com/office/drawing/2014/main" id="{0A8C11C7-6183-49B2-B985-85147E714C3B}"/>
              </a:ext>
            </a:extLst>
          </p:cNvPr>
          <p:cNvSpPr/>
          <p:nvPr/>
        </p:nvSpPr>
        <p:spPr>
          <a:xfrm>
            <a:off x="1905722" y="1355818"/>
            <a:ext cx="2758319" cy="646331"/>
          </a:xfrm>
          <a:prstGeom prst="rect">
            <a:avLst/>
          </a:prstGeom>
        </p:spPr>
        <p:txBody>
          <a:bodyPr wrap="none">
            <a:spAutoFit/>
          </a:bodyPr>
          <a:lstStyle/>
          <a:p>
            <a:r>
              <a:rPr lang="en-US" sz="3600" dirty="0"/>
              <a:t>Group Policy</a:t>
            </a:r>
          </a:p>
        </p:txBody>
      </p:sp>
      <p:sp>
        <p:nvSpPr>
          <p:cNvPr id="5" name="Rectangle 4">
            <a:extLst>
              <a:ext uri="{FF2B5EF4-FFF2-40B4-BE49-F238E27FC236}">
                <a16:creationId xmlns:a16="http://schemas.microsoft.com/office/drawing/2014/main" id="{A85B3CF9-2F48-4015-B516-E61BA1C096F6}"/>
              </a:ext>
            </a:extLst>
          </p:cNvPr>
          <p:cNvSpPr/>
          <p:nvPr/>
        </p:nvSpPr>
        <p:spPr>
          <a:xfrm>
            <a:off x="1905722" y="3444755"/>
            <a:ext cx="4671343" cy="646331"/>
          </a:xfrm>
          <a:prstGeom prst="rect">
            <a:avLst/>
          </a:prstGeom>
        </p:spPr>
        <p:txBody>
          <a:bodyPr wrap="none">
            <a:spAutoFit/>
          </a:bodyPr>
          <a:lstStyle/>
          <a:p>
            <a:r>
              <a:rPr lang="en-US" sz="3600" dirty="0"/>
              <a:t>LDAP, NTLM, Kerberos</a:t>
            </a:r>
          </a:p>
        </p:txBody>
      </p:sp>
      <p:sp>
        <p:nvSpPr>
          <p:cNvPr id="7" name="Rectangle 6">
            <a:extLst>
              <a:ext uri="{FF2B5EF4-FFF2-40B4-BE49-F238E27FC236}">
                <a16:creationId xmlns:a16="http://schemas.microsoft.com/office/drawing/2014/main" id="{C3A87C2E-BD04-454B-8221-74EBA03C6071}"/>
              </a:ext>
            </a:extLst>
          </p:cNvPr>
          <p:cNvSpPr/>
          <p:nvPr/>
        </p:nvSpPr>
        <p:spPr>
          <a:xfrm>
            <a:off x="1905722" y="4413934"/>
            <a:ext cx="4110677" cy="646331"/>
          </a:xfrm>
          <a:prstGeom prst="rect">
            <a:avLst/>
          </a:prstGeom>
        </p:spPr>
        <p:txBody>
          <a:bodyPr wrap="none">
            <a:spAutoFit/>
          </a:bodyPr>
          <a:lstStyle/>
          <a:p>
            <a:r>
              <a:rPr lang="en-US" sz="3600" dirty="0"/>
              <a:t>OUs, Forests, Trusts</a:t>
            </a:r>
          </a:p>
        </p:txBody>
      </p:sp>
      <p:sp>
        <p:nvSpPr>
          <p:cNvPr id="10" name="TextBox 9">
            <a:extLst>
              <a:ext uri="{FF2B5EF4-FFF2-40B4-BE49-F238E27FC236}">
                <a16:creationId xmlns:a16="http://schemas.microsoft.com/office/drawing/2014/main" id="{F11C7965-B8DC-481B-BEF7-DB46B59AA855}"/>
              </a:ext>
            </a:extLst>
          </p:cNvPr>
          <p:cNvSpPr txBox="1"/>
          <p:nvPr/>
        </p:nvSpPr>
        <p:spPr>
          <a:xfrm>
            <a:off x="1905722" y="5433305"/>
            <a:ext cx="6613177" cy="553998"/>
          </a:xfrm>
          <a:prstGeom prst="rect">
            <a:avLst/>
          </a:prstGeom>
          <a:noFill/>
        </p:spPr>
        <p:txBody>
          <a:bodyPr wrap="square" lIns="0" tIns="0" rIns="0" bIns="0" rtlCol="0">
            <a:spAutoFit/>
          </a:bodyPr>
          <a:lstStyle/>
          <a:p>
            <a:pPr algn="l"/>
            <a:r>
              <a:rPr lang="en-GB" sz="3600" dirty="0">
                <a:gradFill>
                  <a:gsLst>
                    <a:gs pos="2917">
                      <a:schemeClr val="tx1"/>
                    </a:gs>
                    <a:gs pos="30000">
                      <a:schemeClr val="tx1"/>
                    </a:gs>
                  </a:gsLst>
                  <a:lin ang="5400000" scaled="0"/>
                </a:gradFill>
              </a:rPr>
              <a:t>Extensible Schema</a:t>
            </a:r>
          </a:p>
        </p:txBody>
      </p:sp>
      <p:pic>
        <p:nvPicPr>
          <p:cNvPr id="12" name="Graphic 11">
            <a:extLst>
              <a:ext uri="{FF2B5EF4-FFF2-40B4-BE49-F238E27FC236}">
                <a16:creationId xmlns:a16="http://schemas.microsoft.com/office/drawing/2014/main" id="{365B5B5D-3474-4680-A6D3-15D1485A8F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7541" y="1368108"/>
            <a:ext cx="609600" cy="609600"/>
          </a:xfrm>
          <a:prstGeom prst="rect">
            <a:avLst/>
          </a:prstGeom>
        </p:spPr>
      </p:pic>
      <p:pic>
        <p:nvPicPr>
          <p:cNvPr id="14" name="Graphic 13">
            <a:extLst>
              <a:ext uri="{FF2B5EF4-FFF2-40B4-BE49-F238E27FC236}">
                <a16:creationId xmlns:a16="http://schemas.microsoft.com/office/drawing/2014/main" id="{7AAF2259-44B4-41FE-9086-D5BD58F5E1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7541" y="2384407"/>
            <a:ext cx="609600" cy="609600"/>
          </a:xfrm>
          <a:prstGeom prst="rect">
            <a:avLst/>
          </a:prstGeom>
        </p:spPr>
      </p:pic>
      <p:pic>
        <p:nvPicPr>
          <p:cNvPr id="16" name="Graphic 15">
            <a:extLst>
              <a:ext uri="{FF2B5EF4-FFF2-40B4-BE49-F238E27FC236}">
                <a16:creationId xmlns:a16="http://schemas.microsoft.com/office/drawing/2014/main" id="{5CD93BAB-41E8-41AB-83A9-264B168B04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7541" y="3400706"/>
            <a:ext cx="609600" cy="609600"/>
          </a:xfrm>
          <a:prstGeom prst="rect">
            <a:avLst/>
          </a:prstGeom>
        </p:spPr>
      </p:pic>
      <p:pic>
        <p:nvPicPr>
          <p:cNvPr id="19" name="Graphic 18">
            <a:extLst>
              <a:ext uri="{FF2B5EF4-FFF2-40B4-BE49-F238E27FC236}">
                <a16:creationId xmlns:a16="http://schemas.microsoft.com/office/drawing/2014/main" id="{9943CAFC-8522-4190-8FA3-F9D879E4A0C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541" y="4417005"/>
            <a:ext cx="609600" cy="609600"/>
          </a:xfrm>
          <a:prstGeom prst="rect">
            <a:avLst/>
          </a:prstGeom>
        </p:spPr>
      </p:pic>
      <p:pic>
        <p:nvPicPr>
          <p:cNvPr id="21" name="Graphic 20">
            <a:extLst>
              <a:ext uri="{FF2B5EF4-FFF2-40B4-BE49-F238E27FC236}">
                <a16:creationId xmlns:a16="http://schemas.microsoft.com/office/drawing/2014/main" id="{449095A2-1387-4D08-8F40-B2E318506A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7541" y="5433305"/>
            <a:ext cx="609600" cy="609600"/>
          </a:xfrm>
          <a:prstGeom prst="rect">
            <a:avLst/>
          </a:prstGeom>
        </p:spPr>
      </p:pic>
    </p:spTree>
    <p:extLst>
      <p:ext uri="{BB962C8B-B14F-4D97-AF65-F5344CB8AC3E}">
        <p14:creationId xmlns:p14="http://schemas.microsoft.com/office/powerpoint/2010/main" val="374976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AF93-3108-4654-85B2-8D6A669F17DF}"/>
              </a:ext>
            </a:extLst>
          </p:cNvPr>
          <p:cNvSpPr>
            <a:spLocks noGrp="1"/>
          </p:cNvSpPr>
          <p:nvPr>
            <p:ph type="title"/>
          </p:nvPr>
        </p:nvSpPr>
        <p:spPr>
          <a:xfrm>
            <a:off x="585216" y="2537210"/>
            <a:ext cx="5510784" cy="997196"/>
          </a:xfrm>
        </p:spPr>
        <p:txBody>
          <a:bodyPr/>
          <a:lstStyle/>
          <a:p>
            <a:r>
              <a:rPr lang="en-GB" dirty="0"/>
              <a:t>Working with AAD and On-Premises</a:t>
            </a:r>
          </a:p>
        </p:txBody>
      </p:sp>
    </p:spTree>
    <p:extLst>
      <p:ext uri="{BB962C8B-B14F-4D97-AF65-F5344CB8AC3E}">
        <p14:creationId xmlns:p14="http://schemas.microsoft.com/office/powerpoint/2010/main" val="299232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 Only</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Graphic 4">
            <a:extLst>
              <a:ext uri="{FF2B5EF4-FFF2-40B4-BE49-F238E27FC236}">
                <a16:creationId xmlns:a16="http://schemas.microsoft.com/office/drawing/2014/main" id="{AD4B784D-D163-4160-8222-E9B6F7B32D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25379" y="1672707"/>
            <a:ext cx="4020185" cy="4050973"/>
          </a:xfrm>
          <a:prstGeom prst="rect">
            <a:avLst/>
          </a:prstGeom>
        </p:spPr>
      </p:pic>
    </p:spTree>
    <p:extLst>
      <p:ext uri="{BB962C8B-B14F-4D97-AF65-F5344CB8AC3E}">
        <p14:creationId xmlns:p14="http://schemas.microsoft.com/office/powerpoint/2010/main" val="291938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Extending Azure AD</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3566160" y="315269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Graphic 3">
            <a:extLst>
              <a:ext uri="{FF2B5EF4-FFF2-40B4-BE49-F238E27FC236}">
                <a16:creationId xmlns:a16="http://schemas.microsoft.com/office/drawing/2014/main" id="{D65DCEC3-652B-44FB-9F52-57AD26AFC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0960" y="2134968"/>
            <a:ext cx="2035462" cy="2035462"/>
          </a:xfrm>
          <a:prstGeom prst="rect">
            <a:avLst/>
          </a:prstGeom>
        </p:spPr>
      </p:pic>
      <p:pic>
        <p:nvPicPr>
          <p:cNvPr id="1026" name="Picture 2" descr="Image result for windows 10 icon">
            <a:extLst>
              <a:ext uri="{FF2B5EF4-FFF2-40B4-BE49-F238E27FC236}">
                <a16:creationId xmlns:a16="http://schemas.microsoft.com/office/drawing/2014/main" id="{E93AF3F1-6484-4475-8300-EED3DD2CA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864" y="2222906"/>
            <a:ext cx="2310298" cy="19475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09B8AC8-C9D8-44AA-971F-D6AD3DF09219}"/>
              </a:ext>
            </a:extLst>
          </p:cNvPr>
          <p:cNvSpPr txBox="1"/>
          <p:nvPr/>
        </p:nvSpPr>
        <p:spPr>
          <a:xfrm>
            <a:off x="923864" y="4212124"/>
            <a:ext cx="2491067"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Windows 10 AAD Join</a:t>
            </a:r>
          </a:p>
        </p:txBody>
      </p:sp>
      <p:sp>
        <p:nvSpPr>
          <p:cNvPr id="11" name="TextBox 10">
            <a:extLst>
              <a:ext uri="{FF2B5EF4-FFF2-40B4-BE49-F238E27FC236}">
                <a16:creationId xmlns:a16="http://schemas.microsoft.com/office/drawing/2014/main" id="{5BC05DF3-6CFB-495D-9B3B-6A189AA45808}"/>
              </a:ext>
            </a:extLst>
          </p:cNvPr>
          <p:cNvSpPr txBox="1"/>
          <p:nvPr/>
        </p:nvSpPr>
        <p:spPr>
          <a:xfrm>
            <a:off x="4524809" y="4212124"/>
            <a:ext cx="727763"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Intune</a:t>
            </a:r>
          </a:p>
        </p:txBody>
      </p:sp>
      <p:pic>
        <p:nvPicPr>
          <p:cNvPr id="15" name="Graphic 14">
            <a:extLst>
              <a:ext uri="{FF2B5EF4-FFF2-40B4-BE49-F238E27FC236}">
                <a16:creationId xmlns:a16="http://schemas.microsoft.com/office/drawing/2014/main" id="{8FE21C05-65CA-4116-8733-DE34CE7777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43220" y="2337328"/>
            <a:ext cx="1718680" cy="1718680"/>
          </a:xfrm>
          <a:prstGeom prst="rect">
            <a:avLst/>
          </a:prstGeom>
        </p:spPr>
      </p:pic>
      <p:pic>
        <p:nvPicPr>
          <p:cNvPr id="24" name="Graphic 23">
            <a:extLst>
              <a:ext uri="{FF2B5EF4-FFF2-40B4-BE49-F238E27FC236}">
                <a16:creationId xmlns:a16="http://schemas.microsoft.com/office/drawing/2014/main" id="{959E1961-C2F0-4154-8BED-0D97F34F14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36644" y="2585777"/>
            <a:ext cx="1133844" cy="1133844"/>
          </a:xfrm>
          <a:prstGeom prst="rect">
            <a:avLst/>
          </a:prstGeom>
        </p:spPr>
      </p:pic>
      <p:pic>
        <p:nvPicPr>
          <p:cNvPr id="26" name="Graphic 25">
            <a:extLst>
              <a:ext uri="{FF2B5EF4-FFF2-40B4-BE49-F238E27FC236}">
                <a16:creationId xmlns:a16="http://schemas.microsoft.com/office/drawing/2014/main" id="{C6C01718-2BBD-4782-9E19-3DA9BD8AAE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46012" y="2637012"/>
            <a:ext cx="1086649" cy="1053765"/>
          </a:xfrm>
          <a:prstGeom prst="rect">
            <a:avLst/>
          </a:prstGeom>
        </p:spPr>
      </p:pic>
      <p:sp>
        <p:nvSpPr>
          <p:cNvPr id="27" name="TextBox 26">
            <a:extLst>
              <a:ext uri="{FF2B5EF4-FFF2-40B4-BE49-F238E27FC236}">
                <a16:creationId xmlns:a16="http://schemas.microsoft.com/office/drawing/2014/main" id="{D0E95CE2-1007-4980-AE72-3A7AB33436CA}"/>
              </a:ext>
            </a:extLst>
          </p:cNvPr>
          <p:cNvSpPr txBox="1"/>
          <p:nvPr/>
        </p:nvSpPr>
        <p:spPr>
          <a:xfrm>
            <a:off x="6878647" y="4212124"/>
            <a:ext cx="1226105"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Azure DNS</a:t>
            </a:r>
          </a:p>
        </p:txBody>
      </p:sp>
      <p:sp>
        <p:nvSpPr>
          <p:cNvPr id="28" name="TextBox 27">
            <a:extLst>
              <a:ext uri="{FF2B5EF4-FFF2-40B4-BE49-F238E27FC236}">
                <a16:creationId xmlns:a16="http://schemas.microsoft.com/office/drawing/2014/main" id="{A587E896-6F01-40DF-AA5B-A97860C8B2FE}"/>
              </a:ext>
            </a:extLst>
          </p:cNvPr>
          <p:cNvSpPr txBox="1"/>
          <p:nvPr/>
        </p:nvSpPr>
        <p:spPr>
          <a:xfrm>
            <a:off x="8868327" y="4170430"/>
            <a:ext cx="2755370"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Azure Files/NetApp Files</a:t>
            </a:r>
          </a:p>
        </p:txBody>
      </p:sp>
    </p:spTree>
    <p:extLst>
      <p:ext uri="{BB962C8B-B14F-4D97-AF65-F5344CB8AC3E}">
        <p14:creationId xmlns:p14="http://schemas.microsoft.com/office/powerpoint/2010/main" val="16253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06670dda-0291-4061-b6e0-f6c0cb392c51"/>
    <ds:schemaRef ds:uri="e4aa919a-b200-49cb-beca-4c7e0810321e"/>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194</TotalTime>
  <Words>417</Words>
  <Application>Microsoft Office PowerPoint</Application>
  <PresentationFormat>Widescreen</PresentationFormat>
  <Paragraphs>73</Paragraphs>
  <Slides>14</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Consolas</vt:lpstr>
      <vt:lpstr>Metropolis</vt:lpstr>
      <vt:lpstr>Segoe UI</vt:lpstr>
      <vt:lpstr>Segoe UI Semibold</vt:lpstr>
      <vt:lpstr>Wingdings</vt:lpstr>
      <vt:lpstr>White Template</vt:lpstr>
      <vt:lpstr>Light Gray Template</vt:lpstr>
      <vt:lpstr>Black Template</vt:lpstr>
      <vt:lpstr>PowerPoint Presentation</vt:lpstr>
      <vt:lpstr>Azure Active Directory is not Active Directory</vt:lpstr>
      <vt:lpstr>About Me</vt:lpstr>
      <vt:lpstr>Azure Active Directory is not Active Directory</vt:lpstr>
      <vt:lpstr>What does Azure AD Provide</vt:lpstr>
      <vt:lpstr>What doesn’t Azure AD Provide</vt:lpstr>
      <vt:lpstr>Working with AAD and On-Premises</vt:lpstr>
      <vt:lpstr>Azure AD Only</vt:lpstr>
      <vt:lpstr>Extending Azure AD</vt:lpstr>
      <vt:lpstr>Hybrid</vt:lpstr>
      <vt:lpstr>Azure AD Domain Services</vt:lpstr>
      <vt:lpstr>IaaS Domain Contollers</vt:lpstr>
      <vt:lpstr>Azure Active Directory is not Active Directory</vt:lpstr>
      <vt:lpstr>About Me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Cogan, Sam (Cambridge)</dc:creator>
  <cp:keywords>Microsoft Ignite The Tour FY20</cp:keywords>
  <dc:description/>
  <cp:lastModifiedBy>Cogan, Sam (Cambridge)</cp:lastModifiedBy>
  <cp:revision>18</cp:revision>
  <dcterms:created xsi:type="dcterms:W3CDTF">2020-01-08T19:39:33Z</dcterms:created>
  <dcterms:modified xsi:type="dcterms:W3CDTF">2020-01-16T15:28:15Z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9c700311-1b20-487f-9129-30717d50ca8e_Enabled">
    <vt:lpwstr>True</vt:lpwstr>
  </property>
  <property fmtid="{D5CDD505-2E9C-101B-9397-08002B2CF9AE}" pid="12" name="MSIP_Label_9c700311-1b20-487f-9129-30717d50ca8e_SiteId">
    <vt:lpwstr>76e3921f-489b-4b7e-9547-9ea297add9b5</vt:lpwstr>
  </property>
  <property fmtid="{D5CDD505-2E9C-101B-9397-08002B2CF9AE}" pid="13" name="MSIP_Label_9c700311-1b20-487f-9129-30717d50ca8e_Owner">
    <vt:lpwstr>Sam.Cogan@towerswatson.com</vt:lpwstr>
  </property>
  <property fmtid="{D5CDD505-2E9C-101B-9397-08002B2CF9AE}" pid="14" name="MSIP_Label_9c700311-1b20-487f-9129-30717d50ca8e_SetDate">
    <vt:lpwstr>2020-01-08T19:40:00.8126942Z</vt:lpwstr>
  </property>
  <property fmtid="{D5CDD505-2E9C-101B-9397-08002B2CF9AE}" pid="15" name="MSIP_Label_9c700311-1b20-487f-9129-30717d50ca8e_Name">
    <vt:lpwstr>Confidential</vt:lpwstr>
  </property>
  <property fmtid="{D5CDD505-2E9C-101B-9397-08002B2CF9AE}" pid="16" name="MSIP_Label_9c700311-1b20-487f-9129-30717d50ca8e_Application">
    <vt:lpwstr>Microsoft Azure Information Protection</vt:lpwstr>
  </property>
  <property fmtid="{D5CDD505-2E9C-101B-9397-08002B2CF9AE}" pid="17" name="MSIP_Label_9c700311-1b20-487f-9129-30717d50ca8e_ActionId">
    <vt:lpwstr>1d5a11f5-5f50-4f8a-a8b0-49de86e00fb6</vt:lpwstr>
  </property>
  <property fmtid="{D5CDD505-2E9C-101B-9397-08002B2CF9AE}" pid="18" name="MSIP_Label_9c700311-1b20-487f-9129-30717d50ca8e_Extended_MSFT_Method">
    <vt:lpwstr>Automatic</vt:lpwstr>
  </property>
  <property fmtid="{D5CDD505-2E9C-101B-9397-08002B2CF9AE}" pid="19" name="MSIP_Label_d347b247-e90e-43a3-9d7b-004f14ae6873_Enabled">
    <vt:lpwstr>True</vt:lpwstr>
  </property>
  <property fmtid="{D5CDD505-2E9C-101B-9397-08002B2CF9AE}" pid="20" name="MSIP_Label_d347b247-e90e-43a3-9d7b-004f14ae6873_SiteId">
    <vt:lpwstr>76e3921f-489b-4b7e-9547-9ea297add9b5</vt:lpwstr>
  </property>
  <property fmtid="{D5CDD505-2E9C-101B-9397-08002B2CF9AE}" pid="21" name="MSIP_Label_d347b247-e90e-43a3-9d7b-004f14ae6873_Owner">
    <vt:lpwstr>Sam.Cogan@towerswatson.com</vt:lpwstr>
  </property>
  <property fmtid="{D5CDD505-2E9C-101B-9397-08002B2CF9AE}" pid="22" name="MSIP_Label_d347b247-e90e-43a3-9d7b-004f14ae6873_SetDate">
    <vt:lpwstr>2020-01-08T19:40:00.8126942Z</vt:lpwstr>
  </property>
  <property fmtid="{D5CDD505-2E9C-101B-9397-08002B2CF9AE}" pid="23" name="MSIP_Label_d347b247-e90e-43a3-9d7b-004f14ae6873_Name">
    <vt:lpwstr>Anyone (No Protection)</vt:lpwstr>
  </property>
  <property fmtid="{D5CDD505-2E9C-101B-9397-08002B2CF9AE}" pid="24" name="MSIP_Label_d347b247-e90e-43a3-9d7b-004f14ae6873_Application">
    <vt:lpwstr>Microsoft Azure Information Protection</vt:lpwstr>
  </property>
  <property fmtid="{D5CDD505-2E9C-101B-9397-08002B2CF9AE}" pid="25" name="MSIP_Label_d347b247-e90e-43a3-9d7b-004f14ae6873_ActionId">
    <vt:lpwstr>1d5a11f5-5f50-4f8a-a8b0-49de86e00fb6</vt:lpwstr>
  </property>
  <property fmtid="{D5CDD505-2E9C-101B-9397-08002B2CF9AE}" pid="26" name="MSIP_Label_d347b247-e90e-43a3-9d7b-004f14ae6873_Parent">
    <vt:lpwstr>9c700311-1b20-487f-9129-30717d50ca8e</vt:lpwstr>
  </property>
  <property fmtid="{D5CDD505-2E9C-101B-9397-08002B2CF9AE}" pid="27" name="MSIP_Label_d347b247-e90e-43a3-9d7b-004f14ae6873_Extended_MSFT_Method">
    <vt:lpwstr>Automatic</vt:lpwstr>
  </property>
  <property fmtid="{D5CDD505-2E9C-101B-9397-08002B2CF9AE}" pid="28" name="MSIP_Label_f42aa342-8706-4288-bd11-ebb85995028c_Enabled">
    <vt:lpwstr>True</vt:lpwstr>
  </property>
  <property fmtid="{D5CDD505-2E9C-101B-9397-08002B2CF9AE}" pid="29" name="MSIP_Label_f42aa342-8706-4288-bd11-ebb85995028c_SiteId">
    <vt:lpwstr>72f988bf-86f1-41af-91ab-2d7cd011db47</vt:lpwstr>
  </property>
  <property fmtid="{D5CDD505-2E9C-101B-9397-08002B2CF9AE}" pid="30" name="MSIP_Label_f42aa342-8706-4288-bd11-ebb85995028c_Owner">
    <vt:lpwstr>maryfj@microsoft.com</vt:lpwstr>
  </property>
  <property fmtid="{D5CDD505-2E9C-101B-9397-08002B2CF9AE}" pid="31" name="MSIP_Label_f42aa342-8706-4288-bd11-ebb85995028c_SetDate">
    <vt:lpwstr>2017-08-29T14:27:20.8568347-07:00</vt:lpwstr>
  </property>
  <property fmtid="{D5CDD505-2E9C-101B-9397-08002B2CF9AE}" pid="32" name="MSIP_Label_f42aa342-8706-4288-bd11-ebb85995028c_Name">
    <vt:lpwstr>General</vt:lpwstr>
  </property>
  <property fmtid="{D5CDD505-2E9C-101B-9397-08002B2CF9AE}" pid="33" name="MSIP_Label_f42aa342-8706-4288-bd11-ebb85995028c_Application">
    <vt:lpwstr>Microsoft Azure Information Protection</vt:lpwstr>
  </property>
  <property fmtid="{D5CDD505-2E9C-101B-9397-08002B2CF9AE}" pid="34" name="MSIP_Label_f42aa342-8706-4288-bd11-ebb85995028c_Extended_MSFT_Method">
    <vt:lpwstr>Automatic</vt:lpwstr>
  </property>
  <property fmtid="{D5CDD505-2E9C-101B-9397-08002B2CF9AE}" pid="35" name="Sensitivity">
    <vt:lpwstr>Confidential Anyone (No Protection) General</vt:lpwstr>
  </property>
</Properties>
</file>