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17"/>
  </p:notesMasterIdLst>
  <p:handoutMasterIdLst>
    <p:handoutMasterId r:id="rId18"/>
  </p:handoutMasterIdLst>
  <p:sldIdLst>
    <p:sldId id="1720" r:id="rId7"/>
    <p:sldId id="1995" r:id="rId8"/>
    <p:sldId id="269" r:id="rId9"/>
    <p:sldId id="1660" r:id="rId10"/>
    <p:sldId id="2042" r:id="rId11"/>
    <p:sldId id="264" r:id="rId12"/>
    <p:sldId id="2043" r:id="rId13"/>
    <p:sldId id="1527" r:id="rId14"/>
    <p:sldId id="2045" r:id="rId15"/>
    <p:sldId id="2046"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1995"/>
            <p14:sldId id="269"/>
            <p14:sldId id="1660"/>
            <p14:sldId id="2042"/>
            <p14:sldId id="264"/>
            <p14:sldId id="2043"/>
            <p14:sldId id="1527"/>
            <p14:sldId id="2045"/>
            <p14:sldId id="2046"/>
          </p14:sldIdLst>
        </p14:section>
        <p14:section name="Light Gray" id="{4B1BBE2A-6D55-4595-AFBA-0E30BE368C15}">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3B01"/>
    <a:srgbClr val="000000"/>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041" autoAdjust="0"/>
  </p:normalViewPr>
  <p:slideViewPr>
    <p:cSldViewPr snapToGrid="0">
      <p:cViewPr varScale="1">
        <p:scale>
          <a:sx n="110" d="100"/>
          <a:sy n="110" d="100"/>
        </p:scale>
        <p:origin x="180" y="10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771"/>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1/16/2020 11:30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1/16/2020 11:30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1/16/2020 11:30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11:30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11:30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71065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1/16/2020 11:30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11:30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436618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5" name="Picture 4" descr="Microsoft Ignite The Tour graphic">
            <a:extLst>
              <a:ext uri="{FF2B5EF4-FFF2-40B4-BE49-F238E27FC236}">
                <a16:creationId xmlns:a16="http://schemas.microsoft.com/office/drawing/2014/main" id="{6BC7859C-3559-4338-9DC0-EC0A6FB166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grpSp>
        <p:nvGrpSpPr>
          <p:cNvPr id="11" name="Group 4" descr="Microsoft Ignite The Tour logo">
            <a:extLst>
              <a:ext uri="{FF2B5EF4-FFF2-40B4-BE49-F238E27FC236}">
                <a16:creationId xmlns:a16="http://schemas.microsoft.com/office/drawing/2014/main" id="{77D3015C-F206-4299-9E56-BE80355D041C}"/>
              </a:ext>
            </a:extLst>
          </p:cNvPr>
          <p:cNvGrpSpPr>
            <a:grpSpLocks noChangeAspect="1"/>
          </p:cNvGrpSpPr>
          <p:nvPr userDrawn="1"/>
        </p:nvGrpSpPr>
        <p:grpSpPr bwMode="black">
          <a:xfrm>
            <a:off x="537712" y="2913735"/>
            <a:ext cx="4655288" cy="1284967"/>
            <a:chOff x="342" y="1465"/>
            <a:chExt cx="2565" cy="708"/>
          </a:xfrm>
        </p:grpSpPr>
        <p:sp>
          <p:nvSpPr>
            <p:cNvPr id="12" name="Freeform 5">
              <a:extLst>
                <a:ext uri="{FF2B5EF4-FFF2-40B4-BE49-F238E27FC236}">
                  <a16:creationId xmlns:a16="http://schemas.microsoft.com/office/drawing/2014/main" id="{562B2DD0-9CB5-44D0-8DEF-3E7B1FD25602}"/>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91DB8217-F6EA-4C31-9D14-59EC72BFC62D}"/>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0" name="Picture 9" descr="Microsoft Ignite The Tour graphic">
            <a:extLst>
              <a:ext uri="{FF2B5EF4-FFF2-40B4-BE49-F238E27FC236}">
                <a16:creationId xmlns:a16="http://schemas.microsoft.com/office/drawing/2014/main" id="{36F1C851-4FAB-44D0-8FE4-F7187E5321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23392" y="355600"/>
            <a:ext cx="10944192" cy="1143000"/>
          </a:xfrm>
          <a:prstGeom prst="rect">
            <a:avLst/>
          </a:prstGeom>
        </p:spPr>
        <p:txBody>
          <a:bodyPr vert="horz" lIns="91440" tIns="45720" rIns="91440" bIns="45720" rtlCol="0" anchor="t">
            <a:normAutofit/>
          </a:bodyPr>
          <a:lstStyle>
            <a:lvl1pPr>
              <a:defRPr/>
            </a:lvl1pPr>
          </a:lstStyle>
          <a:p>
            <a:r>
              <a:rPr lang="de-DE" dirty="0"/>
              <a:t>Title</a:t>
            </a:r>
            <a:endParaRPr lang="en-US" dirty="0"/>
          </a:p>
        </p:txBody>
      </p:sp>
      <p:sp>
        <p:nvSpPr>
          <p:cNvPr id="10" name="Text Placeholder 9"/>
          <p:cNvSpPr>
            <a:spLocks noGrp="1"/>
          </p:cNvSpPr>
          <p:nvPr>
            <p:ph type="body" sz="quarter" idx="10"/>
          </p:nvPr>
        </p:nvSpPr>
        <p:spPr>
          <a:xfrm>
            <a:off x="623392" y="1615667"/>
            <a:ext cx="10944192" cy="430887"/>
          </a:xfrm>
        </p:spPr>
        <p:txBody>
          <a:bodyPr/>
          <a:lstStyle>
            <a:lvl1pPr marL="0" indent="0">
              <a:buFont typeface="Wingdings" panose="05000000000000000000" pitchFamily="2" charset="2"/>
              <a:buNone/>
              <a:defRPr>
                <a:solidFill>
                  <a:schemeClr val="tx1"/>
                </a:solidFill>
                <a:latin typeface="+mj-lt"/>
              </a:defRPr>
            </a:lvl1pPr>
          </a:lstStyle>
          <a:p>
            <a:pPr marL="609585" lvl="0" indent="-609585"/>
            <a:endParaRPr lang="de-DE"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425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CFBD1E6B-D26A-48D5-BD12-9761C147E69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9" name="Group 4" descr="Microsoft Ignite The Tour logo">
            <a:extLst>
              <a:ext uri="{FF2B5EF4-FFF2-40B4-BE49-F238E27FC236}">
                <a16:creationId xmlns:a16="http://schemas.microsoft.com/office/drawing/2014/main" id="{147F2C60-DDCE-4C1B-AEA3-F213C4F1E781}"/>
              </a:ext>
            </a:extLst>
          </p:cNvPr>
          <p:cNvGrpSpPr>
            <a:grpSpLocks noChangeAspect="1"/>
          </p:cNvGrpSpPr>
          <p:nvPr userDrawn="1"/>
        </p:nvGrpSpPr>
        <p:grpSpPr bwMode="black">
          <a:xfrm>
            <a:off x="537712" y="2913735"/>
            <a:ext cx="4655288" cy="1284967"/>
            <a:chOff x="342" y="1465"/>
            <a:chExt cx="2565" cy="708"/>
          </a:xfrm>
        </p:grpSpPr>
        <p:sp>
          <p:nvSpPr>
            <p:cNvPr id="10" name="Freeform 5">
              <a:extLst>
                <a:ext uri="{FF2B5EF4-FFF2-40B4-BE49-F238E27FC236}">
                  <a16:creationId xmlns:a16="http://schemas.microsoft.com/office/drawing/2014/main" id="{5C8A7BA6-FE12-4B47-8B9C-2C33A4629346}"/>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C93A63F9-CDCB-491F-879D-800E02564217}"/>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634884E1-B5A4-420C-A2DE-6323A92F07E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8" name="Picture 7" descr="Microsoft Ignite The Tour graphic">
            <a:extLst>
              <a:ext uri="{FF2B5EF4-FFF2-40B4-BE49-F238E27FC236}">
                <a16:creationId xmlns:a16="http://schemas.microsoft.com/office/drawing/2014/main" id="{0DD4EC91-2113-42B5-BCCE-4B5CFDA84CC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08" userDrawn="1">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167E3A30-9E9A-405B-9E9F-54CF137646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9F398C71-09A7-4918-9E1F-FBE53114CE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5AE3A432-5FE8-40A8-8DCA-ECEBE6936E3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49EFE72D-84A8-4C08-AF2F-E5E1B5A3FBD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The Tour graphic">
            <a:extLst>
              <a:ext uri="{FF2B5EF4-FFF2-40B4-BE49-F238E27FC236}">
                <a16:creationId xmlns:a16="http://schemas.microsoft.com/office/drawing/2014/main" id="{7CB8EBFF-20C5-402C-987B-C51DBE9A9DF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0"/>
            <a:ext cx="6226629"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2B62E3DF-BBC1-41ED-8E27-41B397B86E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12" name="Group 4" descr="Microsoft Ignite The Tour logo">
            <a:extLst>
              <a:ext uri="{FF2B5EF4-FFF2-40B4-BE49-F238E27FC236}">
                <a16:creationId xmlns:a16="http://schemas.microsoft.com/office/drawing/2014/main" id="{EE383430-3FD6-44CF-9BF4-9DA6E877B920}"/>
              </a:ext>
            </a:extLst>
          </p:cNvPr>
          <p:cNvGrpSpPr>
            <a:grpSpLocks noChangeAspect="1"/>
          </p:cNvGrpSpPr>
          <p:nvPr userDrawn="1"/>
        </p:nvGrpSpPr>
        <p:grpSpPr bwMode="black">
          <a:xfrm>
            <a:off x="537712" y="2913735"/>
            <a:ext cx="4655288" cy="1284967"/>
            <a:chOff x="342" y="1465"/>
            <a:chExt cx="2565" cy="708"/>
          </a:xfrm>
        </p:grpSpPr>
        <p:sp>
          <p:nvSpPr>
            <p:cNvPr id="13" name="Freeform 5">
              <a:extLst>
                <a:ext uri="{FF2B5EF4-FFF2-40B4-BE49-F238E27FC236}">
                  <a16:creationId xmlns:a16="http://schemas.microsoft.com/office/drawing/2014/main" id="{65D6BEBC-E355-4513-9C0C-FCCDEE79AA3C}"/>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259DFCFC-AF9C-4FC8-B9A3-3D0A666C9F94}"/>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descr="Microsoft Ignite The Tour graphic">
            <a:extLst>
              <a:ext uri="{FF2B5EF4-FFF2-40B4-BE49-F238E27FC236}">
                <a16:creationId xmlns:a16="http://schemas.microsoft.com/office/drawing/2014/main" id="{493061E4-9141-4906-AC66-4AB924C08F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gray">
          <a:xfrm>
            <a:off x="5334000" y="0"/>
            <a:ext cx="6858000" cy="6858000"/>
          </a:xfrm>
          <a:prstGeom prst="rect">
            <a:avLst/>
          </a:prstGeom>
          <a:solidFill>
            <a:srgbClr val="FFFFFF"/>
          </a:solidFill>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The Tour graphic">
            <a:extLst>
              <a:ext uri="{FF2B5EF4-FFF2-40B4-BE49-F238E27FC236}">
                <a16:creationId xmlns:a16="http://schemas.microsoft.com/office/drawing/2014/main" id="{C98E59B0-67F8-4A77-8BC3-2C6B72314B7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571" r="1"/>
          <a:stretch/>
        </p:blipFill>
        <p:spPr bwMode="gray">
          <a:xfrm>
            <a:off x="5334001" y="-1"/>
            <a:ext cx="6858000" cy="6858001"/>
          </a:xfrm>
          <a:prstGeom prst="rect">
            <a:avLst/>
          </a:prstGeom>
          <a:solidFill>
            <a:srgbClr val="FFFFFF"/>
          </a:solidFill>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7" name="Picture 6" descr="Two people at a Microsoft event">
            <a:extLst>
              <a:ext uri="{FF2B5EF4-FFF2-40B4-BE49-F238E27FC236}">
                <a16:creationId xmlns:a16="http://schemas.microsoft.com/office/drawing/2014/main" id="{F16083BE-9680-4C4D-841F-BBC563E71F6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8" name="Picture 7" descr="Microsoft Ignite The Tour graphic">
            <a:extLst>
              <a:ext uri="{FF2B5EF4-FFF2-40B4-BE49-F238E27FC236}">
                <a16:creationId xmlns:a16="http://schemas.microsoft.com/office/drawing/2014/main" id="{FA576421-D686-4443-A5C4-C6002072C64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5338480" y="0"/>
            <a:ext cx="6853520" cy="6858000"/>
          </a:xfrm>
          <a:prstGeom prst="rect">
            <a:avLst/>
          </a:prstGeom>
          <a:solidFill>
            <a:srgbClr val="FFFFFF"/>
          </a:solidFill>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The Tour graphic">
            <a:extLst>
              <a:ext uri="{FF2B5EF4-FFF2-40B4-BE49-F238E27FC236}">
                <a16:creationId xmlns:a16="http://schemas.microsoft.com/office/drawing/2014/main" id="{33CC6B10-2D2E-4489-BBDC-0AA717D6826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321" r="2"/>
          <a:stretch/>
        </p:blipFill>
        <p:spPr bwMode="gray">
          <a:xfrm>
            <a:off x="5334000" y="1"/>
            <a:ext cx="6858001" cy="6858000"/>
          </a:xfrm>
          <a:prstGeom prst="rect">
            <a:avLst/>
          </a:prstGeom>
          <a:solidFill>
            <a:srgbClr val="FFFFFF"/>
          </a:solidFill>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1.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image" Target="../media/image1.emf"/><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theme" Target="../theme/theme3.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 id="2147484908"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www.openservicebrokerapi.or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github.com/Azure/open-service-broker-azure" TargetMode="External"/><Relationship Id="rId4" Type="http://schemas.openxmlformats.org/officeDocument/2006/relationships/hyperlink" Target="https://osba.s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About Me</a:t>
            </a:r>
            <a:endParaRPr lang="en-CH" dirty="0"/>
          </a:p>
        </p:txBody>
      </p:sp>
      <p:pic>
        <p:nvPicPr>
          <p:cNvPr id="4" name="Picture 2" descr="Title762406932">
            <a:extLst>
              <a:ext uri="{FF2B5EF4-FFF2-40B4-BE49-F238E27FC236}">
                <a16:creationId xmlns:a16="http://schemas.microsoft.com/office/drawing/2014/main" id="{7BA46E82-A330-4DEF-98B2-20DEE3005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67" y="163024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72E7FA-7992-477F-8C4E-C1FB1F056038}"/>
              </a:ext>
            </a:extLst>
          </p:cNvPr>
          <p:cNvSpPr txBox="1"/>
          <p:nvPr/>
        </p:nvSpPr>
        <p:spPr>
          <a:xfrm>
            <a:off x="4470401" y="1630247"/>
            <a:ext cx="6197209" cy="2216184"/>
          </a:xfrm>
          <a:prstGeom prst="rect">
            <a:avLst/>
          </a:prstGeom>
          <a:noFill/>
        </p:spPr>
        <p:txBody>
          <a:bodyPr wrap="none" lIns="0" tIns="0" rIns="0" bIns="0" rtlCol="0">
            <a:spAutoFit/>
          </a:bodyPr>
          <a:lstStyle/>
          <a:p>
            <a:pPr algn="l"/>
            <a:r>
              <a:rPr lang="en-GB" sz="6400" dirty="0">
                <a:solidFill>
                  <a:schemeClr val="accent1"/>
                </a:solidFill>
              </a:rPr>
              <a:t>Sam Cogan</a:t>
            </a:r>
          </a:p>
          <a:p>
            <a:pPr algn="l"/>
            <a:br>
              <a:rPr lang="en-GB" sz="2667" dirty="0">
                <a:gradFill>
                  <a:gsLst>
                    <a:gs pos="2917">
                      <a:schemeClr val="tx1"/>
                    </a:gs>
                    <a:gs pos="30000">
                      <a:schemeClr val="tx1"/>
                    </a:gs>
                  </a:gsLst>
                  <a:lin ang="5400000" scaled="0"/>
                </a:gradFill>
              </a:rPr>
            </a:br>
            <a:r>
              <a:rPr lang="en-GB" sz="2667" dirty="0">
                <a:gradFill>
                  <a:gsLst>
                    <a:gs pos="2917">
                      <a:schemeClr val="tx1"/>
                    </a:gs>
                    <a:gs pos="30000">
                      <a:schemeClr val="tx1"/>
                    </a:gs>
                  </a:gsLst>
                  <a:lin ang="5400000" scaled="0"/>
                </a:gradFill>
              </a:rPr>
              <a:t>Solution Architect – Willis Towers Watson</a:t>
            </a:r>
          </a:p>
          <a:p>
            <a:pPr algn="l"/>
            <a:r>
              <a:rPr lang="en-GB" sz="2667" dirty="0">
                <a:gradFill>
                  <a:gsLst>
                    <a:gs pos="2917">
                      <a:schemeClr val="tx1"/>
                    </a:gs>
                    <a:gs pos="30000">
                      <a:schemeClr val="tx1"/>
                    </a:gs>
                  </a:gsLst>
                  <a:lin ang="5400000" scaled="0"/>
                </a:gradFill>
              </a:rPr>
              <a:t>Microsoft Azure MVP</a:t>
            </a:r>
            <a:endParaRPr lang="en-US" sz="2667" dirty="0" err="1">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23B22BEF-6E4F-4173-9BCF-3D301F132299}"/>
              </a:ext>
            </a:extLst>
          </p:cNvPr>
          <p:cNvSpPr txBox="1"/>
          <p:nvPr/>
        </p:nvSpPr>
        <p:spPr>
          <a:xfrm>
            <a:off x="4947458" y="4647155"/>
            <a:ext cx="3781849" cy="410433"/>
          </a:xfrm>
          <a:prstGeom prst="rect">
            <a:avLst/>
          </a:prstGeom>
          <a:noFill/>
        </p:spPr>
        <p:txBody>
          <a:bodyPr wrap="square" lIns="0" tIns="0" rIns="0" bIns="0" rtlCol="0">
            <a:spAutoFit/>
          </a:bodyPr>
          <a:lstStyle/>
          <a:p>
            <a:pPr algn="l"/>
            <a:r>
              <a:rPr lang="en-GB" sz="2667" dirty="0">
                <a:gradFill>
                  <a:gsLst>
                    <a:gs pos="2917">
                      <a:schemeClr val="tx1"/>
                    </a:gs>
                    <a:gs pos="30000">
                      <a:schemeClr val="tx1"/>
                    </a:gs>
                  </a:gsLst>
                  <a:lin ang="5400000" scaled="0"/>
                </a:gradFill>
              </a:rPr>
              <a:t>samcogan.com</a:t>
            </a:r>
          </a:p>
        </p:txBody>
      </p:sp>
      <p:pic>
        <p:nvPicPr>
          <p:cNvPr id="7" name="Graphic 6">
            <a:extLst>
              <a:ext uri="{FF2B5EF4-FFF2-40B4-BE49-F238E27FC236}">
                <a16:creationId xmlns:a16="http://schemas.microsoft.com/office/drawing/2014/main" id="{D1486BDD-2E81-4057-B118-D61C45BE68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0400" y="4647153"/>
            <a:ext cx="410371" cy="410371"/>
          </a:xfrm>
          <a:prstGeom prst="rect">
            <a:avLst/>
          </a:prstGeom>
        </p:spPr>
      </p:pic>
      <p:sp>
        <p:nvSpPr>
          <p:cNvPr id="8" name="TextBox 7">
            <a:extLst>
              <a:ext uri="{FF2B5EF4-FFF2-40B4-BE49-F238E27FC236}">
                <a16:creationId xmlns:a16="http://schemas.microsoft.com/office/drawing/2014/main" id="{E1E6D920-E851-40EA-AD43-4817ADB66F02}"/>
              </a:ext>
            </a:extLst>
          </p:cNvPr>
          <p:cNvSpPr txBox="1"/>
          <p:nvPr/>
        </p:nvSpPr>
        <p:spPr>
          <a:xfrm>
            <a:off x="4947458" y="5114149"/>
            <a:ext cx="1872307" cy="410433"/>
          </a:xfrm>
          <a:prstGeom prst="rect">
            <a:avLst/>
          </a:prstGeom>
          <a:noFill/>
        </p:spPr>
        <p:txBody>
          <a:bodyPr wrap="none" lIns="0" tIns="0" rIns="0" bIns="0" rtlCol="0">
            <a:spAutoFit/>
          </a:bodyPr>
          <a:lstStyle/>
          <a:p>
            <a:pPr algn="l"/>
            <a:r>
              <a:rPr lang="en-GB" sz="2667" dirty="0">
                <a:gradFill>
                  <a:gsLst>
                    <a:gs pos="2917">
                      <a:schemeClr val="tx1"/>
                    </a:gs>
                    <a:gs pos="30000">
                      <a:schemeClr val="tx1"/>
                    </a:gs>
                  </a:gsLst>
                  <a:lin ang="5400000" scaled="0"/>
                </a:gradFill>
              </a:rPr>
              <a:t>@</a:t>
            </a:r>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9" name="Graphic 8">
            <a:extLst>
              <a:ext uri="{FF2B5EF4-FFF2-40B4-BE49-F238E27FC236}">
                <a16:creationId xmlns:a16="http://schemas.microsoft.com/office/drawing/2014/main" id="{AFD77926-6B43-46A4-8531-41825BB99E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70401" y="5114149"/>
            <a:ext cx="410369" cy="410369"/>
          </a:xfrm>
          <a:prstGeom prst="rect">
            <a:avLst/>
          </a:prstGeom>
        </p:spPr>
      </p:pic>
      <p:sp>
        <p:nvSpPr>
          <p:cNvPr id="10" name="TextBox 9">
            <a:extLst>
              <a:ext uri="{FF2B5EF4-FFF2-40B4-BE49-F238E27FC236}">
                <a16:creationId xmlns:a16="http://schemas.microsoft.com/office/drawing/2014/main" id="{2C9917EE-278B-4969-9893-5A9728BCB1BE}"/>
              </a:ext>
            </a:extLst>
          </p:cNvPr>
          <p:cNvSpPr txBox="1"/>
          <p:nvPr/>
        </p:nvSpPr>
        <p:spPr>
          <a:xfrm>
            <a:off x="4947458" y="5581142"/>
            <a:ext cx="1681551" cy="410433"/>
          </a:xfrm>
          <a:prstGeom prst="rect">
            <a:avLst/>
          </a:prstGeom>
          <a:noFill/>
        </p:spPr>
        <p:txBody>
          <a:bodyPr wrap="none" lIns="0" tIns="0" rIns="0" bIns="0" rtlCol="0">
            <a:spAutoFit/>
          </a:bodyPr>
          <a:lstStyle/>
          <a:p>
            <a:pPr algn="l"/>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11" name="Graphic 10">
            <a:extLst>
              <a:ext uri="{FF2B5EF4-FFF2-40B4-BE49-F238E27FC236}">
                <a16:creationId xmlns:a16="http://schemas.microsoft.com/office/drawing/2014/main" id="{00709674-EC71-4F67-85DC-FB88FA4846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74369" y="5585111"/>
            <a:ext cx="406400" cy="406400"/>
          </a:xfrm>
          <a:prstGeom prst="rect">
            <a:avLst/>
          </a:prstGeom>
        </p:spPr>
      </p:pic>
      <p:pic>
        <p:nvPicPr>
          <p:cNvPr id="12" name="Picture 11">
            <a:extLst>
              <a:ext uri="{FF2B5EF4-FFF2-40B4-BE49-F238E27FC236}">
                <a16:creationId xmlns:a16="http://schemas.microsoft.com/office/drawing/2014/main" id="{6F5970D2-2BA0-4C92-A222-19FC0E952D8F}"/>
              </a:ext>
            </a:extLst>
          </p:cNvPr>
          <p:cNvPicPr>
            <a:picLocks noChangeAspect="1"/>
          </p:cNvPicPr>
          <p:nvPr/>
        </p:nvPicPr>
        <p:blipFill>
          <a:blip r:embed="rId9"/>
          <a:stretch>
            <a:fillRect/>
          </a:stretch>
        </p:blipFill>
        <p:spPr>
          <a:xfrm>
            <a:off x="8795994" y="3653477"/>
            <a:ext cx="2808093" cy="2808093"/>
          </a:xfrm>
          <a:prstGeom prst="rect">
            <a:avLst/>
          </a:prstGeom>
        </p:spPr>
      </p:pic>
    </p:spTree>
    <p:extLst>
      <p:ext uri="{BB962C8B-B14F-4D97-AF65-F5344CB8AC3E}">
        <p14:creationId xmlns:p14="http://schemas.microsoft.com/office/powerpoint/2010/main" val="30608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425780"/>
            <a:ext cx="5510213" cy="1107996"/>
          </a:xfrm>
        </p:spPr>
        <p:txBody>
          <a:bodyPr/>
          <a:lstStyle/>
          <a:p>
            <a:r>
              <a:rPr lang="en-US" dirty="0"/>
              <a:t>Open Service Broker for Azure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1015663"/>
          </a:xfrm>
        </p:spPr>
        <p:txBody>
          <a:bodyPr/>
          <a:lstStyle/>
          <a:p>
            <a:r>
              <a:rPr lang="en-US" dirty="0"/>
              <a:t>Sam Cogan</a:t>
            </a:r>
          </a:p>
          <a:p>
            <a:r>
              <a:rPr lang="en-US" dirty="0"/>
              <a:t>Solution Architect, Willis Towers Watson &amp; Azure MVP</a:t>
            </a:r>
          </a:p>
        </p:txBody>
      </p:sp>
    </p:spTree>
    <p:extLst>
      <p:ext uri="{BB962C8B-B14F-4D97-AF65-F5344CB8AC3E}">
        <p14:creationId xmlns:p14="http://schemas.microsoft.com/office/powerpoint/2010/main" val="66673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About Me</a:t>
            </a:r>
            <a:endParaRPr lang="en-CH" dirty="0"/>
          </a:p>
        </p:txBody>
      </p:sp>
      <p:pic>
        <p:nvPicPr>
          <p:cNvPr id="4" name="Picture 2" descr="Title762406932">
            <a:extLst>
              <a:ext uri="{FF2B5EF4-FFF2-40B4-BE49-F238E27FC236}">
                <a16:creationId xmlns:a16="http://schemas.microsoft.com/office/drawing/2014/main" id="{7BA46E82-A330-4DEF-98B2-20DEE3005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67" y="163024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72E7FA-7992-477F-8C4E-C1FB1F056038}"/>
              </a:ext>
            </a:extLst>
          </p:cNvPr>
          <p:cNvSpPr txBox="1"/>
          <p:nvPr/>
        </p:nvSpPr>
        <p:spPr>
          <a:xfrm>
            <a:off x="4470401" y="1630247"/>
            <a:ext cx="6197209" cy="2216184"/>
          </a:xfrm>
          <a:prstGeom prst="rect">
            <a:avLst/>
          </a:prstGeom>
          <a:noFill/>
        </p:spPr>
        <p:txBody>
          <a:bodyPr wrap="none" lIns="0" tIns="0" rIns="0" bIns="0" rtlCol="0">
            <a:spAutoFit/>
          </a:bodyPr>
          <a:lstStyle/>
          <a:p>
            <a:pPr algn="l"/>
            <a:r>
              <a:rPr lang="en-GB" sz="6400" dirty="0">
                <a:solidFill>
                  <a:schemeClr val="accent1"/>
                </a:solidFill>
              </a:rPr>
              <a:t>Sam Cogan</a:t>
            </a:r>
          </a:p>
          <a:p>
            <a:pPr algn="l"/>
            <a:br>
              <a:rPr lang="en-GB" sz="2667" dirty="0">
                <a:gradFill>
                  <a:gsLst>
                    <a:gs pos="2917">
                      <a:schemeClr val="tx1"/>
                    </a:gs>
                    <a:gs pos="30000">
                      <a:schemeClr val="tx1"/>
                    </a:gs>
                  </a:gsLst>
                  <a:lin ang="5400000" scaled="0"/>
                </a:gradFill>
              </a:rPr>
            </a:br>
            <a:r>
              <a:rPr lang="en-GB" sz="2667" dirty="0">
                <a:gradFill>
                  <a:gsLst>
                    <a:gs pos="2917">
                      <a:schemeClr val="tx1"/>
                    </a:gs>
                    <a:gs pos="30000">
                      <a:schemeClr val="tx1"/>
                    </a:gs>
                  </a:gsLst>
                  <a:lin ang="5400000" scaled="0"/>
                </a:gradFill>
              </a:rPr>
              <a:t>Solution Architect – Willis Towers Watson</a:t>
            </a:r>
          </a:p>
          <a:p>
            <a:pPr algn="l"/>
            <a:r>
              <a:rPr lang="en-GB" sz="2667" dirty="0">
                <a:gradFill>
                  <a:gsLst>
                    <a:gs pos="2917">
                      <a:schemeClr val="tx1"/>
                    </a:gs>
                    <a:gs pos="30000">
                      <a:schemeClr val="tx1"/>
                    </a:gs>
                  </a:gsLst>
                  <a:lin ang="5400000" scaled="0"/>
                </a:gradFill>
              </a:rPr>
              <a:t>Microsoft Azure MVP</a:t>
            </a:r>
            <a:endParaRPr lang="en-US" sz="2667" dirty="0" err="1">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23B22BEF-6E4F-4173-9BCF-3D301F132299}"/>
              </a:ext>
            </a:extLst>
          </p:cNvPr>
          <p:cNvSpPr txBox="1"/>
          <p:nvPr/>
        </p:nvSpPr>
        <p:spPr>
          <a:xfrm>
            <a:off x="4947458" y="4647155"/>
            <a:ext cx="3781849" cy="410433"/>
          </a:xfrm>
          <a:prstGeom prst="rect">
            <a:avLst/>
          </a:prstGeom>
          <a:noFill/>
        </p:spPr>
        <p:txBody>
          <a:bodyPr wrap="square" lIns="0" tIns="0" rIns="0" bIns="0" rtlCol="0">
            <a:spAutoFit/>
          </a:bodyPr>
          <a:lstStyle/>
          <a:p>
            <a:pPr algn="l"/>
            <a:r>
              <a:rPr lang="en-GB" sz="2667" dirty="0">
                <a:gradFill>
                  <a:gsLst>
                    <a:gs pos="2917">
                      <a:schemeClr val="tx1"/>
                    </a:gs>
                    <a:gs pos="30000">
                      <a:schemeClr val="tx1"/>
                    </a:gs>
                  </a:gsLst>
                  <a:lin ang="5400000" scaled="0"/>
                </a:gradFill>
              </a:rPr>
              <a:t>samcogan.com</a:t>
            </a:r>
          </a:p>
        </p:txBody>
      </p:sp>
      <p:pic>
        <p:nvPicPr>
          <p:cNvPr id="7" name="Graphic 6">
            <a:extLst>
              <a:ext uri="{FF2B5EF4-FFF2-40B4-BE49-F238E27FC236}">
                <a16:creationId xmlns:a16="http://schemas.microsoft.com/office/drawing/2014/main" id="{D1486BDD-2E81-4057-B118-D61C45BE68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0400" y="4647153"/>
            <a:ext cx="410371" cy="410371"/>
          </a:xfrm>
          <a:prstGeom prst="rect">
            <a:avLst/>
          </a:prstGeom>
        </p:spPr>
      </p:pic>
      <p:sp>
        <p:nvSpPr>
          <p:cNvPr id="8" name="TextBox 7">
            <a:extLst>
              <a:ext uri="{FF2B5EF4-FFF2-40B4-BE49-F238E27FC236}">
                <a16:creationId xmlns:a16="http://schemas.microsoft.com/office/drawing/2014/main" id="{E1E6D920-E851-40EA-AD43-4817ADB66F02}"/>
              </a:ext>
            </a:extLst>
          </p:cNvPr>
          <p:cNvSpPr txBox="1"/>
          <p:nvPr/>
        </p:nvSpPr>
        <p:spPr>
          <a:xfrm>
            <a:off x="4947458" y="5114149"/>
            <a:ext cx="1872307" cy="410433"/>
          </a:xfrm>
          <a:prstGeom prst="rect">
            <a:avLst/>
          </a:prstGeom>
          <a:noFill/>
        </p:spPr>
        <p:txBody>
          <a:bodyPr wrap="none" lIns="0" tIns="0" rIns="0" bIns="0" rtlCol="0">
            <a:spAutoFit/>
          </a:bodyPr>
          <a:lstStyle/>
          <a:p>
            <a:pPr algn="l"/>
            <a:r>
              <a:rPr lang="en-GB" sz="2667" dirty="0">
                <a:gradFill>
                  <a:gsLst>
                    <a:gs pos="2917">
                      <a:schemeClr val="tx1"/>
                    </a:gs>
                    <a:gs pos="30000">
                      <a:schemeClr val="tx1"/>
                    </a:gs>
                  </a:gsLst>
                  <a:lin ang="5400000" scaled="0"/>
                </a:gradFill>
              </a:rPr>
              <a:t>@</a:t>
            </a:r>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9" name="Graphic 8">
            <a:extLst>
              <a:ext uri="{FF2B5EF4-FFF2-40B4-BE49-F238E27FC236}">
                <a16:creationId xmlns:a16="http://schemas.microsoft.com/office/drawing/2014/main" id="{AFD77926-6B43-46A4-8531-41825BB99E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70401" y="5114149"/>
            <a:ext cx="410369" cy="410369"/>
          </a:xfrm>
          <a:prstGeom prst="rect">
            <a:avLst/>
          </a:prstGeom>
        </p:spPr>
      </p:pic>
      <p:sp>
        <p:nvSpPr>
          <p:cNvPr id="10" name="TextBox 9">
            <a:extLst>
              <a:ext uri="{FF2B5EF4-FFF2-40B4-BE49-F238E27FC236}">
                <a16:creationId xmlns:a16="http://schemas.microsoft.com/office/drawing/2014/main" id="{2C9917EE-278B-4969-9893-5A9728BCB1BE}"/>
              </a:ext>
            </a:extLst>
          </p:cNvPr>
          <p:cNvSpPr txBox="1"/>
          <p:nvPr/>
        </p:nvSpPr>
        <p:spPr>
          <a:xfrm>
            <a:off x="4947458" y="5581142"/>
            <a:ext cx="1681551" cy="410433"/>
          </a:xfrm>
          <a:prstGeom prst="rect">
            <a:avLst/>
          </a:prstGeom>
          <a:noFill/>
        </p:spPr>
        <p:txBody>
          <a:bodyPr wrap="none" lIns="0" tIns="0" rIns="0" bIns="0" rtlCol="0">
            <a:spAutoFit/>
          </a:bodyPr>
          <a:lstStyle/>
          <a:p>
            <a:pPr algn="l"/>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11" name="Graphic 10">
            <a:extLst>
              <a:ext uri="{FF2B5EF4-FFF2-40B4-BE49-F238E27FC236}">
                <a16:creationId xmlns:a16="http://schemas.microsoft.com/office/drawing/2014/main" id="{00709674-EC71-4F67-85DC-FB88FA4846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74369" y="5585111"/>
            <a:ext cx="406400" cy="406400"/>
          </a:xfrm>
          <a:prstGeom prst="rect">
            <a:avLst/>
          </a:prstGeom>
        </p:spPr>
      </p:pic>
      <p:pic>
        <p:nvPicPr>
          <p:cNvPr id="12" name="Picture 11">
            <a:extLst>
              <a:ext uri="{FF2B5EF4-FFF2-40B4-BE49-F238E27FC236}">
                <a16:creationId xmlns:a16="http://schemas.microsoft.com/office/drawing/2014/main" id="{6F5970D2-2BA0-4C92-A222-19FC0E952D8F}"/>
              </a:ext>
            </a:extLst>
          </p:cNvPr>
          <p:cNvPicPr>
            <a:picLocks noChangeAspect="1"/>
          </p:cNvPicPr>
          <p:nvPr/>
        </p:nvPicPr>
        <p:blipFill>
          <a:blip r:embed="rId9"/>
          <a:stretch>
            <a:fillRect/>
          </a:stretch>
        </p:blipFill>
        <p:spPr>
          <a:xfrm>
            <a:off x="8795994" y="3653477"/>
            <a:ext cx="2808093" cy="2808093"/>
          </a:xfrm>
          <a:prstGeom prst="rect">
            <a:avLst/>
          </a:prstGeom>
        </p:spPr>
      </p:pic>
    </p:spTree>
    <p:extLst>
      <p:ext uri="{BB962C8B-B14F-4D97-AF65-F5344CB8AC3E}">
        <p14:creationId xmlns:p14="http://schemas.microsoft.com/office/powerpoint/2010/main" val="281444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Open Service Broker</a:t>
            </a:r>
          </a:p>
        </p:txBody>
      </p:sp>
      <p:sp>
        <p:nvSpPr>
          <p:cNvPr id="6" name="Text Placeholder 5"/>
          <p:cNvSpPr>
            <a:spLocks noGrp="1"/>
          </p:cNvSpPr>
          <p:nvPr>
            <p:ph type="body" sz="quarter" idx="10"/>
          </p:nvPr>
        </p:nvSpPr>
        <p:spPr>
          <a:xfrm>
            <a:off x="586740" y="2171020"/>
            <a:ext cx="11018520" cy="2031325"/>
          </a:xfrm>
        </p:spPr>
        <p:txBody>
          <a:bodyPr/>
          <a:lstStyle/>
          <a:p>
            <a:r>
              <a:rPr lang="en-US" sz="4400" dirty="0">
                <a:solidFill>
                  <a:schemeClr val="accent6"/>
                </a:solidFill>
              </a:rPr>
              <a:t>“Deliver and Manage Services to Applications Running in a Cloud Native Environment”</a:t>
            </a:r>
          </a:p>
        </p:txBody>
      </p:sp>
      <p:pic>
        <p:nvPicPr>
          <p:cNvPr id="1028" name="Picture 4" descr="Image result for open service broker">
            <a:extLst>
              <a:ext uri="{FF2B5EF4-FFF2-40B4-BE49-F238E27FC236}">
                <a16:creationId xmlns:a16="http://schemas.microsoft.com/office/drawing/2014/main" id="{CCADB434-989D-45EA-AF9B-F1C0A0D89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2183" y="5362167"/>
            <a:ext cx="76200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Open Service Broker</a:t>
            </a:r>
          </a:p>
        </p:txBody>
      </p:sp>
      <p:sp>
        <p:nvSpPr>
          <p:cNvPr id="2" name="Rectangle 1">
            <a:extLst>
              <a:ext uri="{FF2B5EF4-FFF2-40B4-BE49-F238E27FC236}">
                <a16:creationId xmlns:a16="http://schemas.microsoft.com/office/drawing/2014/main" id="{D16B10C7-5BE5-469F-A1E5-D3C37F587CF7}"/>
              </a:ext>
            </a:extLst>
          </p:cNvPr>
          <p:cNvSpPr/>
          <p:nvPr/>
        </p:nvSpPr>
        <p:spPr>
          <a:xfrm>
            <a:off x="1841589" y="1805251"/>
            <a:ext cx="6734216" cy="707886"/>
          </a:xfrm>
          <a:prstGeom prst="rect">
            <a:avLst/>
          </a:prstGeom>
        </p:spPr>
        <p:txBody>
          <a:bodyPr wrap="none">
            <a:spAutoFit/>
          </a:bodyPr>
          <a:lstStyle/>
          <a:p>
            <a:r>
              <a:rPr lang="en-US" sz="4000" dirty="0"/>
              <a:t>Provide a Catalog of Services</a:t>
            </a:r>
          </a:p>
        </p:txBody>
      </p:sp>
      <p:sp>
        <p:nvSpPr>
          <p:cNvPr id="3" name="Rectangle 2">
            <a:extLst>
              <a:ext uri="{FF2B5EF4-FFF2-40B4-BE49-F238E27FC236}">
                <a16:creationId xmlns:a16="http://schemas.microsoft.com/office/drawing/2014/main" id="{39716005-7B4F-4504-8CDF-93900270315D}"/>
              </a:ext>
            </a:extLst>
          </p:cNvPr>
          <p:cNvSpPr/>
          <p:nvPr/>
        </p:nvSpPr>
        <p:spPr>
          <a:xfrm>
            <a:off x="1841589" y="2549105"/>
            <a:ext cx="5644174" cy="707886"/>
          </a:xfrm>
          <a:prstGeom prst="rect">
            <a:avLst/>
          </a:prstGeom>
        </p:spPr>
        <p:txBody>
          <a:bodyPr wrap="none">
            <a:spAutoFit/>
          </a:bodyPr>
          <a:lstStyle/>
          <a:p>
            <a:r>
              <a:rPr lang="en-US" sz="4000" dirty="0"/>
              <a:t>Provision New Instances</a:t>
            </a:r>
          </a:p>
        </p:txBody>
      </p:sp>
      <p:sp>
        <p:nvSpPr>
          <p:cNvPr id="4" name="Rectangle 3">
            <a:extLst>
              <a:ext uri="{FF2B5EF4-FFF2-40B4-BE49-F238E27FC236}">
                <a16:creationId xmlns:a16="http://schemas.microsoft.com/office/drawing/2014/main" id="{9DF637CE-F93F-4821-A42B-39CC0F5363C5}"/>
              </a:ext>
            </a:extLst>
          </p:cNvPr>
          <p:cNvSpPr/>
          <p:nvPr/>
        </p:nvSpPr>
        <p:spPr>
          <a:xfrm>
            <a:off x="1841589" y="3292959"/>
            <a:ext cx="8626079" cy="707886"/>
          </a:xfrm>
          <a:prstGeom prst="rect">
            <a:avLst/>
          </a:prstGeom>
        </p:spPr>
        <p:txBody>
          <a:bodyPr wrap="none">
            <a:spAutoFit/>
          </a:bodyPr>
          <a:lstStyle/>
          <a:p>
            <a:r>
              <a:rPr lang="en-US" sz="4000" dirty="0"/>
              <a:t>Connect and Disconnect Applications</a:t>
            </a:r>
          </a:p>
        </p:txBody>
      </p:sp>
      <p:sp>
        <p:nvSpPr>
          <p:cNvPr id="5" name="Rectangle 4">
            <a:extLst>
              <a:ext uri="{FF2B5EF4-FFF2-40B4-BE49-F238E27FC236}">
                <a16:creationId xmlns:a16="http://schemas.microsoft.com/office/drawing/2014/main" id="{5116BE78-EA80-45B0-89BB-602FF0D8F38B}"/>
              </a:ext>
            </a:extLst>
          </p:cNvPr>
          <p:cNvSpPr/>
          <p:nvPr/>
        </p:nvSpPr>
        <p:spPr>
          <a:xfrm>
            <a:off x="1841589" y="4036814"/>
            <a:ext cx="5839740" cy="707886"/>
          </a:xfrm>
          <a:prstGeom prst="rect">
            <a:avLst/>
          </a:prstGeom>
        </p:spPr>
        <p:txBody>
          <a:bodyPr wrap="none">
            <a:spAutoFit/>
          </a:bodyPr>
          <a:lstStyle/>
          <a:p>
            <a:r>
              <a:rPr lang="en-US" sz="4000" dirty="0"/>
              <a:t>Deprovisioning Instances</a:t>
            </a:r>
          </a:p>
        </p:txBody>
      </p:sp>
      <p:pic>
        <p:nvPicPr>
          <p:cNvPr id="10" name="Graphic 9">
            <a:extLst>
              <a:ext uri="{FF2B5EF4-FFF2-40B4-BE49-F238E27FC236}">
                <a16:creationId xmlns:a16="http://schemas.microsoft.com/office/drawing/2014/main" id="{26EE20BD-2FD4-4068-B5BA-7A0B90BA26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6651" y="1903537"/>
            <a:ext cx="609600" cy="609600"/>
          </a:xfrm>
          <a:prstGeom prst="rect">
            <a:avLst/>
          </a:prstGeom>
        </p:spPr>
      </p:pic>
      <p:pic>
        <p:nvPicPr>
          <p:cNvPr id="12" name="Graphic 11">
            <a:extLst>
              <a:ext uri="{FF2B5EF4-FFF2-40B4-BE49-F238E27FC236}">
                <a16:creationId xmlns:a16="http://schemas.microsoft.com/office/drawing/2014/main" id="{C1D5F40F-849D-48FC-A2C3-0C20A53C71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651" y="2647391"/>
            <a:ext cx="609600" cy="609600"/>
          </a:xfrm>
          <a:prstGeom prst="rect">
            <a:avLst/>
          </a:prstGeom>
        </p:spPr>
      </p:pic>
      <p:pic>
        <p:nvPicPr>
          <p:cNvPr id="14" name="Graphic 13">
            <a:extLst>
              <a:ext uri="{FF2B5EF4-FFF2-40B4-BE49-F238E27FC236}">
                <a16:creationId xmlns:a16="http://schemas.microsoft.com/office/drawing/2014/main" id="{BF9B3EEE-79F7-4CB4-B5AC-902F7B865F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6651" y="3391245"/>
            <a:ext cx="609600" cy="609600"/>
          </a:xfrm>
          <a:prstGeom prst="rect">
            <a:avLst/>
          </a:prstGeom>
        </p:spPr>
      </p:pic>
      <p:pic>
        <p:nvPicPr>
          <p:cNvPr id="16" name="Graphic 15">
            <a:extLst>
              <a:ext uri="{FF2B5EF4-FFF2-40B4-BE49-F238E27FC236}">
                <a16:creationId xmlns:a16="http://schemas.microsoft.com/office/drawing/2014/main" id="{F80C5230-0D63-4AF3-B1A3-DAEC3FDA704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66651" y="4135099"/>
            <a:ext cx="609600" cy="609600"/>
          </a:xfrm>
          <a:prstGeom prst="rect">
            <a:avLst/>
          </a:prstGeom>
        </p:spPr>
      </p:pic>
    </p:spTree>
    <p:extLst>
      <p:ext uri="{BB962C8B-B14F-4D97-AF65-F5344CB8AC3E}">
        <p14:creationId xmlns:p14="http://schemas.microsoft.com/office/powerpoint/2010/main" val="147500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Open Service Broker</a:t>
            </a:r>
            <a:endParaRPr lang="en-CH" dirty="0"/>
          </a:p>
        </p:txBody>
      </p:sp>
      <p:pic>
        <p:nvPicPr>
          <p:cNvPr id="2050" name="Picture 2" descr="https://miro.medium.com/max/1600/0*ShREQ8iL8eMYE-Vd">
            <a:extLst>
              <a:ext uri="{FF2B5EF4-FFF2-40B4-BE49-F238E27FC236}">
                <a16:creationId xmlns:a16="http://schemas.microsoft.com/office/drawing/2014/main" id="{7D064C66-A56F-4E47-A8B1-33A2C7011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240305"/>
            <a:ext cx="10567469" cy="530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2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Open Service Broker for Azure</a:t>
            </a:r>
            <a:endParaRPr lang="en-CH" dirty="0"/>
          </a:p>
        </p:txBody>
      </p:sp>
      <p:pic>
        <p:nvPicPr>
          <p:cNvPr id="5" name="Picture 4">
            <a:extLst>
              <a:ext uri="{FF2B5EF4-FFF2-40B4-BE49-F238E27FC236}">
                <a16:creationId xmlns:a16="http://schemas.microsoft.com/office/drawing/2014/main" id="{0B1F6395-A3A1-4440-8C30-A8760755C52C}"/>
              </a:ext>
            </a:extLst>
          </p:cNvPr>
          <p:cNvPicPr>
            <a:picLocks noChangeAspect="1"/>
          </p:cNvPicPr>
          <p:nvPr/>
        </p:nvPicPr>
        <p:blipFill>
          <a:blip r:embed="rId2"/>
          <a:stretch>
            <a:fillRect/>
          </a:stretch>
        </p:blipFill>
        <p:spPr>
          <a:xfrm>
            <a:off x="2305601" y="1027875"/>
            <a:ext cx="7580798" cy="5540875"/>
          </a:xfrm>
          <a:prstGeom prst="rect">
            <a:avLst/>
          </a:prstGeom>
        </p:spPr>
      </p:pic>
    </p:spTree>
    <p:extLst>
      <p:ext uri="{BB962C8B-B14F-4D97-AF65-F5344CB8AC3E}">
        <p14:creationId xmlns:p14="http://schemas.microsoft.com/office/powerpoint/2010/main" val="119631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 Started</a:t>
            </a:r>
          </a:p>
        </p:txBody>
      </p:sp>
      <p:sp>
        <p:nvSpPr>
          <p:cNvPr id="6" name="Text Placeholder 5"/>
          <p:cNvSpPr>
            <a:spLocks noGrp="1"/>
          </p:cNvSpPr>
          <p:nvPr>
            <p:ph type="body" sz="quarter" idx="10"/>
          </p:nvPr>
        </p:nvSpPr>
        <p:spPr>
          <a:xfrm>
            <a:off x="586740" y="1770425"/>
            <a:ext cx="11544300" cy="1465016"/>
          </a:xfrm>
        </p:spPr>
        <p:txBody>
          <a:bodyPr/>
          <a:lstStyle/>
          <a:p>
            <a:r>
              <a:rPr lang="en-US" dirty="0">
                <a:solidFill>
                  <a:schemeClr val="tx1"/>
                </a:solidFill>
              </a:rPr>
              <a:t>Open Service Broker - </a:t>
            </a:r>
            <a:r>
              <a:rPr lang="en-GB" dirty="0">
                <a:hlinkClick r:id="rId3"/>
              </a:rPr>
              <a:t>https://www.openservicebrokerapi.org/</a:t>
            </a:r>
            <a:endParaRPr lang="en-GB" dirty="0"/>
          </a:p>
          <a:p>
            <a:r>
              <a:rPr lang="en-GB" dirty="0">
                <a:solidFill>
                  <a:schemeClr val="tx1"/>
                </a:solidFill>
              </a:rPr>
              <a:t>Open Service Broker for Azure - </a:t>
            </a:r>
            <a:r>
              <a:rPr lang="en-GB" dirty="0">
                <a:hlinkClick r:id="rId4"/>
              </a:rPr>
              <a:t>https://osba.sh/</a:t>
            </a:r>
            <a:endParaRPr lang="en-GB" dirty="0"/>
          </a:p>
          <a:p>
            <a:r>
              <a:rPr lang="en-GB" dirty="0">
                <a:solidFill>
                  <a:schemeClr val="tx1"/>
                </a:solidFill>
              </a:rPr>
              <a:t>OSBA </a:t>
            </a:r>
            <a:r>
              <a:rPr lang="en-GB" dirty="0" err="1">
                <a:solidFill>
                  <a:schemeClr val="tx1"/>
                </a:solidFill>
              </a:rPr>
              <a:t>Github</a:t>
            </a:r>
            <a:r>
              <a:rPr lang="en-GB" dirty="0">
                <a:solidFill>
                  <a:schemeClr val="tx1"/>
                </a:solidFill>
              </a:rPr>
              <a:t> - </a:t>
            </a:r>
            <a:r>
              <a:rPr lang="en-GB" dirty="0">
                <a:hlinkClick r:id="rId5"/>
              </a:rPr>
              <a:t>https://github.com/Azure/open-service-broker-azure</a:t>
            </a:r>
            <a:endParaRPr lang="en-US" dirty="0">
              <a:solidFill>
                <a:schemeClr val="tx1"/>
              </a:solidFill>
            </a:endParaRPr>
          </a:p>
        </p:txBody>
      </p:sp>
    </p:spTree>
    <p:extLst>
      <p:ext uri="{BB962C8B-B14F-4D97-AF65-F5344CB8AC3E}">
        <p14:creationId xmlns:p14="http://schemas.microsoft.com/office/powerpoint/2010/main" val="417452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7DC80C9C-86B1-4F35-B460-A3753A68F4C0}"/>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E6C05D82-8231-4D94-9271-2A2C15F57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06670dda-0291-4061-b6e0-f6c0cb392c51"/>
    <ds:schemaRef ds:uri="http://purl.org/dc/elements/1.1/"/>
    <ds:schemaRef ds:uri="http://schemas.openxmlformats.org/package/2006/metadata/core-properties"/>
    <ds:schemaRef ds:uri="http://www.w3.org/XML/1998/namespace"/>
    <ds:schemaRef ds:uri="http://schemas.microsoft.com/office/infopath/2007/PartnerControls"/>
    <ds:schemaRef ds:uri="e4aa919a-b200-49cb-beca-4c7e0810321e"/>
    <ds:schemaRef ds:uri="http://schemas.microsoft.com/sharepoint/v3"/>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Microsoft_Ignite_The_Tour_2019_16x9_Breakout_Template</Template>
  <TotalTime>34</TotalTime>
  <Words>262</Words>
  <Application>Microsoft Office PowerPoint</Application>
  <PresentationFormat>Widescreen</PresentationFormat>
  <Paragraphs>46</Paragraphs>
  <Slides>10</Slides>
  <Notes>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Consolas</vt:lpstr>
      <vt:lpstr>Segoe UI</vt:lpstr>
      <vt:lpstr>Segoe UI Semibold</vt:lpstr>
      <vt:lpstr>Wingdings</vt:lpstr>
      <vt:lpstr>White Template</vt:lpstr>
      <vt:lpstr>Light Gray Template</vt:lpstr>
      <vt:lpstr>Black Template</vt:lpstr>
      <vt:lpstr>PowerPoint Presentation</vt:lpstr>
      <vt:lpstr>Open Service Broker for Azure</vt:lpstr>
      <vt:lpstr>About Me</vt:lpstr>
      <vt:lpstr>Open Service Broker</vt:lpstr>
      <vt:lpstr>Open Service Broker</vt:lpstr>
      <vt:lpstr>Open Service Broker</vt:lpstr>
      <vt:lpstr>Open Service Broker for Azure</vt:lpstr>
      <vt:lpstr>Demo</vt:lpstr>
      <vt:lpstr>Get Started</vt:lpstr>
      <vt:lpstr>About Me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Cogan, Sam (Cambridge)</dc:creator>
  <cp:keywords>Microsoft Ignite The Tour FY20</cp:keywords>
  <dc:description/>
  <cp:lastModifiedBy>Cogan, Sam (Cambridge)</cp:lastModifiedBy>
  <cp:revision>8</cp:revision>
  <dcterms:created xsi:type="dcterms:W3CDTF">2020-01-08T19:39:33Z</dcterms:created>
  <dcterms:modified xsi:type="dcterms:W3CDTF">2020-01-16T11:30:44Z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9c700311-1b20-487f-9129-30717d50ca8e_Enabled">
    <vt:lpwstr>True</vt:lpwstr>
  </property>
  <property fmtid="{D5CDD505-2E9C-101B-9397-08002B2CF9AE}" pid="12" name="MSIP_Label_9c700311-1b20-487f-9129-30717d50ca8e_SiteId">
    <vt:lpwstr>76e3921f-489b-4b7e-9547-9ea297add9b5</vt:lpwstr>
  </property>
  <property fmtid="{D5CDD505-2E9C-101B-9397-08002B2CF9AE}" pid="13" name="MSIP_Label_9c700311-1b20-487f-9129-30717d50ca8e_Owner">
    <vt:lpwstr>Sam.Cogan@towerswatson.com</vt:lpwstr>
  </property>
  <property fmtid="{D5CDD505-2E9C-101B-9397-08002B2CF9AE}" pid="14" name="MSIP_Label_9c700311-1b20-487f-9129-30717d50ca8e_SetDate">
    <vt:lpwstr>2020-01-08T19:40:00.8126942Z</vt:lpwstr>
  </property>
  <property fmtid="{D5CDD505-2E9C-101B-9397-08002B2CF9AE}" pid="15" name="MSIP_Label_9c700311-1b20-487f-9129-30717d50ca8e_Name">
    <vt:lpwstr>Confidential</vt:lpwstr>
  </property>
  <property fmtid="{D5CDD505-2E9C-101B-9397-08002B2CF9AE}" pid="16" name="MSIP_Label_9c700311-1b20-487f-9129-30717d50ca8e_Application">
    <vt:lpwstr>Microsoft Azure Information Protection</vt:lpwstr>
  </property>
  <property fmtid="{D5CDD505-2E9C-101B-9397-08002B2CF9AE}" pid="17" name="MSIP_Label_9c700311-1b20-487f-9129-30717d50ca8e_ActionId">
    <vt:lpwstr>1d5a11f5-5f50-4f8a-a8b0-49de86e00fb6</vt:lpwstr>
  </property>
  <property fmtid="{D5CDD505-2E9C-101B-9397-08002B2CF9AE}" pid="18" name="MSIP_Label_9c700311-1b20-487f-9129-30717d50ca8e_Extended_MSFT_Method">
    <vt:lpwstr>Automatic</vt:lpwstr>
  </property>
  <property fmtid="{D5CDD505-2E9C-101B-9397-08002B2CF9AE}" pid="19" name="MSIP_Label_d347b247-e90e-43a3-9d7b-004f14ae6873_Enabled">
    <vt:lpwstr>True</vt:lpwstr>
  </property>
  <property fmtid="{D5CDD505-2E9C-101B-9397-08002B2CF9AE}" pid="20" name="MSIP_Label_d347b247-e90e-43a3-9d7b-004f14ae6873_SiteId">
    <vt:lpwstr>76e3921f-489b-4b7e-9547-9ea297add9b5</vt:lpwstr>
  </property>
  <property fmtid="{D5CDD505-2E9C-101B-9397-08002B2CF9AE}" pid="21" name="MSIP_Label_d347b247-e90e-43a3-9d7b-004f14ae6873_Owner">
    <vt:lpwstr>Sam.Cogan@towerswatson.com</vt:lpwstr>
  </property>
  <property fmtid="{D5CDD505-2E9C-101B-9397-08002B2CF9AE}" pid="22" name="MSIP_Label_d347b247-e90e-43a3-9d7b-004f14ae6873_SetDate">
    <vt:lpwstr>2020-01-08T19:40:00.8126942Z</vt:lpwstr>
  </property>
  <property fmtid="{D5CDD505-2E9C-101B-9397-08002B2CF9AE}" pid="23" name="MSIP_Label_d347b247-e90e-43a3-9d7b-004f14ae6873_Name">
    <vt:lpwstr>Anyone (No Protection)</vt:lpwstr>
  </property>
  <property fmtid="{D5CDD505-2E9C-101B-9397-08002B2CF9AE}" pid="24" name="MSIP_Label_d347b247-e90e-43a3-9d7b-004f14ae6873_Application">
    <vt:lpwstr>Microsoft Azure Information Protection</vt:lpwstr>
  </property>
  <property fmtid="{D5CDD505-2E9C-101B-9397-08002B2CF9AE}" pid="25" name="MSIP_Label_d347b247-e90e-43a3-9d7b-004f14ae6873_ActionId">
    <vt:lpwstr>1d5a11f5-5f50-4f8a-a8b0-49de86e00fb6</vt:lpwstr>
  </property>
  <property fmtid="{D5CDD505-2E9C-101B-9397-08002B2CF9AE}" pid="26" name="MSIP_Label_d347b247-e90e-43a3-9d7b-004f14ae6873_Parent">
    <vt:lpwstr>9c700311-1b20-487f-9129-30717d50ca8e</vt:lpwstr>
  </property>
  <property fmtid="{D5CDD505-2E9C-101B-9397-08002B2CF9AE}" pid="27" name="MSIP_Label_d347b247-e90e-43a3-9d7b-004f14ae6873_Extended_MSFT_Method">
    <vt:lpwstr>Automatic</vt:lpwstr>
  </property>
  <property fmtid="{D5CDD505-2E9C-101B-9397-08002B2CF9AE}" pid="28" name="MSIP_Label_f42aa342-8706-4288-bd11-ebb85995028c_Enabled">
    <vt:lpwstr>True</vt:lpwstr>
  </property>
  <property fmtid="{D5CDD505-2E9C-101B-9397-08002B2CF9AE}" pid="29" name="MSIP_Label_f42aa342-8706-4288-bd11-ebb85995028c_SiteId">
    <vt:lpwstr>72f988bf-86f1-41af-91ab-2d7cd011db47</vt:lpwstr>
  </property>
  <property fmtid="{D5CDD505-2E9C-101B-9397-08002B2CF9AE}" pid="30" name="MSIP_Label_f42aa342-8706-4288-bd11-ebb85995028c_Owner">
    <vt:lpwstr>maryfj@microsoft.com</vt:lpwstr>
  </property>
  <property fmtid="{D5CDD505-2E9C-101B-9397-08002B2CF9AE}" pid="31" name="MSIP_Label_f42aa342-8706-4288-bd11-ebb85995028c_SetDate">
    <vt:lpwstr>2017-08-29T14:27:20.8568347-07:00</vt:lpwstr>
  </property>
  <property fmtid="{D5CDD505-2E9C-101B-9397-08002B2CF9AE}" pid="32" name="MSIP_Label_f42aa342-8706-4288-bd11-ebb85995028c_Name">
    <vt:lpwstr>General</vt:lpwstr>
  </property>
  <property fmtid="{D5CDD505-2E9C-101B-9397-08002B2CF9AE}" pid="33" name="MSIP_Label_f42aa342-8706-4288-bd11-ebb85995028c_Application">
    <vt:lpwstr>Microsoft Azure Information Protection</vt:lpwstr>
  </property>
  <property fmtid="{D5CDD505-2E9C-101B-9397-08002B2CF9AE}" pid="34" name="MSIP_Label_f42aa342-8706-4288-bd11-ebb85995028c_Extended_MSFT_Method">
    <vt:lpwstr>Automatic</vt:lpwstr>
  </property>
  <property fmtid="{D5CDD505-2E9C-101B-9397-08002B2CF9AE}" pid="35" name="Sensitivity">
    <vt:lpwstr>Confidential Anyone (No Protection) General</vt:lpwstr>
  </property>
</Properties>
</file>