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sldIdLst>
    <p:sldId id="270" r:id="rId2"/>
    <p:sldId id="1917" r:id="rId3"/>
    <p:sldId id="1912" r:id="rId4"/>
    <p:sldId id="1902" r:id="rId5"/>
    <p:sldId id="1901" r:id="rId6"/>
    <p:sldId id="1905" r:id="rId7"/>
    <p:sldId id="1906" r:id="rId8"/>
    <p:sldId id="1913" r:id="rId9"/>
    <p:sldId id="1907" r:id="rId10"/>
    <p:sldId id="1909" r:id="rId11"/>
    <p:sldId id="1918" r:id="rId12"/>
    <p:sldId id="191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3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5/3/2020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5/3/2020 1:42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5/3/2020 1:42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5/3/2020 1:42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82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90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93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52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1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59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2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009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gan.to/ffb99" TargetMode="External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ogan.to/347c5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an.to/1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8" y="457200"/>
            <a:ext cx="11018520" cy="110799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8. Testing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3" y="1397000"/>
            <a:ext cx="6409524" cy="5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7" y="257825"/>
            <a:ext cx="10514687" cy="1325448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9. Deployment Scripts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944" y="2542828"/>
            <a:ext cx="1772346" cy="177234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5188" y="2666796"/>
            <a:ext cx="1413217" cy="14132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357" y="2473834"/>
            <a:ext cx="1841340" cy="1841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1422808" y="5372564"/>
            <a:ext cx="973086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 Scripts Docs: </a:t>
            </a:r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hlinkClick r:id="rId8"/>
              </a:rPr>
              <a:t>https://cogan.to/ffb99</a:t>
            </a:r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50117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33" y="171716"/>
            <a:ext cx="10514687" cy="1325448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10.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2337128" y="4458414"/>
            <a:ext cx="768357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What-If Docs - </a:t>
            </a:r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hlinkClick r:id="rId2"/>
              </a:rPr>
              <a:t>https://cogan.to/347c5</a:t>
            </a:r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3" y="1905133"/>
            <a:ext cx="11784577" cy="21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46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87" y="347463"/>
            <a:ext cx="10514687" cy="1325448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679" y="1435671"/>
            <a:ext cx="11017563" cy="551487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Numeric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add, div, min, max,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copyIndex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contains, split, replace, trim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List Keys,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ResourceGroup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Parameters, Variables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Comparison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equals, greater, less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Logical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– and, or, not, if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Array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length, range, take, union</a:t>
            </a:r>
          </a:p>
          <a:p>
            <a:endParaRPr lang="en-GB" dirty="0">
              <a:latin typeface="Metropolis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latin typeface="Metropolis" panose="00000500000000000000" pitchFamily="50" charset="0"/>
              </a:rPr>
              <a:t>Functions Docs: </a:t>
            </a:r>
            <a:r>
              <a:rPr lang="en-GB" dirty="0">
                <a:latin typeface="Metropolis" panose="00000500000000000000" pitchFamily="50" charset="0"/>
                <a:hlinkClick r:id="rId3"/>
              </a:rPr>
              <a:t>https://cogan.to/1c3</a:t>
            </a:r>
            <a:r>
              <a:rPr lang="en-GB" dirty="0"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2893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37110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979277"/>
          </a:xfrm>
        </p:spPr>
        <p:txBody>
          <a:bodyPr/>
          <a:lstStyle/>
          <a:p>
            <a:pPr marL="0" indent="0">
              <a:buNone/>
            </a:pPr>
            <a:r>
              <a:rPr lang="en-GB" sz="4800" dirty="0">
                <a:solidFill>
                  <a:srgbClr val="E06C75"/>
                </a:solidFill>
                <a:latin typeface="Metropolis" panose="00000500000000000000" pitchFamily="50" charset="0"/>
              </a:rPr>
              <a:t>"value"</a:t>
            </a:r>
            <a:r>
              <a:rPr lang="en-GB" sz="4800" dirty="0">
                <a:solidFill>
                  <a:srgbClr val="BBBBBB"/>
                </a:solidFill>
                <a:latin typeface="Metropolis" panose="00000500000000000000" pitchFamily="50" charset="0"/>
              </a:rPr>
              <a:t>:</a:t>
            </a:r>
            <a:r>
              <a:rPr lang="en-GB" sz="4800" dirty="0">
                <a:solidFill>
                  <a:srgbClr val="98C379"/>
                </a:solidFill>
                <a:latin typeface="Metropolis" panose="00000500000000000000" pitchFamily="50" charset="0"/>
              </a:rPr>
              <a:t>"[take(</a:t>
            </a:r>
            <a:r>
              <a:rPr lang="en-GB" sz="4800" dirty="0" err="1">
                <a:solidFill>
                  <a:srgbClr val="98C379"/>
                </a:solidFill>
                <a:latin typeface="Metropolis" panose="00000500000000000000" pitchFamily="50" charset="0"/>
              </a:rPr>
              <a:t>concat</a:t>
            </a:r>
            <a:r>
              <a:rPr lang="en-GB" sz="4800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sz="4800" dirty="0" err="1">
                <a:solidFill>
                  <a:srgbClr val="98C379"/>
                </a:solidFill>
                <a:latin typeface="Metropolis" panose="00000500000000000000" pitchFamily="50" charset="0"/>
              </a:rPr>
              <a:t>toLower</a:t>
            </a:r>
            <a:r>
              <a:rPr lang="en-GB" sz="4800" dirty="0">
                <a:solidFill>
                  <a:srgbClr val="98C379"/>
                </a:solidFill>
                <a:latin typeface="Metropolis" panose="00000500000000000000" pitchFamily="50" charset="0"/>
              </a:rPr>
              <a:t>(replace(parameters('prefix'),' ','-')), </a:t>
            </a:r>
            <a:r>
              <a:rPr lang="en-GB" sz="4800" dirty="0" err="1">
                <a:solidFill>
                  <a:srgbClr val="98C379"/>
                </a:solidFill>
                <a:latin typeface="Metropolis" panose="00000500000000000000" pitchFamily="50" charset="0"/>
              </a:rPr>
              <a:t>uniqueString</a:t>
            </a:r>
            <a:r>
              <a:rPr lang="en-GB" sz="4800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sz="4800" dirty="0" err="1">
                <a:solidFill>
                  <a:srgbClr val="98C379"/>
                </a:solidFill>
                <a:latin typeface="Metropolis" panose="00000500000000000000" pitchFamily="50" charset="0"/>
              </a:rPr>
              <a:t>resourceGroup</a:t>
            </a:r>
            <a:r>
              <a:rPr lang="en-GB" sz="4800" dirty="0">
                <a:solidFill>
                  <a:srgbClr val="98C379"/>
                </a:solidFill>
                <a:latin typeface="Metropolis" panose="00000500000000000000" pitchFamily="50" charset="0"/>
              </a:rPr>
              <a:t>().</a:t>
            </a:r>
            <a:r>
              <a:rPr lang="en-GB" sz="4800" dirty="0" err="1">
                <a:solidFill>
                  <a:srgbClr val="98C379"/>
                </a:solidFill>
                <a:latin typeface="Metropolis" panose="00000500000000000000" pitchFamily="50" charset="0"/>
              </a:rPr>
              <a:t>id,parameters</a:t>
            </a:r>
            <a:r>
              <a:rPr lang="en-GB" sz="4800" dirty="0">
                <a:solidFill>
                  <a:srgbClr val="98C379"/>
                </a:solidFill>
                <a:latin typeface="Metropolis" panose="00000500000000000000" pitchFamily="50" charset="0"/>
              </a:rPr>
              <a:t>('prefix'))),15)]"</a:t>
            </a:r>
            <a:r>
              <a:rPr lang="en-GB" sz="4800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7" y="35881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5882" y="1807930"/>
            <a:ext cx="1143487" cy="11434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750" y="3275630"/>
            <a:ext cx="1077479" cy="10774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838" y="3275630"/>
            <a:ext cx="1077479" cy="107747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5926" y="3275630"/>
            <a:ext cx="1077479" cy="10774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3593534" y="2807267"/>
            <a:ext cx="851303" cy="4193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4857387" y="2886379"/>
            <a:ext cx="0" cy="32858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5719368" y="2871332"/>
            <a:ext cx="506707" cy="3552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32926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27" y="1363204"/>
            <a:ext cx="7315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22168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4.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39" y="2561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58" y="1258847"/>
            <a:ext cx="3207439" cy="3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34" y="3218207"/>
            <a:ext cx="1248079" cy="12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3F214-A062-47F4-AEE7-C88560BB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20" y="2280722"/>
            <a:ext cx="1022713" cy="30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AFEED-4CF5-44F0-9580-9795FC8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71" y="3098204"/>
            <a:ext cx="808252" cy="240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91C219-ED49-4E7F-92AE-7175142C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46" y="3541088"/>
            <a:ext cx="590171" cy="1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2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5.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588263" y="1390455"/>
            <a:ext cx="11077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"condition"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"[equals(parameters('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NetworkInterfaceType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'),'Public')]"</a:t>
            </a:r>
            <a:endParaRPr lang="en-GB" sz="3600" dirty="0">
              <a:solidFill>
                <a:srgbClr val="BBBBBB"/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588261" y="3745980"/>
            <a:ext cx="12228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 err="1">
                <a:solidFill>
                  <a:srgbClr val="E06C75"/>
                </a:solidFill>
                <a:latin typeface="Metropolis" panose="00000500000000000000" pitchFamily="50" charset="0"/>
              </a:rPr>
              <a:t>publicIPAddress</a:t>
            </a:r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"[if(variables('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requirePublicIP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 variables('publicIP1'), json('null'))]"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4796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6.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41" y="1842493"/>
            <a:ext cx="1394460" cy="13944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441" y="3947161"/>
            <a:ext cx="1337311" cy="1337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3977640" y="1987511"/>
            <a:ext cx="431207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3977641" y="3947160"/>
            <a:ext cx="356507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2097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7. Deployment Scopes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141" y="1927021"/>
            <a:ext cx="2336780" cy="23367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978" y="1350237"/>
            <a:ext cx="4496045" cy="349035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9081" y="2151546"/>
            <a:ext cx="1887729" cy="18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460</Words>
  <Application>Microsoft Office PowerPoint</Application>
  <PresentationFormat>Widescreen</PresentationFormat>
  <Paragraphs>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Metropolis</vt:lpstr>
      <vt:lpstr>Segoe UI</vt:lpstr>
      <vt:lpstr>Wingdings</vt:lpstr>
      <vt:lpstr>Office Theme</vt:lpstr>
      <vt:lpstr>About Me</vt:lpstr>
      <vt:lpstr>1. Functions</vt:lpstr>
      <vt:lpstr>2. User Defined Functions</vt:lpstr>
      <vt:lpstr>3. Nested Templates</vt:lpstr>
      <vt:lpstr>3. Nested Templates</vt:lpstr>
      <vt:lpstr>4. T-Shirt Sizing</vt:lpstr>
      <vt:lpstr>5. Conditions</vt:lpstr>
      <vt:lpstr>6. Deployment Modes</vt:lpstr>
      <vt:lpstr>7. Deployment Scopes</vt:lpstr>
      <vt:lpstr>8. Testing </vt:lpstr>
      <vt:lpstr>9. Deployment Scripts</vt:lpstr>
      <vt:lpstr>10. What-If?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Kubernetes and Azure</dc:title>
  <dc:creator>Sam Cogan</dc:creator>
  <cp:lastModifiedBy>Sam Cogan</cp:lastModifiedBy>
  <cp:revision>9</cp:revision>
  <dcterms:created xsi:type="dcterms:W3CDTF">2019-12-08T15:34:01Z</dcterms:created>
  <dcterms:modified xsi:type="dcterms:W3CDTF">2020-05-03T13:11:29Z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Sam.Cogan@towerswatson.com</vt:lpwstr>
  </property>
  <property fmtid="{D5CDD505-2E9C-101B-9397-08002B2CF9AE}" pid="5" name="MSIP_Label_9c700311-1b20-487f-9129-30717d50ca8e_SetDate">
    <vt:lpwstr>2020-02-28T16:50:20.7790106Z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c8f62efb-9c8c-48a9-b300-009dfe270128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2020-02-28T16:50:20.7790106Z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c8f62efb-9c8c-48a9-b300-009dfe270128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