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6" r:id="rId1"/>
    <p:sldMasterId id="2147483900" r:id="rId2"/>
  </p:sldMasterIdLst>
  <p:notesMasterIdLst>
    <p:notesMasterId r:id="rId21"/>
  </p:notesMasterIdLst>
  <p:handoutMasterIdLst>
    <p:handoutMasterId r:id="rId22"/>
  </p:handoutMasterIdLst>
  <p:sldIdLst>
    <p:sldId id="1918" r:id="rId3"/>
    <p:sldId id="1894" r:id="rId4"/>
    <p:sldId id="1575" r:id="rId5"/>
    <p:sldId id="1576" r:id="rId6"/>
    <p:sldId id="1577" r:id="rId7"/>
    <p:sldId id="1578" r:id="rId8"/>
    <p:sldId id="1916" r:id="rId9"/>
    <p:sldId id="1581" r:id="rId10"/>
    <p:sldId id="269" r:id="rId11"/>
    <p:sldId id="1582" r:id="rId12"/>
    <p:sldId id="1583" r:id="rId13"/>
    <p:sldId id="1580" r:id="rId14"/>
    <p:sldId id="1902" r:id="rId15"/>
    <p:sldId id="1585" r:id="rId16"/>
    <p:sldId id="1915" r:id="rId17"/>
    <p:sldId id="1586" r:id="rId18"/>
    <p:sldId id="1917" r:id="rId19"/>
    <p:sldId id="191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536"/>
    <a:srgbClr val="EDEDF6"/>
    <a:srgbClr val="1C224A"/>
    <a:srgbClr val="D89435"/>
    <a:srgbClr val="91DEDB"/>
    <a:srgbClr val="1EBBE7"/>
    <a:srgbClr val="C55A11"/>
    <a:srgbClr val="010101"/>
    <a:srgbClr val="21C2EB"/>
    <a:srgbClr val="5EA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6" autoAdjust="0"/>
    <p:restoredTop sz="85649" autoAdjust="0"/>
  </p:normalViewPr>
  <p:slideViewPr>
    <p:cSldViewPr snapToGrid="0" snapToObjects="1">
      <p:cViewPr varScale="1">
        <p:scale>
          <a:sx n="143" d="100"/>
          <a:sy n="143" d="100"/>
        </p:scale>
        <p:origin x="126" y="2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3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25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8513D5-8717-4CDF-8A73-2FAD6B5F18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CDF50-A4BD-4D35-BBAE-161CF66DB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A8DEF-A091-44A8-A70B-42AAFE071624}" type="datetimeFigureOut">
              <a:rPr lang="en-DK" smtClean="0"/>
              <a:t>08/29/2019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C9649-5833-423E-BDC5-0F544AA95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7D530-96D9-4179-92C1-1937081DEC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CB2BC-A270-43FF-B047-6EB1DEB1DB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4334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1BB6DB-292D-4F55-8FEB-A2186E983E2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8/29/2019 3:19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13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creation, show code</a:t>
            </a:r>
          </a:p>
          <a:p>
            <a:r>
              <a:rPr lang="en-US" dirty="0"/>
              <a:t>Policy Type:</a:t>
            </a:r>
          </a:p>
          <a:p>
            <a:pPr lvl="1"/>
            <a:r>
              <a:rPr lang="en-GB" sz="882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Deny</a:t>
            </a:r>
            <a:r>
              <a:rPr lang="en-GB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generates an event in the activity log and fails the request</a:t>
            </a:r>
          </a:p>
          <a:p>
            <a:pPr lvl="1"/>
            <a:r>
              <a:rPr lang="en-GB" sz="882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Audit</a:t>
            </a:r>
            <a:r>
              <a:rPr lang="en-GB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generates a warning event in activity log but doesn't fail the request</a:t>
            </a:r>
          </a:p>
          <a:p>
            <a:pPr lvl="1"/>
            <a:r>
              <a:rPr lang="en-GB" sz="882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Append</a:t>
            </a:r>
            <a:r>
              <a:rPr lang="en-GB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adds the defined set of fields to the request</a:t>
            </a:r>
          </a:p>
          <a:p>
            <a:pPr lvl="1"/>
            <a:r>
              <a:rPr lang="en-GB" sz="882" b="1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AuditIfNotExists</a:t>
            </a:r>
            <a:r>
              <a:rPr lang="en-GB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enables auditing if a resource doesn't exist</a:t>
            </a:r>
          </a:p>
          <a:p>
            <a:pPr lvl="1"/>
            <a:r>
              <a:rPr lang="en-GB" sz="882" b="1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DeployIfNotExists</a:t>
            </a:r>
            <a:r>
              <a:rPr lang="en-GB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deploys a resource if it doesn't already exist</a:t>
            </a:r>
          </a:p>
          <a:p>
            <a:pPr lvl="1"/>
            <a:r>
              <a:rPr lang="en-GB" sz="882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Disabled</a:t>
            </a:r>
            <a:r>
              <a:rPr lang="en-GB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doesn't evaluate resources for compliance to the policy rule</a:t>
            </a:r>
          </a:p>
          <a:p>
            <a:pPr marL="107153" lvl="1" indent="0">
              <a:buNone/>
            </a:pPr>
            <a:endParaRPr lang="en-GB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07153" lvl="1" indent="0">
              <a:buNone/>
            </a:pPr>
            <a:r>
              <a:rPr lang="en-GB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Language - https://docs.microsoft.com/en-us/azure/governance/policy/concepts/definition-structure#policy-rule </a:t>
            </a:r>
          </a:p>
          <a:p>
            <a:endParaRPr lang="en-US" dirty="0"/>
          </a:p>
          <a:p>
            <a:r>
              <a:rPr lang="en-US" dirty="0"/>
              <a:t>Initiatives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8/29/2019 3:12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05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1BB6DB-292D-4F55-8FEB-A2186E983E2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8/29/2019 3:12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75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Headline 1" preserve="1" userDrawn="1">
  <p:cSld name="1_Big Picture Headline 1">
    <p:bg>
      <p:bgPr>
        <a:solidFill>
          <a:srgbClr val="1C224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30D970-45E1-1F4F-BC7F-44F5F39C1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590"/>
          <a:stretch/>
        </p:blipFill>
        <p:spPr>
          <a:xfrm>
            <a:off x="1041798" y="-1"/>
            <a:ext cx="5140162" cy="1120915"/>
          </a:xfrm>
          <a:prstGeom prst="rect">
            <a:avLst/>
          </a:prstGeo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9BC5D48-938F-0C45-9212-3AF881D9716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713" y="3289845"/>
            <a:ext cx="6241534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ea typeface="Roboto Mono" pitchFamily="2" charset="0"/>
                <a:cs typeface="Calibri Light" panose="020F0302020204030204" pitchFamily="34" charset="0"/>
              </a:defRPr>
            </a:lvl1pPr>
            <a:lvl2pPr>
              <a:defRPr sz="2400">
                <a:latin typeface="Roboto Mono" pitchFamily="2" charset="0"/>
                <a:ea typeface="Roboto Mono" pitchFamily="2" charset="0"/>
              </a:defRPr>
            </a:lvl2pPr>
            <a:lvl3pPr>
              <a:defRPr sz="2400">
                <a:latin typeface="Roboto Mono" pitchFamily="2" charset="0"/>
                <a:ea typeface="Roboto Mono" pitchFamily="2" charset="0"/>
              </a:defRPr>
            </a:lvl3pPr>
            <a:lvl4pPr>
              <a:defRPr sz="2400">
                <a:latin typeface="Roboto Mono" pitchFamily="2" charset="0"/>
                <a:ea typeface="Roboto Mono" pitchFamily="2" charset="0"/>
              </a:defRPr>
            </a:lvl4pPr>
            <a:lvl5pPr>
              <a:defRPr sz="2400"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Speaker</a:t>
            </a:r>
            <a:endParaRPr lang="da-DK" dirty="0"/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6E6D066-5889-014C-A579-63E39AAB859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35711" y="3735203"/>
            <a:ext cx="624154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ea typeface="Roboto Mono" pitchFamily="2" charset="0"/>
                <a:cs typeface="Calibri Light" panose="020F0302020204030204" pitchFamily="34" charset="0"/>
              </a:defRPr>
            </a:lvl1pPr>
            <a:lvl2pPr>
              <a:defRPr sz="2400">
                <a:latin typeface="Roboto Mono" pitchFamily="2" charset="0"/>
                <a:ea typeface="Roboto Mono" pitchFamily="2" charset="0"/>
              </a:defRPr>
            </a:lvl2pPr>
            <a:lvl3pPr>
              <a:defRPr sz="2400">
                <a:latin typeface="Roboto Mono" pitchFamily="2" charset="0"/>
                <a:ea typeface="Roboto Mono" pitchFamily="2" charset="0"/>
              </a:defRPr>
            </a:lvl3pPr>
            <a:lvl4pPr>
              <a:defRPr sz="2400">
                <a:latin typeface="Roboto Mono" pitchFamily="2" charset="0"/>
                <a:ea typeface="Roboto Mono" pitchFamily="2" charset="0"/>
              </a:defRPr>
            </a:lvl4pPr>
            <a:lvl5pPr>
              <a:defRPr sz="2400"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Subtitle</a:t>
            </a:r>
            <a:endParaRPr lang="da-DK" dirty="0"/>
          </a:p>
        </p:txBody>
      </p:sp>
      <p:sp>
        <p:nvSpPr>
          <p:cNvPr id="17" name="Text Placeholder 24">
            <a:extLst>
              <a:ext uri="{FF2B5EF4-FFF2-40B4-BE49-F238E27FC236}">
                <a16:creationId xmlns:a16="http://schemas.microsoft.com/office/drawing/2014/main" id="{0A48B412-1AA9-6F40-8B6C-13A1FA2900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712" y="2543110"/>
            <a:ext cx="6924037" cy="584775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ea typeface="Roboto Mono" pitchFamily="2" charset="0"/>
                <a:cs typeface="Calibri Light" panose="020F0302020204030204" pitchFamily="34" charset="0"/>
              </a:defRPr>
            </a:lvl1pPr>
            <a:lvl2pPr>
              <a:defRPr sz="2400">
                <a:latin typeface="Roboto Mono" pitchFamily="2" charset="0"/>
                <a:ea typeface="Roboto Mono" pitchFamily="2" charset="0"/>
              </a:defRPr>
            </a:lvl2pPr>
            <a:lvl3pPr>
              <a:defRPr sz="2400">
                <a:latin typeface="Roboto Mono" pitchFamily="2" charset="0"/>
                <a:ea typeface="Roboto Mono" pitchFamily="2" charset="0"/>
              </a:defRPr>
            </a:lvl3pPr>
            <a:lvl4pPr>
              <a:defRPr sz="2400">
                <a:latin typeface="Roboto Mono" pitchFamily="2" charset="0"/>
                <a:ea typeface="Roboto Mono" pitchFamily="2" charset="0"/>
              </a:defRPr>
            </a:lvl4pPr>
            <a:lvl5pPr>
              <a:defRPr sz="2400"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Session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BB39C3-EA4E-2E44-A279-9E190E1240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37032" y="3862088"/>
            <a:ext cx="1825465" cy="9094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AB2233-FC44-8D49-9F1B-3265581A7B7E}"/>
              </a:ext>
            </a:extLst>
          </p:cNvPr>
          <p:cNvSpPr txBox="1"/>
          <p:nvPr userDrawn="1"/>
        </p:nvSpPr>
        <p:spPr>
          <a:xfrm>
            <a:off x="7012419" y="574635"/>
            <a:ext cx="1641075" cy="495108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180000" tIns="108000" rIns="180000" bIns="108000" rtlCol="0" anchor="ctr">
            <a:spAutoFit/>
          </a:bodyPr>
          <a:lstStyle/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Session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D0A5A7-0321-8742-AC30-BD87AC7A91EA}"/>
              </a:ext>
            </a:extLst>
          </p:cNvPr>
          <p:cNvCxnSpPr>
            <a:cxnSpLocks/>
          </p:cNvCxnSpPr>
          <p:nvPr userDrawn="1"/>
        </p:nvCxnSpPr>
        <p:spPr>
          <a:xfrm>
            <a:off x="7845511" y="1069743"/>
            <a:ext cx="0" cy="2220102"/>
          </a:xfrm>
          <a:prstGeom prst="line">
            <a:avLst/>
          </a:prstGeom>
          <a:ln w="12700">
            <a:solidFill>
              <a:srgbClr val="F3A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s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90320" y="268675"/>
            <a:ext cx="6985368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&lt;Title&gt;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0320" y="1211750"/>
            <a:ext cx="6985368" cy="35534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&lt;Text&gt;</a:t>
            </a:r>
          </a:p>
        </p:txBody>
      </p:sp>
    </p:spTree>
    <p:extLst>
      <p:ext uri="{BB962C8B-B14F-4D97-AF65-F5344CB8AC3E}">
        <p14:creationId xmlns:p14="http://schemas.microsoft.com/office/powerpoint/2010/main" val="104267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076623"/>
            <a:ext cx="8263890" cy="1209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6488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Headline 1" preserve="1" userDrawn="1">
  <p:cSld name="1_Big Picture Headline 1">
    <p:bg>
      <p:bgPr>
        <a:solidFill>
          <a:srgbClr val="1C224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30D970-45E1-1F4F-BC7F-44F5F39C1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590"/>
          <a:stretch/>
        </p:blipFill>
        <p:spPr>
          <a:xfrm>
            <a:off x="1041798" y="-1"/>
            <a:ext cx="5140162" cy="11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9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Headline 1" preserve="1" userDrawn="1">
  <p:cSld name="1_Big Picture Headline 1">
    <p:bg>
      <p:bgPr>
        <a:solidFill>
          <a:srgbClr val="1C224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30D970-45E1-1F4F-BC7F-44F5F39C1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590"/>
          <a:stretch/>
        </p:blipFill>
        <p:spPr>
          <a:xfrm>
            <a:off x="1041798" y="-1"/>
            <a:ext cx="5140162" cy="11209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F7DA97-C0B7-654C-A141-281C1F12C53A}"/>
              </a:ext>
            </a:extLst>
          </p:cNvPr>
          <p:cNvSpPr txBox="1"/>
          <p:nvPr userDrawn="1"/>
        </p:nvSpPr>
        <p:spPr>
          <a:xfrm>
            <a:off x="786315" y="544035"/>
            <a:ext cx="1716464" cy="772107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Event </a:t>
            </a:r>
          </a:p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partners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9416F-0C06-C146-AA67-8FF21C84C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71175" y="4031734"/>
            <a:ext cx="1440000" cy="298868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B755377-C53D-AB47-9CC3-FCA27EAAD0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80924" y="3289952"/>
            <a:ext cx="144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4C9CAE-3B52-1D4B-840E-5EC06CBD498A}"/>
              </a:ext>
            </a:extLst>
          </p:cNvPr>
          <p:cNvSpPr txBox="1"/>
          <p:nvPr userDrawn="1"/>
        </p:nvSpPr>
        <p:spPr>
          <a:xfrm>
            <a:off x="3838352" y="544035"/>
            <a:ext cx="1716464" cy="772107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Expo</a:t>
            </a:r>
          </a:p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partners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840E1-FCF5-894F-BF7F-8A9A5C423AD7}"/>
              </a:ext>
            </a:extLst>
          </p:cNvPr>
          <p:cNvSpPr txBox="1"/>
          <p:nvPr userDrawn="1"/>
        </p:nvSpPr>
        <p:spPr>
          <a:xfrm>
            <a:off x="6732943" y="544035"/>
            <a:ext cx="1716464" cy="772107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Expo light</a:t>
            </a:r>
          </a:p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partners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4ADADA-FA9B-F843-A4C4-826196C1A43E}"/>
              </a:ext>
            </a:extLst>
          </p:cNvPr>
          <p:cNvGrpSpPr/>
          <p:nvPr userDrawn="1"/>
        </p:nvGrpSpPr>
        <p:grpSpPr>
          <a:xfrm>
            <a:off x="1644547" y="1316142"/>
            <a:ext cx="5946628" cy="755068"/>
            <a:chOff x="1644547" y="1327901"/>
            <a:chExt cx="5946628" cy="58730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307181-8B9E-8345-86E5-C737CD8AB6D7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1644547" y="1327901"/>
              <a:ext cx="0" cy="587306"/>
            </a:xfrm>
            <a:prstGeom prst="line">
              <a:avLst/>
            </a:prstGeom>
            <a:ln w="12700">
              <a:solidFill>
                <a:srgbClr val="F3A5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1DFBAF-6462-D04B-ABC9-A81DD3BE2DF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4696584" y="1327901"/>
              <a:ext cx="0" cy="587306"/>
            </a:xfrm>
            <a:prstGeom prst="line">
              <a:avLst/>
            </a:prstGeom>
            <a:ln w="12700">
              <a:solidFill>
                <a:srgbClr val="F3A5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753D4E-8860-A24A-9D4C-F04F5A65324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7591175" y="1327901"/>
              <a:ext cx="0" cy="587306"/>
            </a:xfrm>
            <a:prstGeom prst="line">
              <a:avLst/>
            </a:prstGeom>
            <a:ln w="12700">
              <a:solidFill>
                <a:srgbClr val="F3A5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01FF9761-5C23-6049-8C2E-9D592291CDB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28" y="2533941"/>
            <a:ext cx="1408541" cy="3007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BA5A22-6EB6-8E43-9AA2-DF388B4EC6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64181" y="3126966"/>
            <a:ext cx="1556769" cy="6554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7572F79-D174-884E-B75F-9428FF7B6B7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53608" y="3977306"/>
            <a:ext cx="1358638" cy="668182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A03E089A-5DA6-5045-B6A2-7C9C72408FE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931927" y="3698532"/>
            <a:ext cx="1440001" cy="3391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BCDB89-04FD-8B4D-8056-77CFA729014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961284" y="2306091"/>
            <a:ext cx="1221432" cy="528573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3FA89546-2352-1344-851F-289CC0EA460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085868" y="3016602"/>
            <a:ext cx="1022485" cy="3830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44CBD8-4029-DF41-AAD1-11BCBD812E7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862914" y="4325237"/>
            <a:ext cx="1552825" cy="442570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5F469C84-EC3C-3541-9339-1C171E92849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989020" y="2178119"/>
            <a:ext cx="1183579" cy="585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A05B8C-7669-744B-9473-A6D06B53308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839797" y="2868376"/>
            <a:ext cx="1556769" cy="3414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13E23A-7F20-4C58-98C9-6EE7AD21710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871175" y="4560436"/>
            <a:ext cx="1494342" cy="2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2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9793" y="1075778"/>
            <a:ext cx="8263890" cy="1209562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368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6856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4217172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076623"/>
            <a:ext cx="8263890" cy="1209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427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709319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6856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87748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701868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58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7" r:id="rId2"/>
    <p:sldLayoutId id="2147483899" r:id="rId3"/>
    <p:sldLayoutId id="2147483905" r:id="rId4"/>
    <p:sldLayoutId id="2147483906" r:id="rId5"/>
    <p:sldLayoutId id="2147483907" r:id="rId6"/>
    <p:sldLayoutId id="214748390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438150" y="1076628"/>
            <a:ext cx="8263890" cy="12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438912" cy="438912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19456" cy="21945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1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4" r:id="rId2"/>
    <p:sldLayoutId id="2147483911" r:id="rId3"/>
    <p:sldLayoutId id="2147483913" r:id="rId4"/>
  </p:sldLayoutIdLst>
  <p:transition>
    <p:fade/>
  </p:transition>
  <p:hf sldNum="0" hdr="0" ftr="0" dt="0"/>
  <p:txStyles>
    <p:titleStyle>
      <a:lvl1pPr algn="l" defTabSz="699557" rtl="0" eaLnBrk="1" latinLnBrk="0" hangingPunct="1">
        <a:lnSpc>
          <a:spcPct val="100000"/>
        </a:lnSpc>
        <a:spcBef>
          <a:spcPct val="0"/>
        </a:spcBef>
        <a:buNone/>
        <a:defRPr lang="en-US" sz="2700" b="0" kern="1200" cap="none" spc="-38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7145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92919" marR="0" indent="-150019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32222" marR="0" indent="-135731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67954" marR="0" indent="-126206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780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559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3337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3116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7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55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335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9113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892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67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44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822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8.png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masmaurer.ch/2019/04/sync-file-servers-with-azure-file-sync-in-windows-admin-center/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BFC018-6D10-4817-8E6B-262360DA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1434638"/>
            <a:ext cx="8263890" cy="1231106"/>
          </a:xfrm>
        </p:spPr>
        <p:txBody>
          <a:bodyPr/>
          <a:lstStyle/>
          <a:p>
            <a:r>
              <a:rPr lang="en-GB" sz="4000" dirty="0">
                <a:solidFill>
                  <a:schemeClr val="accent5"/>
                </a:solidFill>
              </a:rPr>
              <a:t>Providing Reliable SMB Shares in </a:t>
            </a:r>
            <a:r>
              <a:rPr lang="en-GB" sz="4000" dirty="0">
                <a:solidFill>
                  <a:schemeClr val="accent1"/>
                </a:solidFill>
              </a:rPr>
              <a:t>Microsoft Azure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0863E-6609-4C4B-937E-E970158DB5CE}"/>
              </a:ext>
            </a:extLst>
          </p:cNvPr>
          <p:cNvSpPr txBox="1"/>
          <p:nvPr/>
        </p:nvSpPr>
        <p:spPr>
          <a:xfrm>
            <a:off x="441197" y="3397134"/>
            <a:ext cx="237885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3600" dirty="0">
                <a:solidFill>
                  <a:schemeClr val="accent5"/>
                </a:solidFill>
                <a:latin typeface="+mj-lt"/>
              </a:rPr>
              <a:t>Sam Cogan</a:t>
            </a:r>
          </a:p>
        </p:txBody>
      </p:sp>
    </p:spTree>
    <p:extLst>
      <p:ext uri="{BB962C8B-B14F-4D97-AF65-F5344CB8AC3E}">
        <p14:creationId xmlns:p14="http://schemas.microsoft.com/office/powerpoint/2010/main" val="145060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30121-942D-CE47-876F-7AF1BF00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" y="200112"/>
            <a:ext cx="6985368" cy="857250"/>
          </a:xfrm>
        </p:spPr>
        <p:txBody>
          <a:bodyPr/>
          <a:lstStyle/>
          <a:p>
            <a:r>
              <a:rPr lang="nl-NL" dirty="0"/>
              <a:t>Storage Spaces Direct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FA8A22-ED4F-457E-9F4B-C9F0A2E03FC4}"/>
              </a:ext>
            </a:extLst>
          </p:cNvPr>
          <p:cNvSpPr txBox="1">
            <a:spLocks/>
          </p:cNvSpPr>
          <p:nvPr/>
        </p:nvSpPr>
        <p:spPr>
          <a:xfrm>
            <a:off x="293688" y="1585756"/>
            <a:ext cx="381216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112" indent="0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None/>
              <a:tabLst/>
              <a:defRPr sz="2200" b="1">
                <a:solidFill>
                  <a:srgbClr val="1E347F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8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4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0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0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b="0" dirty="0">
                <a:solidFill>
                  <a:schemeClr val="accent5"/>
                </a:solidFill>
              </a:rPr>
              <a:t>True Active/Active Cluster</a:t>
            </a:r>
          </a:p>
          <a:p>
            <a:r>
              <a:rPr lang="en-US" b="0" dirty="0">
                <a:solidFill>
                  <a:schemeClr val="accent1"/>
                </a:solidFill>
              </a:rPr>
              <a:t>Instant Failover</a:t>
            </a:r>
          </a:p>
          <a:p>
            <a:r>
              <a:rPr lang="en-US" b="0" dirty="0">
                <a:solidFill>
                  <a:schemeClr val="accent5"/>
                </a:solidFill>
              </a:rPr>
              <a:t>Highly Available</a:t>
            </a:r>
          </a:p>
          <a:p>
            <a:r>
              <a:rPr lang="en-US" b="0" dirty="0">
                <a:solidFill>
                  <a:schemeClr val="accent1"/>
                </a:solidFill>
              </a:rPr>
              <a:t>99.95% SLA</a:t>
            </a:r>
          </a:p>
          <a:p>
            <a:r>
              <a:rPr lang="en-US" b="0" dirty="0">
                <a:solidFill>
                  <a:schemeClr val="accent5"/>
                </a:solidFill>
              </a:rPr>
              <a:t>Supports Cloud Witness</a:t>
            </a:r>
          </a:p>
          <a:p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2A314-0DC6-469A-BB97-7328C8B6FAA2}"/>
              </a:ext>
            </a:extLst>
          </p:cNvPr>
          <p:cNvSpPr txBox="1"/>
          <p:nvPr/>
        </p:nvSpPr>
        <p:spPr>
          <a:xfrm>
            <a:off x="5268336" y="1558053"/>
            <a:ext cx="4532243" cy="2794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">
              <a:spcBef>
                <a:spcPct val="20000"/>
              </a:spcBef>
              <a:buClr>
                <a:srgbClr val="93C5DA"/>
              </a:buClr>
              <a:buSzPct val="125000"/>
            </a:pPr>
            <a:r>
              <a:rPr lang="en-GB" sz="2200" dirty="0">
                <a:solidFill>
                  <a:schemeClr val="accent5"/>
                </a:solidFill>
                <a:latin typeface="+mj-lt"/>
                <a:cs typeface="Segoe UI" panose="020B0502040204020203" pitchFamily="34" charset="0"/>
              </a:rPr>
              <a:t>Limited supported workloads</a:t>
            </a:r>
          </a:p>
          <a:p>
            <a:pPr marL="11112">
              <a:spcBef>
                <a:spcPct val="20000"/>
              </a:spcBef>
              <a:buClr>
                <a:srgbClr val="93C5DA"/>
              </a:buClr>
              <a:buSzPct val="125000"/>
            </a:pPr>
            <a:r>
              <a:rPr lang="en-GB" sz="22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Performance Concerns</a:t>
            </a:r>
          </a:p>
          <a:p>
            <a:pPr marL="11112">
              <a:spcBef>
                <a:spcPct val="20000"/>
              </a:spcBef>
              <a:buClr>
                <a:srgbClr val="93C5DA"/>
              </a:buClr>
              <a:buSzPct val="125000"/>
            </a:pPr>
            <a:r>
              <a:rPr lang="en-GB" sz="2200" dirty="0">
                <a:solidFill>
                  <a:schemeClr val="accent5"/>
                </a:solidFill>
                <a:latin typeface="+mj-lt"/>
                <a:cs typeface="Segoe UI" panose="020B0502040204020203" pitchFamily="34" charset="0"/>
              </a:rPr>
              <a:t>Additional Cost</a:t>
            </a:r>
          </a:p>
          <a:p>
            <a:pPr marL="11112">
              <a:spcBef>
                <a:spcPct val="20000"/>
              </a:spcBef>
              <a:buClr>
                <a:srgbClr val="93C5DA"/>
              </a:buClr>
              <a:buSzPct val="125000"/>
            </a:pPr>
            <a:r>
              <a:rPr lang="en-GB" sz="22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Backup Limitations</a:t>
            </a:r>
          </a:p>
          <a:p>
            <a:pPr marL="11112">
              <a:spcBef>
                <a:spcPct val="20000"/>
              </a:spcBef>
              <a:buClr>
                <a:srgbClr val="93C5DA"/>
              </a:buClr>
              <a:buSzPct val="125000"/>
            </a:pPr>
            <a:r>
              <a:rPr lang="en-GB" sz="2200" dirty="0">
                <a:solidFill>
                  <a:schemeClr val="accent5"/>
                </a:solidFill>
                <a:latin typeface="+mj-lt"/>
                <a:cs typeface="Segoe UI" panose="020B0502040204020203" pitchFamily="34" charset="0"/>
              </a:rPr>
              <a:t>Requires Server 2016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prstClr val="black">
                  <a:lumMod val="75000"/>
                  <a:lumOff val="25000"/>
                </a:prstClr>
              </a:solidFill>
              <a:latin typeface="Metropolis" panose="00000500000000000000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prstClr val="black">
                  <a:lumMod val="75000"/>
                  <a:lumOff val="25000"/>
                </a:prstClr>
              </a:solidFill>
              <a:latin typeface="Metropolis" panose="00000500000000000000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A9B7C37-D8EE-43E9-8B7F-56A8E758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252" y="2035554"/>
            <a:ext cx="1323595" cy="13235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98279A-940A-454B-A172-5A0F8DE8B946}"/>
              </a:ext>
            </a:extLst>
          </p:cNvPr>
          <p:cNvSpPr/>
          <p:nvPr/>
        </p:nvSpPr>
        <p:spPr>
          <a:xfrm>
            <a:off x="49212" y="988708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5"/>
                </a:solidFill>
                <a:latin typeface="+mn-lt"/>
              </a:rPr>
              <a:t>Benefits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C2E5F8-E887-4E3E-85BB-218650713DA4}"/>
              </a:ext>
            </a:extLst>
          </p:cNvPr>
          <p:cNvSpPr/>
          <p:nvPr/>
        </p:nvSpPr>
        <p:spPr>
          <a:xfrm>
            <a:off x="5068888" y="988708"/>
            <a:ext cx="1802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5"/>
                </a:solidFill>
                <a:latin typeface="+mn-lt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52830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30121-942D-CE47-876F-7AF1BF00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20" y="190457"/>
            <a:ext cx="6985368" cy="506025"/>
          </a:xfrm>
        </p:spPr>
        <p:txBody>
          <a:bodyPr/>
          <a:lstStyle/>
          <a:p>
            <a:r>
              <a:rPr lang="nl-NL" dirty="0"/>
              <a:t>Storage Replica</a:t>
            </a:r>
          </a:p>
        </p:txBody>
      </p:sp>
      <p:pic>
        <p:nvPicPr>
          <p:cNvPr id="4" name="Picture 2" descr="Diagram showing a server in Building 5 replicating with a server in Building 9">
            <a:extLst>
              <a:ext uri="{FF2B5EF4-FFF2-40B4-BE49-F238E27FC236}">
                <a16:creationId xmlns:a16="http://schemas.microsoft.com/office/drawing/2014/main" id="{C7979B6C-095E-4506-A36C-E9833ACAB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30623"/>
            <a:ext cx="3528392" cy="22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E6E2FAAB-6116-4650-BEA8-3E919823B5A9}"/>
              </a:ext>
            </a:extLst>
          </p:cNvPr>
          <p:cNvSpPr txBox="1">
            <a:spLocks/>
          </p:cNvSpPr>
          <p:nvPr/>
        </p:nvSpPr>
        <p:spPr>
          <a:xfrm>
            <a:off x="4427984" y="1417082"/>
            <a:ext cx="4646166" cy="3599316"/>
          </a:xfrm>
          <a:prstGeom prst="rect">
            <a:avLst/>
          </a:prstGeom>
        </p:spPr>
        <p:txBody>
          <a:bodyPr/>
          <a:lstStyle>
            <a:lvl1pPr marL="11112" indent="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None/>
              <a:tabLst/>
              <a:defRPr sz="3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8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4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accent5"/>
                </a:solidFill>
                <a:latin typeface="+mj-lt"/>
                <a:ea typeface="+mn-ea"/>
              </a:rPr>
              <a:t>Synchronous and Asynchronous Replication</a:t>
            </a:r>
          </a:p>
          <a:p>
            <a:r>
              <a:rPr lang="en-GB" sz="2200" dirty="0">
                <a:solidFill>
                  <a:schemeClr val="accent1"/>
                </a:solidFill>
                <a:latin typeface="+mj-lt"/>
                <a:ea typeface="+mn-ea"/>
              </a:rPr>
              <a:t>Block Level</a:t>
            </a:r>
          </a:p>
          <a:p>
            <a:r>
              <a:rPr lang="en-GB" sz="2200" dirty="0">
                <a:solidFill>
                  <a:schemeClr val="accent5"/>
                </a:solidFill>
                <a:latin typeface="+mj-lt"/>
                <a:ea typeface="+mn-ea"/>
              </a:rPr>
              <a:t>SMB3</a:t>
            </a:r>
          </a:p>
          <a:p>
            <a:r>
              <a:rPr lang="en-GB" sz="2200" dirty="0">
                <a:solidFill>
                  <a:schemeClr val="accent1"/>
                </a:solidFill>
                <a:latin typeface="+mj-lt"/>
                <a:ea typeface="+mn-ea"/>
              </a:rPr>
              <a:t>Network Constraints</a:t>
            </a:r>
          </a:p>
          <a:p>
            <a:r>
              <a:rPr lang="en-GB" sz="2200" dirty="0">
                <a:solidFill>
                  <a:schemeClr val="accent5"/>
                </a:solidFill>
                <a:latin typeface="+mj-lt"/>
                <a:ea typeface="+mn-ea"/>
              </a:rPr>
              <a:t>Server or Cluster Replication</a:t>
            </a:r>
          </a:p>
          <a:p>
            <a:endParaRPr lang="en-GB" dirty="0">
              <a:solidFill>
                <a:schemeClr val="accent5"/>
              </a:solidFill>
              <a:latin typeface="Metropolis" panose="000005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25B9C-5B33-477D-BDCE-5627BF87EC45}"/>
              </a:ext>
            </a:extLst>
          </p:cNvPr>
          <p:cNvSpPr txBox="1"/>
          <p:nvPr/>
        </p:nvSpPr>
        <p:spPr>
          <a:xfrm>
            <a:off x="1785177" y="785382"/>
            <a:ext cx="6285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New Server 2016 feature for replicating data between servers</a:t>
            </a:r>
          </a:p>
        </p:txBody>
      </p:sp>
    </p:spTree>
    <p:extLst>
      <p:ext uri="{BB962C8B-B14F-4D97-AF65-F5344CB8AC3E}">
        <p14:creationId xmlns:p14="http://schemas.microsoft.com/office/powerpoint/2010/main" val="391323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30121-942D-CE47-876F-7AF1BF00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" y="157163"/>
            <a:ext cx="6985368" cy="857250"/>
          </a:xfrm>
        </p:spPr>
        <p:txBody>
          <a:bodyPr/>
          <a:lstStyle/>
          <a:p>
            <a:r>
              <a:rPr lang="nl-NL" dirty="0"/>
              <a:t>Storage Replica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AAD82E-4ACD-44DD-96FD-CE762A8A9565}"/>
              </a:ext>
            </a:extLst>
          </p:cNvPr>
          <p:cNvSpPr txBox="1">
            <a:spLocks/>
          </p:cNvSpPr>
          <p:nvPr/>
        </p:nvSpPr>
        <p:spPr>
          <a:xfrm>
            <a:off x="158887" y="1535018"/>
            <a:ext cx="3812166" cy="3599316"/>
          </a:xfrm>
          <a:prstGeom prst="rect">
            <a:avLst/>
          </a:prstGeom>
        </p:spPr>
        <p:txBody>
          <a:bodyPr/>
          <a:lstStyle>
            <a:lvl1pPr marL="11112" indent="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None/>
              <a:tabLst/>
              <a:defRPr sz="3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8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4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accent5"/>
                </a:solidFill>
                <a:latin typeface="+mj-lt"/>
              </a:rPr>
              <a:t>Block level replication</a:t>
            </a:r>
          </a:p>
          <a:p>
            <a:r>
              <a:rPr lang="en-US" sz="2200" dirty="0">
                <a:solidFill>
                  <a:schemeClr val="accent1"/>
                </a:solidFill>
                <a:latin typeface="+mj-lt"/>
              </a:rPr>
              <a:t>Choice of sync or </a:t>
            </a:r>
            <a:r>
              <a:rPr lang="en-US" sz="2200" dirty="0" err="1">
                <a:solidFill>
                  <a:schemeClr val="accent1"/>
                </a:solidFill>
                <a:latin typeface="+mj-lt"/>
              </a:rPr>
              <a:t>async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  <a:p>
            <a:r>
              <a:rPr lang="en-US" sz="2200" dirty="0">
                <a:solidFill>
                  <a:schemeClr val="accent5"/>
                </a:solidFill>
                <a:latin typeface="+mj-lt"/>
              </a:rPr>
              <a:t>Simpler Backup</a:t>
            </a:r>
          </a:p>
          <a:p>
            <a:r>
              <a:rPr lang="en-US" sz="2200" dirty="0">
                <a:solidFill>
                  <a:schemeClr val="accent1"/>
                </a:solidFill>
                <a:latin typeface="+mj-lt"/>
              </a:rPr>
              <a:t>Can combine with S2D</a:t>
            </a:r>
          </a:p>
          <a:p>
            <a:r>
              <a:rPr lang="en-US" sz="2200" dirty="0">
                <a:solidFill>
                  <a:schemeClr val="accent5"/>
                </a:solidFill>
                <a:latin typeface="+mj-lt"/>
              </a:rPr>
              <a:t>Works with DFSR Namespaces</a:t>
            </a:r>
          </a:p>
          <a:p>
            <a:pPr marL="0"/>
            <a:endParaRPr lang="en-GB" b="1" dirty="0">
              <a:solidFill>
                <a:schemeClr val="bg1">
                  <a:lumMod val="75000"/>
                  <a:lumOff val="2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4A5FC-1D78-43D9-B4FA-6EA27FB651FC}"/>
              </a:ext>
            </a:extLst>
          </p:cNvPr>
          <p:cNvSpPr txBox="1"/>
          <p:nvPr/>
        </p:nvSpPr>
        <p:spPr>
          <a:xfrm>
            <a:off x="4991683" y="1542209"/>
            <a:ext cx="45322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accent5"/>
                </a:solidFill>
                <a:latin typeface="+mj-lt"/>
                <a:cs typeface="Segoe UI" panose="020B0502040204020203" pitchFamily="34" charset="0"/>
              </a:rPr>
              <a:t>Intended for DR</a:t>
            </a:r>
          </a:p>
          <a:p>
            <a:r>
              <a:rPr lang="en-GB" sz="22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Failover not automated</a:t>
            </a:r>
          </a:p>
          <a:p>
            <a:r>
              <a:rPr lang="en-GB" sz="2200" dirty="0">
                <a:solidFill>
                  <a:schemeClr val="accent5"/>
                </a:solidFill>
                <a:latin typeface="+mj-lt"/>
                <a:cs typeface="Segoe UI" panose="020B0502040204020203" pitchFamily="34" charset="0"/>
              </a:rPr>
              <a:t>One to One Replication</a:t>
            </a:r>
          </a:p>
          <a:p>
            <a:r>
              <a:rPr lang="en-GB" sz="22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No access to data on non active node</a:t>
            </a:r>
          </a:p>
          <a:p>
            <a:r>
              <a:rPr lang="en-GB" sz="2200" dirty="0">
                <a:solidFill>
                  <a:schemeClr val="accent5"/>
                </a:solidFill>
                <a:latin typeface="+mj-lt"/>
                <a:cs typeface="Segoe UI" panose="020B0502040204020203" pitchFamily="34" charset="0"/>
              </a:rPr>
              <a:t>PowerShell Management Only</a:t>
            </a:r>
          </a:p>
          <a:p>
            <a:r>
              <a:rPr lang="en-GB" sz="22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Requires Server 2016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>
              <a:solidFill>
                <a:srgbClr val="1E347F"/>
              </a:solidFill>
              <a:latin typeface="+mj-lt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>
                  <a:lumMod val="75000"/>
                  <a:lumOff val="25000"/>
                </a:schemeClr>
              </a:solidFill>
              <a:latin typeface="Metropolis" panose="00000500000000000000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489095B-6F6B-4FF6-86F2-95BDBE9C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04" y="1763902"/>
            <a:ext cx="1615695" cy="16156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E85890-A02B-4E54-BD12-250197E6ACC9}"/>
              </a:ext>
            </a:extLst>
          </p:cNvPr>
          <p:cNvSpPr/>
          <p:nvPr/>
        </p:nvSpPr>
        <p:spPr>
          <a:xfrm>
            <a:off x="49212" y="988708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5"/>
                </a:solidFill>
                <a:latin typeface="+mn-lt"/>
              </a:rPr>
              <a:t>Benefits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25BC8-8BB6-44AC-ABA2-B1C0AF1EDC93}"/>
              </a:ext>
            </a:extLst>
          </p:cNvPr>
          <p:cNvSpPr/>
          <p:nvPr/>
        </p:nvSpPr>
        <p:spPr>
          <a:xfrm>
            <a:off x="4825999" y="988708"/>
            <a:ext cx="1802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5"/>
                </a:solidFill>
                <a:latin typeface="+mn-lt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10120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7334" y="222399"/>
            <a:ext cx="8263890" cy="415499"/>
          </a:xfrm>
        </p:spPr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Netapp</a:t>
            </a:r>
            <a:r>
              <a:rPr lang="en-US" dirty="0"/>
              <a:t> Files</a:t>
            </a:r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591CF7A6-0FFE-4AE4-A794-35FE76011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688" y="1311232"/>
            <a:ext cx="3240360" cy="3553428"/>
          </a:xfrm>
        </p:spPr>
        <p:txBody>
          <a:bodyPr>
            <a:normAutofit lnSpcReduction="10000"/>
          </a:bodyPr>
          <a:lstStyle/>
          <a:p>
            <a:pPr marL="11112" indent="0">
              <a:buNone/>
            </a:pPr>
            <a:r>
              <a:rPr lang="en-GB" sz="2200" dirty="0">
                <a:solidFill>
                  <a:schemeClr val="accent5"/>
                </a:solidFill>
                <a:latin typeface="+mj-lt"/>
              </a:rPr>
              <a:t>PaaS Service</a:t>
            </a:r>
          </a:p>
          <a:p>
            <a:pPr marL="11112" indent="0">
              <a:buNone/>
            </a:pPr>
            <a:r>
              <a:rPr lang="en-GB" sz="2200" dirty="0">
                <a:solidFill>
                  <a:schemeClr val="accent1"/>
                </a:solidFill>
                <a:latin typeface="+mj-lt"/>
              </a:rPr>
              <a:t>Highly Available</a:t>
            </a:r>
          </a:p>
          <a:p>
            <a:pPr marL="11112" indent="0">
              <a:buNone/>
            </a:pPr>
            <a:r>
              <a:rPr lang="en-GB" sz="2200" dirty="0">
                <a:solidFill>
                  <a:schemeClr val="accent5"/>
                </a:solidFill>
                <a:latin typeface="+mj-lt"/>
              </a:rPr>
              <a:t>High Performance</a:t>
            </a:r>
          </a:p>
          <a:p>
            <a:pPr marL="11112" indent="0">
              <a:buNone/>
            </a:pPr>
            <a:r>
              <a:rPr lang="en-GB" sz="2200" dirty="0">
                <a:solidFill>
                  <a:schemeClr val="accent1"/>
                </a:solidFill>
                <a:latin typeface="+mj-lt"/>
              </a:rPr>
              <a:t>Redundant</a:t>
            </a:r>
            <a:r>
              <a:rPr lang="en-GB" sz="2200" dirty="0">
                <a:solidFill>
                  <a:schemeClr val="accent5"/>
                </a:solidFill>
                <a:latin typeface="+mj-lt"/>
              </a:rPr>
              <a:t> </a:t>
            </a:r>
          </a:p>
          <a:p>
            <a:pPr marL="11112" indent="0">
              <a:buNone/>
            </a:pPr>
            <a:r>
              <a:rPr lang="en-GB" sz="2200" dirty="0">
                <a:solidFill>
                  <a:schemeClr val="accent5"/>
                </a:solidFill>
                <a:latin typeface="+mj-lt"/>
              </a:rPr>
              <a:t>Encrypted at Rest</a:t>
            </a:r>
          </a:p>
          <a:p>
            <a:pPr marL="11112" indent="0">
              <a:buNone/>
            </a:pPr>
            <a:r>
              <a:rPr lang="en-GB" sz="2200" dirty="0">
                <a:solidFill>
                  <a:schemeClr val="accent1"/>
                </a:solidFill>
                <a:latin typeface="+mj-lt"/>
              </a:rPr>
              <a:t>SMB and NFS</a:t>
            </a:r>
          </a:p>
          <a:p>
            <a:pPr marL="11112" indent="0">
              <a:buNone/>
            </a:pPr>
            <a:r>
              <a:rPr lang="en-GB" sz="2200" dirty="0">
                <a:solidFill>
                  <a:schemeClr val="accent5"/>
                </a:solidFill>
                <a:latin typeface="+mj-lt"/>
              </a:rPr>
              <a:t>Snapshots</a:t>
            </a:r>
          </a:p>
          <a:p>
            <a:pPr marL="11112" indent="0">
              <a:buNone/>
            </a:pPr>
            <a:r>
              <a:rPr lang="en-GB" sz="2200" dirty="0">
                <a:solidFill>
                  <a:schemeClr val="accent1"/>
                </a:solidFill>
                <a:latin typeface="+mj-lt"/>
              </a:rPr>
              <a:t>AAD Integration</a:t>
            </a:r>
          </a:p>
          <a:p>
            <a:pPr marL="11112" indent="0">
              <a:buNone/>
            </a:pPr>
            <a:r>
              <a:rPr lang="en-GB" sz="2200" dirty="0">
                <a:solidFill>
                  <a:schemeClr val="accent5"/>
                </a:solidFill>
                <a:latin typeface="+mj-lt"/>
              </a:rPr>
              <a:t>Premium and Ultra SKUs</a:t>
            </a:r>
          </a:p>
          <a:p>
            <a:pPr marL="0" indent="0">
              <a:buNone/>
            </a:pPr>
            <a:endParaRPr lang="nl-NL" sz="22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DFF4BDB2-F3E6-46C3-8A35-BE8750AE9D22}"/>
              </a:ext>
            </a:extLst>
          </p:cNvPr>
          <p:cNvSpPr txBox="1">
            <a:spLocks/>
          </p:cNvSpPr>
          <p:nvPr/>
        </p:nvSpPr>
        <p:spPr>
          <a:xfrm>
            <a:off x="6171828" y="1242200"/>
            <a:ext cx="3240360" cy="355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112" indent="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None/>
              <a:tabLst/>
              <a:defRPr sz="3000" kern="1200">
                <a:solidFill>
                  <a:srgbClr val="1E347F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8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4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accent5"/>
                </a:solidFill>
              </a:rPr>
              <a:t>Requires Activation</a:t>
            </a:r>
          </a:p>
          <a:p>
            <a:r>
              <a:rPr lang="en-GB" sz="2200" dirty="0">
                <a:solidFill>
                  <a:schemeClr val="accent1"/>
                </a:solidFill>
              </a:rPr>
              <a:t>Limited Regions</a:t>
            </a:r>
          </a:p>
          <a:p>
            <a:r>
              <a:rPr lang="en-GB" sz="2200" dirty="0">
                <a:solidFill>
                  <a:schemeClr val="accent5"/>
                </a:solidFill>
              </a:rPr>
              <a:t>No NSG Support</a:t>
            </a:r>
          </a:p>
          <a:p>
            <a:r>
              <a:rPr lang="en-GB" sz="2200" dirty="0">
                <a:solidFill>
                  <a:schemeClr val="accent1"/>
                </a:solidFill>
              </a:rPr>
              <a:t>No Replication</a:t>
            </a:r>
          </a:p>
          <a:p>
            <a:r>
              <a:rPr lang="en-GB" sz="2200" dirty="0">
                <a:solidFill>
                  <a:schemeClr val="accent5"/>
                </a:solidFill>
              </a:rPr>
              <a:t>Billed for all usage</a:t>
            </a:r>
          </a:p>
          <a:p>
            <a:r>
              <a:rPr lang="en-GB" sz="2200" dirty="0">
                <a:solidFill>
                  <a:schemeClr val="accent1"/>
                </a:solidFill>
              </a:rPr>
              <a:t>4TB Minimum</a:t>
            </a:r>
          </a:p>
          <a:p>
            <a:r>
              <a:rPr lang="en-GB" sz="2200" dirty="0">
                <a:solidFill>
                  <a:schemeClr val="accent5"/>
                </a:solidFill>
              </a:rPr>
              <a:t>Manual Snapshots</a:t>
            </a:r>
          </a:p>
          <a:p>
            <a:r>
              <a:rPr lang="en-GB" sz="2200" dirty="0">
                <a:solidFill>
                  <a:schemeClr val="accent1"/>
                </a:solidFill>
              </a:rPr>
              <a:t>More Expensive</a:t>
            </a:r>
            <a:endParaRPr lang="en-GB" sz="2200" b="1" dirty="0">
              <a:solidFill>
                <a:schemeClr val="accent1"/>
              </a:solidFill>
            </a:endParaRPr>
          </a:p>
          <a:p>
            <a:endParaRPr lang="en-GB" sz="2200" b="1" dirty="0">
              <a:solidFill>
                <a:schemeClr val="accent4"/>
              </a:solidFill>
            </a:endParaRPr>
          </a:p>
          <a:p>
            <a:endParaRPr lang="nl-NL" sz="2200" dirty="0">
              <a:solidFill>
                <a:schemeClr val="accent4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EE8D6-E442-499D-B99B-AEE5E479EE5D}"/>
              </a:ext>
            </a:extLst>
          </p:cNvPr>
          <p:cNvSpPr/>
          <p:nvPr/>
        </p:nvSpPr>
        <p:spPr>
          <a:xfrm>
            <a:off x="87334" y="841728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5"/>
                </a:solidFill>
                <a:latin typeface="+mn-lt"/>
              </a:rPr>
              <a:t>Benefits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12ADB1-AF98-4581-BEAF-D5DD64AEC85B}"/>
              </a:ext>
            </a:extLst>
          </p:cNvPr>
          <p:cNvSpPr/>
          <p:nvPr/>
        </p:nvSpPr>
        <p:spPr>
          <a:xfrm>
            <a:off x="5953024" y="849567"/>
            <a:ext cx="1802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5"/>
                </a:solidFill>
                <a:latin typeface="+mn-lt"/>
              </a:rPr>
              <a:t>Limitations</a:t>
            </a:r>
          </a:p>
        </p:txBody>
      </p:sp>
      <p:pic>
        <p:nvPicPr>
          <p:cNvPr id="3074" name="Picture 2" descr="Image result for netapp">
            <a:extLst>
              <a:ext uri="{FF2B5EF4-FFF2-40B4-BE49-F238E27FC236}">
                <a16:creationId xmlns:a16="http://schemas.microsoft.com/office/drawing/2014/main" id="{0BBCC51A-971C-4E2F-A8DE-E6919AAFB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38" y="1466850"/>
            <a:ext cx="1920616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2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30121-942D-CE47-876F-7AF1BF00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20" y="160725"/>
            <a:ext cx="6985368" cy="569525"/>
          </a:xfrm>
        </p:spPr>
        <p:txBody>
          <a:bodyPr/>
          <a:lstStyle/>
          <a:p>
            <a:r>
              <a:rPr lang="nl-NL" dirty="0"/>
              <a:t>DFSR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833C0B-5038-4FE2-994A-624754F9B430}"/>
              </a:ext>
            </a:extLst>
          </p:cNvPr>
          <p:cNvSpPr txBox="1">
            <a:spLocks/>
          </p:cNvSpPr>
          <p:nvPr/>
        </p:nvSpPr>
        <p:spPr>
          <a:xfrm>
            <a:off x="242520" y="1577223"/>
            <a:ext cx="3812166" cy="3599316"/>
          </a:xfrm>
          <a:prstGeom prst="rect">
            <a:avLst/>
          </a:prstGeom>
        </p:spPr>
        <p:txBody>
          <a:bodyPr/>
          <a:lstStyle>
            <a:lvl1pPr marL="11112" indent="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None/>
              <a:tabLst/>
              <a:defRPr sz="3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8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4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accent5"/>
                </a:solidFill>
                <a:latin typeface="+mj-lt"/>
              </a:rPr>
              <a:t>Multi Server Replication</a:t>
            </a:r>
          </a:p>
          <a:p>
            <a:r>
              <a:rPr lang="en-US" sz="2200" dirty="0">
                <a:solidFill>
                  <a:schemeClr val="accent1"/>
                </a:solidFill>
                <a:latin typeface="+mj-lt"/>
              </a:rPr>
              <a:t>Automated Failover</a:t>
            </a:r>
          </a:p>
          <a:p>
            <a:r>
              <a:rPr lang="en-US" sz="2200" dirty="0">
                <a:solidFill>
                  <a:schemeClr val="accent5"/>
                </a:solidFill>
                <a:latin typeface="+mj-lt"/>
              </a:rPr>
              <a:t>Simple Backup </a:t>
            </a:r>
          </a:p>
          <a:p>
            <a:r>
              <a:rPr lang="en-US" sz="2200" dirty="0">
                <a:solidFill>
                  <a:schemeClr val="accent1"/>
                </a:solidFill>
                <a:latin typeface="+mj-lt"/>
              </a:rPr>
              <a:t>99.95% SLA</a:t>
            </a:r>
          </a:p>
          <a:p>
            <a:endParaRPr lang="en-US" dirty="0">
              <a:solidFill>
                <a:schemeClr val="accent5"/>
              </a:solidFill>
              <a:latin typeface="Metropolis" panose="00000500000000000000" pitchFamily="50" charset="0"/>
            </a:endParaRPr>
          </a:p>
          <a:p>
            <a:pPr marL="0"/>
            <a:endParaRPr lang="en-GB" b="1" dirty="0">
              <a:solidFill>
                <a:schemeClr val="accent5"/>
              </a:solidFill>
              <a:latin typeface="Metropolis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89DD5-C732-4C33-A2E6-66D486FDDED1}"/>
              </a:ext>
            </a:extLst>
          </p:cNvPr>
          <p:cNvSpPr txBox="1"/>
          <p:nvPr/>
        </p:nvSpPr>
        <p:spPr>
          <a:xfrm>
            <a:off x="5375425" y="1537989"/>
            <a:ext cx="5038426" cy="323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">
              <a:spcBef>
                <a:spcPct val="20000"/>
              </a:spcBef>
              <a:buClr>
                <a:srgbClr val="93C5DA"/>
              </a:buClr>
              <a:buSzPct val="125000"/>
            </a:pPr>
            <a:r>
              <a:rPr lang="en-GB" sz="2200" dirty="0">
                <a:solidFill>
                  <a:schemeClr val="accent5"/>
                </a:solidFill>
                <a:latin typeface="+mj-lt"/>
                <a:cs typeface="Segoe UI" panose="020B0502040204020203" pitchFamily="34" charset="0"/>
              </a:rPr>
              <a:t>Failover not Instant</a:t>
            </a:r>
          </a:p>
          <a:p>
            <a:pPr marL="11112">
              <a:spcBef>
                <a:spcPct val="20000"/>
              </a:spcBef>
              <a:buClr>
                <a:srgbClr val="93C5DA"/>
              </a:buClr>
              <a:buSzPct val="125000"/>
            </a:pPr>
            <a:r>
              <a:rPr lang="en-GB" sz="22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No replication of open files</a:t>
            </a:r>
          </a:p>
          <a:p>
            <a:pPr marL="11112">
              <a:spcBef>
                <a:spcPct val="20000"/>
              </a:spcBef>
              <a:buClr>
                <a:srgbClr val="93C5DA"/>
              </a:buClr>
              <a:buSzPct val="125000"/>
            </a:pPr>
            <a:r>
              <a:rPr lang="en-GB" sz="2200" dirty="0">
                <a:solidFill>
                  <a:schemeClr val="accent5"/>
                </a:solidFill>
                <a:latin typeface="+mj-lt"/>
                <a:cs typeface="Segoe UI" panose="020B0502040204020203" pitchFamily="34" charset="0"/>
              </a:rPr>
              <a:t>Performance</a:t>
            </a:r>
          </a:p>
          <a:p>
            <a:pPr marL="11112">
              <a:spcBef>
                <a:spcPct val="20000"/>
              </a:spcBef>
              <a:buClr>
                <a:srgbClr val="93C5DA"/>
              </a:buClr>
              <a:buSzPct val="125000"/>
            </a:pPr>
            <a:r>
              <a:rPr lang="en-GB" sz="22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Prone to issues </a:t>
            </a:r>
          </a:p>
          <a:p>
            <a:pPr marL="11112">
              <a:spcBef>
                <a:spcPct val="20000"/>
              </a:spcBef>
              <a:buClr>
                <a:srgbClr val="93C5DA"/>
              </a:buClr>
              <a:buSzPct val="125000"/>
            </a:pPr>
            <a:r>
              <a:rPr lang="en-GB" sz="2200" dirty="0">
                <a:solidFill>
                  <a:schemeClr val="accent5"/>
                </a:solidFill>
                <a:latin typeface="+mj-lt"/>
                <a:cs typeface="Segoe UI" panose="020B0502040204020203" pitchFamily="34" charset="0"/>
              </a:rPr>
              <a:t>Not Synchronous</a:t>
            </a:r>
          </a:p>
          <a:p>
            <a:pPr marL="11112">
              <a:spcBef>
                <a:spcPct val="20000"/>
              </a:spcBef>
              <a:buClr>
                <a:srgbClr val="93C5DA"/>
              </a:buClr>
              <a:buSzPct val="125000"/>
            </a:pPr>
            <a:r>
              <a:rPr lang="en-GB" sz="22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Difficult to manage</a:t>
            </a:r>
          </a:p>
          <a:p>
            <a:pPr marL="11112">
              <a:spcBef>
                <a:spcPct val="20000"/>
              </a:spcBef>
              <a:buClr>
                <a:srgbClr val="93C5DA"/>
              </a:buClr>
              <a:buSzPct val="125000"/>
            </a:pPr>
            <a:endParaRPr lang="en-GB" sz="2200" dirty="0">
              <a:solidFill>
                <a:schemeClr val="accent5"/>
              </a:solidFill>
              <a:latin typeface="+mj-lt"/>
              <a:cs typeface="Segoe UI" panose="020B0502040204020203" pitchFamily="34" charset="0"/>
            </a:endParaRPr>
          </a:p>
          <a:p>
            <a:endParaRPr lang="en-GB" sz="2400" dirty="0">
              <a:solidFill>
                <a:schemeClr val="accent5"/>
              </a:solidFill>
              <a:latin typeface="Metropolis" panose="00000500000000000000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7BC22E-22FA-4D62-AA7D-B71C396CD80A}"/>
              </a:ext>
            </a:extLst>
          </p:cNvPr>
          <p:cNvSpPr/>
          <p:nvPr/>
        </p:nvSpPr>
        <p:spPr>
          <a:xfrm>
            <a:off x="138134" y="1072560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5"/>
                </a:solidFill>
                <a:latin typeface="+mn-lt"/>
              </a:rPr>
              <a:t>Benefits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6EAD1-8B87-4D59-97FC-A33200F61535}"/>
              </a:ext>
            </a:extLst>
          </p:cNvPr>
          <p:cNvSpPr/>
          <p:nvPr/>
        </p:nvSpPr>
        <p:spPr>
          <a:xfrm>
            <a:off x="5102776" y="1072559"/>
            <a:ext cx="1802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5"/>
                </a:solidFill>
                <a:latin typeface="+mn-lt"/>
              </a:rPr>
              <a:t>Limitations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B16B2CA-79B2-4381-A5EF-54202422B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9525" y="1828800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6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30121-942D-CE47-876F-7AF1BF00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600" y="236490"/>
            <a:ext cx="3363264" cy="857250"/>
          </a:xfrm>
        </p:spPr>
        <p:txBody>
          <a:bodyPr/>
          <a:lstStyle/>
          <a:p>
            <a:r>
              <a:rPr lang="nl-NL" dirty="0"/>
              <a:t>Third Party Solutions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E5E36E-0E44-4B40-8A0D-7A56451F1BD2}"/>
              </a:ext>
            </a:extLst>
          </p:cNvPr>
          <p:cNvSpPr txBox="1">
            <a:spLocks/>
          </p:cNvSpPr>
          <p:nvPr/>
        </p:nvSpPr>
        <p:spPr>
          <a:xfrm>
            <a:off x="362391" y="1094502"/>
            <a:ext cx="3812166" cy="3599316"/>
          </a:xfrm>
          <a:prstGeom prst="rect">
            <a:avLst/>
          </a:prstGeom>
        </p:spPr>
        <p:txBody>
          <a:bodyPr/>
          <a:lstStyle>
            <a:lvl1pPr marL="11112" indent="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None/>
              <a:tabLst/>
              <a:defRPr sz="3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8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4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GB" b="1" dirty="0">
              <a:solidFill>
                <a:schemeClr val="bg1">
                  <a:lumMod val="75000"/>
                  <a:lumOff val="2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7D9D0-8648-4989-A9BE-B4A17B973844}"/>
              </a:ext>
            </a:extLst>
          </p:cNvPr>
          <p:cNvSpPr txBox="1"/>
          <p:nvPr/>
        </p:nvSpPr>
        <p:spPr>
          <a:xfrm>
            <a:off x="561308" y="1530350"/>
            <a:ext cx="5741956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Netapp</a:t>
            </a:r>
            <a:r>
              <a:rPr lang="en-GB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Cloud Volumes ONTAP</a:t>
            </a:r>
          </a:p>
          <a:p>
            <a:pPr algn="l"/>
            <a:r>
              <a:rPr lang="en-GB" sz="3200" dirty="0">
                <a:solidFill>
                  <a:schemeClr val="accent1"/>
                </a:solidFill>
              </a:rPr>
              <a:t>SIOS Data Keeper</a:t>
            </a:r>
          </a:p>
          <a:p>
            <a:pPr algn="l"/>
            <a:r>
              <a:rPr lang="en-GB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SoftNAS</a:t>
            </a:r>
            <a:endParaRPr lang="en-GB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CB8A33A-2DAE-435A-9AAD-7F4DEFCEA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2181" y="2724150"/>
            <a:ext cx="19177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5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30121-942D-CE47-876F-7AF1BF00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4" y="229083"/>
            <a:ext cx="6985368" cy="857250"/>
          </a:xfrm>
        </p:spPr>
        <p:txBody>
          <a:bodyPr/>
          <a:lstStyle/>
          <a:p>
            <a:r>
              <a:rPr lang="nl-NL" dirty="0"/>
              <a:t>Third Party Solutions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E5E36E-0E44-4B40-8A0D-7A56451F1BD2}"/>
              </a:ext>
            </a:extLst>
          </p:cNvPr>
          <p:cNvSpPr txBox="1">
            <a:spLocks/>
          </p:cNvSpPr>
          <p:nvPr/>
        </p:nvSpPr>
        <p:spPr>
          <a:xfrm>
            <a:off x="362391" y="1534225"/>
            <a:ext cx="3812166" cy="3599316"/>
          </a:xfrm>
          <a:prstGeom prst="rect">
            <a:avLst/>
          </a:prstGeom>
        </p:spPr>
        <p:txBody>
          <a:bodyPr/>
          <a:lstStyle>
            <a:lvl1pPr marL="11112" indent="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None/>
              <a:tabLst/>
              <a:defRPr sz="3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8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4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accent4"/>
                </a:solidFill>
                <a:latin typeface="+mj-lt"/>
              </a:rPr>
              <a:t>Supports Failover Clustering</a:t>
            </a:r>
          </a:p>
          <a:p>
            <a:r>
              <a:rPr lang="en-US" sz="2200" dirty="0">
                <a:solidFill>
                  <a:schemeClr val="accent1"/>
                </a:solidFill>
                <a:latin typeface="+mj-lt"/>
              </a:rPr>
              <a:t>Of the shelf solution</a:t>
            </a:r>
          </a:p>
          <a:p>
            <a:r>
              <a:rPr lang="en-US" sz="2200" dirty="0">
                <a:solidFill>
                  <a:schemeClr val="accent4"/>
                </a:solidFill>
                <a:latin typeface="+mj-lt"/>
              </a:rPr>
              <a:t>Available in Marketplace</a:t>
            </a:r>
          </a:p>
          <a:p>
            <a:r>
              <a:rPr lang="en-US" sz="2200" dirty="0">
                <a:solidFill>
                  <a:schemeClr val="accent1"/>
                </a:solidFill>
                <a:latin typeface="+mj-lt"/>
              </a:rPr>
              <a:t>Abstracts Azure Storage Layer</a:t>
            </a:r>
          </a:p>
          <a:p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latin typeface="Metropolis" panose="00000500000000000000" pitchFamily="50" charset="0"/>
            </a:endParaRPr>
          </a:p>
          <a:p>
            <a:pPr marL="0"/>
            <a:endParaRPr lang="en-GB" b="1" dirty="0">
              <a:solidFill>
                <a:schemeClr val="bg1">
                  <a:lumMod val="75000"/>
                  <a:lumOff val="2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A4B49-4617-4E95-A3AB-65456CD7861B}"/>
              </a:ext>
            </a:extLst>
          </p:cNvPr>
          <p:cNvSpPr txBox="1"/>
          <p:nvPr/>
        </p:nvSpPr>
        <p:spPr>
          <a:xfrm>
            <a:off x="6045200" y="1578083"/>
            <a:ext cx="5038426" cy="164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">
              <a:spcBef>
                <a:spcPct val="20000"/>
              </a:spcBef>
              <a:buClr>
                <a:srgbClr val="93C5DA"/>
              </a:buClr>
              <a:buSzPct val="125000"/>
            </a:pPr>
            <a:r>
              <a:rPr lang="en-GB" sz="220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Cost</a:t>
            </a:r>
          </a:p>
          <a:p>
            <a:pPr marL="11112">
              <a:spcBef>
                <a:spcPct val="20000"/>
              </a:spcBef>
              <a:buClr>
                <a:srgbClr val="93C5DA"/>
              </a:buClr>
              <a:buSzPct val="125000"/>
            </a:pPr>
            <a:r>
              <a:rPr lang="en-GB" sz="22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Complexity</a:t>
            </a:r>
          </a:p>
          <a:p>
            <a:pPr marL="11112">
              <a:spcBef>
                <a:spcPct val="20000"/>
              </a:spcBef>
              <a:buClr>
                <a:srgbClr val="93C5DA"/>
              </a:buClr>
              <a:buSzPct val="125000"/>
            </a:pPr>
            <a:r>
              <a:rPr lang="en-GB" sz="220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Support</a:t>
            </a:r>
          </a:p>
          <a:p>
            <a:pPr marL="11112">
              <a:spcBef>
                <a:spcPct val="20000"/>
              </a:spcBef>
              <a:buClr>
                <a:srgbClr val="93C5DA"/>
              </a:buClr>
              <a:buSzPct val="125000"/>
            </a:pPr>
            <a:r>
              <a:rPr lang="en-GB" sz="22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Training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D255AB-0503-4C24-BFB3-6312D1B594B4}"/>
              </a:ext>
            </a:extLst>
          </p:cNvPr>
          <p:cNvSpPr/>
          <p:nvPr/>
        </p:nvSpPr>
        <p:spPr>
          <a:xfrm>
            <a:off x="138134" y="1072560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5"/>
                </a:solidFill>
                <a:latin typeface="+mn-lt"/>
              </a:rPr>
              <a:t>Benefits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672A4-7732-42D8-ABE8-468949D3DE89}"/>
              </a:ext>
            </a:extLst>
          </p:cNvPr>
          <p:cNvSpPr/>
          <p:nvPr/>
        </p:nvSpPr>
        <p:spPr>
          <a:xfrm>
            <a:off x="5483776" y="1077883"/>
            <a:ext cx="1802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5"/>
                </a:solidFill>
                <a:latin typeface="+mn-lt"/>
              </a:rPr>
              <a:t>Limitations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9BCA74B-824A-41C1-B53C-89157F653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4226" y="2001213"/>
            <a:ext cx="1479550" cy="14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9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30121-942D-CE47-876F-7AF1BF00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4" y="157163"/>
            <a:ext cx="6985368" cy="857250"/>
          </a:xfrm>
        </p:spPr>
        <p:txBody>
          <a:bodyPr/>
          <a:lstStyle/>
          <a:p>
            <a:r>
              <a:rPr lang="nl-NL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346E3-D4E5-4B5A-8375-100CFE57C0AB}"/>
              </a:ext>
            </a:extLst>
          </p:cNvPr>
          <p:cNvSpPr txBox="1"/>
          <p:nvPr/>
        </p:nvSpPr>
        <p:spPr>
          <a:xfrm>
            <a:off x="1188116" y="1478061"/>
            <a:ext cx="2944717" cy="3616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No solution is perfect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58EB2-96CE-4094-8155-F74C8195BC55}"/>
              </a:ext>
            </a:extLst>
          </p:cNvPr>
          <p:cNvSpPr txBox="1"/>
          <p:nvPr/>
        </p:nvSpPr>
        <p:spPr>
          <a:xfrm>
            <a:off x="1188116" y="2371178"/>
            <a:ext cx="7495642" cy="3616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Pick the solution that has the best compromise for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DE23F-A09D-4CEF-B418-76A6D058B866}"/>
              </a:ext>
            </a:extLst>
          </p:cNvPr>
          <p:cNvSpPr txBox="1"/>
          <p:nvPr/>
        </p:nvSpPr>
        <p:spPr>
          <a:xfrm flipH="1">
            <a:off x="1188116" y="3331666"/>
            <a:ext cx="2457450" cy="361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Test!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855B93E-4EE6-4F0A-AA4B-F44512DA8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588" y="3180755"/>
            <a:ext cx="609600" cy="6096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7AE2D97-0D83-4CDE-8D86-BAF0820D1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688" y="2255441"/>
            <a:ext cx="609600" cy="609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91C52F7-6AFE-4E8F-885B-F4B21F5AE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" y="133012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31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tle762406932">
            <a:extLst>
              <a:ext uri="{FF2B5EF4-FFF2-40B4-BE49-F238E27FC236}">
                <a16:creationId xmlns:a16="http://schemas.microsoft.com/office/drawing/2014/main" id="{B30C97EC-7944-40A1-AC85-267EC28D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66306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85AD0-3F62-4097-9A0B-52503617CEEB}"/>
              </a:ext>
            </a:extLst>
          </p:cNvPr>
          <p:cNvSpPr txBox="1"/>
          <p:nvPr/>
        </p:nvSpPr>
        <p:spPr>
          <a:xfrm>
            <a:off x="2827219" y="1657732"/>
            <a:ext cx="3484800" cy="1246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3600" kern="1200" dirty="0">
                <a:solidFill>
                  <a:srgbClr val="0078D4"/>
                </a:solidFill>
                <a:latin typeface="Segoe UI"/>
                <a:ea typeface="+mn-ea"/>
                <a:cs typeface="+mn-cs"/>
              </a:rPr>
              <a:t>Sam Cogan</a:t>
            </a:r>
          </a:p>
          <a:p>
            <a:pPr defTabSz="685775">
              <a:buClrTx/>
            </a:pPr>
            <a:b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</a:b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Solution Architect – Willis Towers Watson</a:t>
            </a:r>
          </a:p>
          <a:p>
            <a:pPr defTabSz="685775">
              <a:buClrTx/>
            </a:pP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Microsoft Azure MVP</a:t>
            </a:r>
            <a:endParaRPr lang="en-US" sz="1500" kern="1200" dirty="0" err="1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9031E5-60C4-4506-ADDD-672D6082EF72}"/>
              </a:ext>
            </a:extLst>
          </p:cNvPr>
          <p:cNvSpPr txBox="1"/>
          <p:nvPr/>
        </p:nvSpPr>
        <p:spPr>
          <a:xfrm>
            <a:off x="3095564" y="3354742"/>
            <a:ext cx="212729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samcogan.com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8DC89AC-5E65-4433-8C7C-95FEEB534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7219" y="3354741"/>
            <a:ext cx="230834" cy="230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6777C-3DC5-4C5A-81E7-9D051DD2A2B1}"/>
              </a:ext>
            </a:extLst>
          </p:cNvPr>
          <p:cNvSpPr txBox="1"/>
          <p:nvPr/>
        </p:nvSpPr>
        <p:spPr>
          <a:xfrm>
            <a:off x="3095564" y="3617426"/>
            <a:ext cx="1049967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@</a:t>
            </a:r>
            <a:r>
              <a:rPr lang="en-GB" sz="1500" kern="1200" dirty="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samcogan</a:t>
            </a:r>
            <a:endParaRPr lang="en-GB" sz="1500" kern="12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56059F0-D4CA-471B-8B1B-1D6278DCB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7219" y="3617426"/>
            <a:ext cx="230833" cy="2308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523EB-E142-4FB2-ADF9-508BE28F74A6}"/>
              </a:ext>
            </a:extLst>
          </p:cNvPr>
          <p:cNvSpPr txBox="1"/>
          <p:nvPr/>
        </p:nvSpPr>
        <p:spPr>
          <a:xfrm>
            <a:off x="3095563" y="3880109"/>
            <a:ext cx="942566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1500" kern="1200" dirty="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sam-cogan</a:t>
            </a:r>
            <a:endParaRPr lang="en-GB" sz="1500" kern="12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A7EAC3-A41C-4800-A487-0238E56FB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9452" y="3882342"/>
            <a:ext cx="228600" cy="228600"/>
          </a:xfrm>
          <a:prstGeom prst="rect">
            <a:avLst/>
          </a:prstGeom>
        </p:spPr>
      </p:pic>
      <p:pic>
        <p:nvPicPr>
          <p:cNvPr id="3" name="Picture 2" descr="Image result for willis towers watson">
            <a:extLst>
              <a:ext uri="{FF2B5EF4-FFF2-40B4-BE49-F238E27FC236}">
                <a16:creationId xmlns:a16="http://schemas.microsoft.com/office/drawing/2014/main" id="{B404F7F7-A858-4E02-B857-8F915CB9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4" y="3266888"/>
            <a:ext cx="760475" cy="87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40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tle762406932">
            <a:extLst>
              <a:ext uri="{FF2B5EF4-FFF2-40B4-BE49-F238E27FC236}">
                <a16:creationId xmlns:a16="http://schemas.microsoft.com/office/drawing/2014/main" id="{B30C97EC-7944-40A1-AC85-267EC28D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66306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85AD0-3F62-4097-9A0B-52503617CEEB}"/>
              </a:ext>
            </a:extLst>
          </p:cNvPr>
          <p:cNvSpPr txBox="1"/>
          <p:nvPr/>
        </p:nvSpPr>
        <p:spPr>
          <a:xfrm>
            <a:off x="2827219" y="1657732"/>
            <a:ext cx="3484800" cy="1246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3600" kern="1200" dirty="0">
                <a:solidFill>
                  <a:srgbClr val="0078D4"/>
                </a:solidFill>
                <a:latin typeface="Segoe UI"/>
                <a:ea typeface="+mn-ea"/>
                <a:cs typeface="+mn-cs"/>
              </a:rPr>
              <a:t>Sam Cogan</a:t>
            </a:r>
          </a:p>
          <a:p>
            <a:pPr defTabSz="685775">
              <a:buClrTx/>
            </a:pPr>
            <a:b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</a:b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Solution Architect – Willis Towers Watson</a:t>
            </a:r>
          </a:p>
          <a:p>
            <a:pPr defTabSz="685775">
              <a:buClrTx/>
            </a:pP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Microsoft Azure MVP</a:t>
            </a:r>
            <a:endParaRPr lang="en-US" sz="1500" kern="1200" dirty="0" err="1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9031E5-60C4-4506-ADDD-672D6082EF72}"/>
              </a:ext>
            </a:extLst>
          </p:cNvPr>
          <p:cNvSpPr txBox="1"/>
          <p:nvPr/>
        </p:nvSpPr>
        <p:spPr>
          <a:xfrm>
            <a:off x="3095564" y="3354742"/>
            <a:ext cx="212729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samcogan.com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8DC89AC-5E65-4433-8C7C-95FEEB534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7219" y="3354741"/>
            <a:ext cx="230834" cy="230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6777C-3DC5-4C5A-81E7-9D051DD2A2B1}"/>
              </a:ext>
            </a:extLst>
          </p:cNvPr>
          <p:cNvSpPr txBox="1"/>
          <p:nvPr/>
        </p:nvSpPr>
        <p:spPr>
          <a:xfrm>
            <a:off x="3095564" y="3617426"/>
            <a:ext cx="1049967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@</a:t>
            </a:r>
            <a:r>
              <a:rPr lang="en-GB" sz="1500" kern="1200" dirty="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samcogan</a:t>
            </a:r>
            <a:endParaRPr lang="en-GB" sz="1500" kern="12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56059F0-D4CA-471B-8B1B-1D6278DCB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7219" y="3617426"/>
            <a:ext cx="230833" cy="2308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523EB-E142-4FB2-ADF9-508BE28F74A6}"/>
              </a:ext>
            </a:extLst>
          </p:cNvPr>
          <p:cNvSpPr txBox="1"/>
          <p:nvPr/>
        </p:nvSpPr>
        <p:spPr>
          <a:xfrm>
            <a:off x="3095563" y="3880109"/>
            <a:ext cx="942566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1500" kern="1200" dirty="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sam-cogan</a:t>
            </a:r>
            <a:endParaRPr lang="en-GB" sz="1500" kern="12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A7EAC3-A41C-4800-A487-0238E56FB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9452" y="3882342"/>
            <a:ext cx="228600" cy="228600"/>
          </a:xfrm>
          <a:prstGeom prst="rect">
            <a:avLst/>
          </a:prstGeom>
        </p:spPr>
      </p:pic>
      <p:pic>
        <p:nvPicPr>
          <p:cNvPr id="3" name="Picture 2" descr="Image result for willis towers watson">
            <a:extLst>
              <a:ext uri="{FF2B5EF4-FFF2-40B4-BE49-F238E27FC236}">
                <a16:creationId xmlns:a16="http://schemas.microsoft.com/office/drawing/2014/main" id="{B404F7F7-A858-4E02-B857-8F915CB9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662" y="3297671"/>
            <a:ext cx="760475" cy="87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mvp logo">
            <a:extLst>
              <a:ext uri="{FF2B5EF4-FFF2-40B4-BE49-F238E27FC236}">
                <a16:creationId xmlns:a16="http://schemas.microsoft.com/office/drawing/2014/main" id="{17AF45B8-E46D-4AFB-972F-E0BE3AD5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269" y="3380466"/>
            <a:ext cx="1719384" cy="69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35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8" y="300534"/>
            <a:ext cx="6983413" cy="857250"/>
          </a:xfrm>
        </p:spPr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1013848" y="1080676"/>
            <a:ext cx="7933359" cy="806782"/>
          </a:xfrm>
          <a:prstGeom prst="rect">
            <a:avLst/>
          </a:prstGeom>
        </p:spPr>
        <p:txBody>
          <a:bodyPr wrap="none" lIns="134464" tIns="107571" rIns="134464" bIns="107571" anchor="t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53" dirty="0"/>
              <a:t>Legacy applications requiring SMB shares</a:t>
            </a: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013848" y="1927910"/>
            <a:ext cx="7933359" cy="806782"/>
          </a:xfrm>
          <a:prstGeom prst="rect">
            <a:avLst/>
          </a:prstGeom>
        </p:spPr>
        <p:txBody>
          <a:bodyPr wrap="none" lIns="134464" tIns="107571" rIns="134464" bIns="107571" anchor="t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53" dirty="0"/>
              <a:t>Azure SLA Requirement for High Availability</a:t>
            </a: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1013848" y="2775144"/>
            <a:ext cx="7933359" cy="806782"/>
          </a:xfrm>
          <a:prstGeom prst="rect">
            <a:avLst/>
          </a:prstGeom>
        </p:spPr>
        <p:txBody>
          <a:bodyPr wrap="none" lIns="134464" tIns="107571" rIns="134464" bIns="107571" anchor="t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53" dirty="0"/>
              <a:t>Operational Requirement for High Availability</a:t>
            </a:r>
          </a:p>
        </p:txBody>
      </p:sp>
      <p:sp>
        <p:nvSpPr>
          <p:cNvPr id="18" name="Text Placeholder 4"/>
          <p:cNvSpPr txBox="1">
            <a:spLocks/>
          </p:cNvSpPr>
          <p:nvPr/>
        </p:nvSpPr>
        <p:spPr>
          <a:xfrm>
            <a:off x="1026658" y="3622378"/>
            <a:ext cx="7933359" cy="806782"/>
          </a:xfrm>
          <a:prstGeom prst="rect">
            <a:avLst/>
          </a:prstGeom>
        </p:spPr>
        <p:txBody>
          <a:bodyPr wrap="none" lIns="134464" tIns="107571" rIns="134464" bIns="107571" anchor="t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53" dirty="0"/>
              <a:t>Disaster Recovery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0EF5908-9B69-4510-A8DA-B9434A6C1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539" y="1123950"/>
            <a:ext cx="609600" cy="609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7C6D304-A547-454D-A7B6-4CDC91CFB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126" y="2725642"/>
            <a:ext cx="702425" cy="70242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1E0F434-3F04-4CCF-89B1-C97CBA433F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9126" y="3507507"/>
            <a:ext cx="702424" cy="70242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F2E807DD-7BE8-434C-99FB-8E4034421D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2716" y="1814831"/>
            <a:ext cx="702423" cy="70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5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45" y="222735"/>
            <a:ext cx="6983413" cy="85725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432294E-D58E-4893-9D1F-179A34D3A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072" y="1123950"/>
            <a:ext cx="609600" cy="6096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BD044B3-35AF-423A-A6AA-DD74582E0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072" y="1920876"/>
            <a:ext cx="609600" cy="609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712EFE5-8A3D-4D1C-B8DB-590DFA1FA3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072" y="2717801"/>
            <a:ext cx="609600" cy="609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4F02E5-2A9F-48B5-A87F-CDF2A8884822}"/>
              </a:ext>
            </a:extLst>
          </p:cNvPr>
          <p:cNvSpPr/>
          <p:nvPr/>
        </p:nvSpPr>
        <p:spPr>
          <a:xfrm>
            <a:off x="1082845" y="1209459"/>
            <a:ext cx="2784417" cy="453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12" defTabSz="457200">
              <a:buClr>
                <a:srgbClr val="93C5DA"/>
              </a:buClr>
              <a:buSzPct val="125000"/>
            </a:pPr>
            <a:r>
              <a:rPr lang="en-GB" sz="2350" b="1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No Shared Storage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92C55-9EEC-4D04-8088-8036567FB622}"/>
              </a:ext>
            </a:extLst>
          </p:cNvPr>
          <p:cNvSpPr/>
          <p:nvPr/>
        </p:nvSpPr>
        <p:spPr>
          <a:xfrm>
            <a:off x="1082845" y="1998577"/>
            <a:ext cx="4473982" cy="453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12" defTabSz="457200">
              <a:buClr>
                <a:srgbClr val="93C5DA"/>
              </a:buClr>
              <a:buSzPct val="125000"/>
            </a:pPr>
            <a:r>
              <a:rPr lang="en-GB" sz="2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Failover Clusters not supported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28769-1756-4D53-9528-E21F361DC373}"/>
              </a:ext>
            </a:extLst>
          </p:cNvPr>
          <p:cNvSpPr txBox="1"/>
          <p:nvPr/>
        </p:nvSpPr>
        <p:spPr>
          <a:xfrm>
            <a:off x="1082845" y="2841782"/>
            <a:ext cx="4072910" cy="3616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1112" defTabSz="457200">
              <a:buClr>
                <a:srgbClr val="93C5DA"/>
              </a:buClr>
              <a:buSzPct val="125000"/>
            </a:pPr>
            <a:r>
              <a:rPr lang="en-GB" sz="2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Alternative solutions required</a:t>
            </a:r>
            <a:endParaRPr lang="en-GB" sz="235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0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30121-942D-CE47-876F-7AF1BF00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28" y="157163"/>
            <a:ext cx="6985368" cy="857250"/>
          </a:xfrm>
        </p:spPr>
        <p:txBody>
          <a:bodyPr/>
          <a:lstStyle/>
          <a:p>
            <a:r>
              <a:rPr lang="en-GB" dirty="0"/>
              <a:t>SMB Services In Azure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3DB989B-2FA7-3843-9548-F42BCEEF96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211750"/>
            <a:ext cx="6626096" cy="3232208"/>
          </a:xfrm>
        </p:spPr>
        <p:txBody>
          <a:bodyPr>
            <a:normAutofit/>
          </a:bodyPr>
          <a:lstStyle/>
          <a:p>
            <a:pPr marL="468312" indent="-457200">
              <a:buFont typeface="+mj-lt"/>
              <a:buAutoNum type="arabicPeriod"/>
            </a:pPr>
            <a:r>
              <a:rPr lang="en-GB" sz="2400" dirty="0">
                <a:solidFill>
                  <a:schemeClr val="accent4"/>
                </a:solidFill>
              </a:rPr>
              <a:t>Azure Files</a:t>
            </a:r>
          </a:p>
          <a:p>
            <a:pPr marL="468312" indent="-457200">
              <a:buFont typeface="+mj-lt"/>
              <a:buAutoNum type="arabicPeriod"/>
            </a:pPr>
            <a:r>
              <a:rPr lang="en-GB" sz="2400" dirty="0">
                <a:solidFill>
                  <a:schemeClr val="accent1"/>
                </a:solidFill>
              </a:rPr>
              <a:t>Standalone File Server</a:t>
            </a:r>
          </a:p>
          <a:p>
            <a:pPr marL="468312" indent="-457200">
              <a:buFont typeface="+mj-lt"/>
              <a:buAutoNum type="arabicPeriod"/>
            </a:pPr>
            <a:r>
              <a:rPr lang="en-GB" sz="2400" dirty="0">
                <a:solidFill>
                  <a:schemeClr val="accent4"/>
                </a:solidFill>
              </a:rPr>
              <a:t>Storage Spaces Direct</a:t>
            </a:r>
          </a:p>
          <a:p>
            <a:pPr marL="468312" indent="-457200">
              <a:buFont typeface="+mj-lt"/>
              <a:buAutoNum type="arabicPeriod"/>
            </a:pPr>
            <a:r>
              <a:rPr lang="en-GB" sz="2400" dirty="0">
                <a:solidFill>
                  <a:schemeClr val="accent1"/>
                </a:solidFill>
              </a:rPr>
              <a:t>Storage Replica</a:t>
            </a:r>
          </a:p>
          <a:p>
            <a:pPr marL="468312" indent="-457200">
              <a:buFont typeface="+mj-lt"/>
              <a:buAutoNum type="arabicPeriod"/>
            </a:pPr>
            <a:r>
              <a:rPr lang="en-GB" sz="2400" dirty="0" err="1">
                <a:solidFill>
                  <a:schemeClr val="accent4"/>
                </a:solidFill>
              </a:rPr>
              <a:t>Netapp</a:t>
            </a:r>
            <a:r>
              <a:rPr lang="en-GB" sz="2400" dirty="0">
                <a:solidFill>
                  <a:schemeClr val="accent4"/>
                </a:solidFill>
              </a:rPr>
              <a:t> Files</a:t>
            </a:r>
          </a:p>
          <a:p>
            <a:pPr marL="468312" indent="-457200">
              <a:buFont typeface="+mj-lt"/>
              <a:buAutoNum type="arabicPeriod"/>
            </a:pPr>
            <a:r>
              <a:rPr lang="en-GB" sz="2400" dirty="0">
                <a:solidFill>
                  <a:schemeClr val="accent1"/>
                </a:solidFill>
              </a:rPr>
              <a:t>DFSR</a:t>
            </a:r>
          </a:p>
          <a:p>
            <a:pPr marL="468312" indent="-457200">
              <a:buFont typeface="+mj-lt"/>
              <a:buAutoNum type="arabicPeriod"/>
            </a:pPr>
            <a:r>
              <a:rPr lang="nl-NL" sz="2400" dirty="0">
                <a:solidFill>
                  <a:schemeClr val="accent4"/>
                </a:solidFill>
              </a:rPr>
              <a:t>Third Party Solutions</a:t>
            </a:r>
          </a:p>
        </p:txBody>
      </p:sp>
    </p:spTree>
    <p:extLst>
      <p:ext uri="{BB962C8B-B14F-4D97-AF65-F5344CB8AC3E}">
        <p14:creationId xmlns:p14="http://schemas.microsoft.com/office/powerpoint/2010/main" val="55697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30121-942D-CE47-876F-7AF1BF00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34" y="183746"/>
            <a:ext cx="6985368" cy="461665"/>
          </a:xfrm>
        </p:spPr>
        <p:txBody>
          <a:bodyPr>
            <a:normAutofit fontScale="90000"/>
          </a:bodyPr>
          <a:lstStyle/>
          <a:p>
            <a:r>
              <a:rPr lang="nl-NL" dirty="0"/>
              <a:t>Azure Files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3DB989B-2FA7-3843-9548-F42BCEEF96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688" y="1311232"/>
            <a:ext cx="3240360" cy="3553428"/>
          </a:xfrm>
        </p:spPr>
        <p:txBody>
          <a:bodyPr>
            <a:normAutofit lnSpcReduction="10000"/>
          </a:bodyPr>
          <a:lstStyle/>
          <a:p>
            <a:pPr marL="11112" indent="0">
              <a:buNone/>
            </a:pPr>
            <a:r>
              <a:rPr lang="en-GB" sz="2200" dirty="0">
                <a:solidFill>
                  <a:schemeClr val="accent5"/>
                </a:solidFill>
              </a:rPr>
              <a:t>PaaS Service</a:t>
            </a:r>
          </a:p>
          <a:p>
            <a:pPr marL="11112" indent="0">
              <a:buNone/>
            </a:pPr>
            <a:r>
              <a:rPr lang="en-GB" sz="2200" dirty="0">
                <a:solidFill>
                  <a:schemeClr val="accent1"/>
                </a:solidFill>
              </a:rPr>
              <a:t>Highly Available</a:t>
            </a:r>
          </a:p>
          <a:p>
            <a:pPr marL="11112" indent="0">
              <a:buNone/>
            </a:pPr>
            <a:r>
              <a:rPr lang="en-GB" sz="2200" dirty="0">
                <a:solidFill>
                  <a:schemeClr val="accent5"/>
                </a:solidFill>
              </a:rPr>
              <a:t>Redundant </a:t>
            </a:r>
          </a:p>
          <a:p>
            <a:pPr marL="11112" indent="0">
              <a:buNone/>
            </a:pPr>
            <a:r>
              <a:rPr lang="en-GB" sz="2200" dirty="0">
                <a:solidFill>
                  <a:schemeClr val="accent1"/>
                </a:solidFill>
              </a:rPr>
              <a:t>Encrypted</a:t>
            </a:r>
          </a:p>
          <a:p>
            <a:pPr marL="11112" indent="0">
              <a:buNone/>
            </a:pPr>
            <a:r>
              <a:rPr lang="en-GB" sz="2200" dirty="0">
                <a:solidFill>
                  <a:schemeClr val="accent5"/>
                </a:solidFill>
              </a:rPr>
              <a:t>Cheap</a:t>
            </a:r>
          </a:p>
          <a:p>
            <a:pPr marL="11112" indent="0">
              <a:buNone/>
            </a:pPr>
            <a:r>
              <a:rPr lang="en-GB" sz="2200" dirty="0">
                <a:solidFill>
                  <a:schemeClr val="accent1"/>
                </a:solidFill>
              </a:rPr>
              <a:t>SMB 2.1 &amp; 3</a:t>
            </a:r>
          </a:p>
          <a:p>
            <a:pPr marL="11112" indent="0">
              <a:buNone/>
            </a:pPr>
            <a:r>
              <a:rPr lang="en-GB" sz="2200" dirty="0">
                <a:solidFill>
                  <a:schemeClr val="accent5"/>
                </a:solidFill>
              </a:rPr>
              <a:t>Built In Backup</a:t>
            </a:r>
          </a:p>
          <a:p>
            <a:pPr marL="11112" indent="0">
              <a:buNone/>
            </a:pPr>
            <a:r>
              <a:rPr lang="en-GB" sz="2200" dirty="0">
                <a:solidFill>
                  <a:schemeClr val="accent1"/>
                </a:solidFill>
              </a:rPr>
              <a:t>AAD Integration</a:t>
            </a:r>
          </a:p>
          <a:p>
            <a:pPr marL="11112" indent="0">
              <a:buNone/>
            </a:pPr>
            <a:r>
              <a:rPr lang="en-GB" sz="2200" dirty="0">
                <a:solidFill>
                  <a:schemeClr val="accent5"/>
                </a:solidFill>
              </a:rPr>
              <a:t>Premium Version</a:t>
            </a:r>
          </a:p>
          <a:p>
            <a:pPr marL="0" indent="0">
              <a:buNone/>
            </a:pPr>
            <a:endParaRPr lang="nl-NL" sz="2200" dirty="0">
              <a:solidFill>
                <a:schemeClr val="accent5"/>
              </a:solidFill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0FF53B74-7AE0-493B-BBC5-4030884FAA62}"/>
              </a:ext>
            </a:extLst>
          </p:cNvPr>
          <p:cNvSpPr txBox="1">
            <a:spLocks/>
          </p:cNvSpPr>
          <p:nvPr/>
        </p:nvSpPr>
        <p:spPr>
          <a:xfrm>
            <a:off x="6171828" y="1242200"/>
            <a:ext cx="3240360" cy="355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112" indent="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None/>
              <a:tabLst/>
              <a:defRPr sz="3000" kern="1200">
                <a:solidFill>
                  <a:srgbClr val="1E347F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8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4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accent5"/>
                </a:solidFill>
              </a:rPr>
              <a:t>Security</a:t>
            </a:r>
          </a:p>
          <a:p>
            <a:r>
              <a:rPr lang="en-GB" sz="2200" dirty="0">
                <a:solidFill>
                  <a:schemeClr val="accent1"/>
                </a:solidFill>
              </a:rPr>
              <a:t>No ACLs</a:t>
            </a:r>
          </a:p>
          <a:p>
            <a:r>
              <a:rPr lang="en-GB" sz="2200" dirty="0">
                <a:solidFill>
                  <a:schemeClr val="accent5"/>
                </a:solidFill>
              </a:rPr>
              <a:t>Use of Storage Key</a:t>
            </a:r>
          </a:p>
          <a:p>
            <a:r>
              <a:rPr lang="en-GB" sz="2200" strike="sngStrike" dirty="0">
                <a:solidFill>
                  <a:schemeClr val="accent1"/>
                </a:solidFill>
              </a:rPr>
              <a:t>External Access</a:t>
            </a:r>
          </a:p>
          <a:p>
            <a:r>
              <a:rPr lang="en-GB" sz="2200" dirty="0">
                <a:solidFill>
                  <a:schemeClr val="accent5"/>
                </a:solidFill>
              </a:rPr>
              <a:t>Performance</a:t>
            </a:r>
          </a:p>
          <a:p>
            <a:r>
              <a:rPr lang="en-GB" sz="2200" strike="sngStrike" dirty="0">
                <a:solidFill>
                  <a:schemeClr val="accent1"/>
                </a:solidFill>
              </a:rPr>
              <a:t>5TB Size Limit </a:t>
            </a:r>
            <a:r>
              <a:rPr lang="en-GB" sz="2200" dirty="0">
                <a:solidFill>
                  <a:schemeClr val="accent1"/>
                </a:solidFill>
              </a:rPr>
              <a:t>100 TB Preview</a:t>
            </a:r>
            <a:endParaRPr lang="en-GB" sz="2200" strike="sngStrike" dirty="0">
              <a:solidFill>
                <a:schemeClr val="accent1"/>
              </a:solidFill>
            </a:endParaRPr>
          </a:p>
          <a:p>
            <a:r>
              <a:rPr lang="en-GB" sz="2200" dirty="0">
                <a:solidFill>
                  <a:schemeClr val="accent5"/>
                </a:solidFill>
              </a:rPr>
              <a:t>1TB File Limit</a:t>
            </a:r>
            <a:endParaRPr lang="en-GB" sz="2200" b="1" dirty="0">
              <a:solidFill>
                <a:schemeClr val="accent5"/>
              </a:solidFill>
            </a:endParaRPr>
          </a:p>
          <a:p>
            <a:endParaRPr lang="en-GB" sz="2200" b="1" dirty="0">
              <a:solidFill>
                <a:schemeClr val="accent4"/>
              </a:solidFill>
            </a:endParaRPr>
          </a:p>
          <a:p>
            <a:endParaRPr lang="nl-NL" sz="2200" dirty="0">
              <a:solidFill>
                <a:schemeClr val="accent4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72233CD-E23E-4E83-AB6A-93EAC6447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3853" y="0"/>
            <a:ext cx="6656294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422276-640F-49C2-B9CA-D0291E81AF5F}"/>
              </a:ext>
            </a:extLst>
          </p:cNvPr>
          <p:cNvSpPr/>
          <p:nvPr/>
        </p:nvSpPr>
        <p:spPr>
          <a:xfrm>
            <a:off x="87334" y="841728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5"/>
                </a:solidFill>
                <a:latin typeface="+mn-lt"/>
              </a:rPr>
              <a:t>Benefits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23E81F-1C41-4709-A133-B9C85B7D4C8B}"/>
              </a:ext>
            </a:extLst>
          </p:cNvPr>
          <p:cNvSpPr/>
          <p:nvPr/>
        </p:nvSpPr>
        <p:spPr>
          <a:xfrm>
            <a:off x="5953024" y="849567"/>
            <a:ext cx="1802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5"/>
                </a:solidFill>
                <a:latin typeface="+mn-lt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1074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zure file sync">
            <a:extLst>
              <a:ext uri="{FF2B5EF4-FFF2-40B4-BE49-F238E27FC236}">
                <a16:creationId xmlns:a16="http://schemas.microsoft.com/office/drawing/2014/main" id="{7976755C-1FD5-4EE9-84D3-C4790926C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84139"/>
            <a:ext cx="8883650" cy="480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47486F-0F55-4BD9-B966-EA9FAF0314AC}"/>
              </a:ext>
            </a:extLst>
          </p:cNvPr>
          <p:cNvSpPr txBox="1"/>
          <p:nvPr/>
        </p:nvSpPr>
        <p:spPr>
          <a:xfrm>
            <a:off x="234950" y="4919161"/>
            <a:ext cx="691375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Source: </a:t>
            </a:r>
            <a:r>
              <a:rPr lang="en-GB" sz="1100" dirty="0">
                <a:hlinkClick r:id="rId3"/>
              </a:rPr>
              <a:t>https://www.thomasmaurer.ch/2019/04/sync-file-servers-with-azure-file-sync-in-windows-admin-center/</a:t>
            </a:r>
            <a:endParaRPr lang="en-GB" sz="11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6264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30121-942D-CE47-876F-7AF1BF00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27" y="189966"/>
            <a:ext cx="6985368" cy="857250"/>
          </a:xfrm>
        </p:spPr>
        <p:txBody>
          <a:bodyPr/>
          <a:lstStyle/>
          <a:p>
            <a:r>
              <a:rPr lang="nl-NL" dirty="0"/>
              <a:t>Standalone File Server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3DB989B-2FA7-3843-9548-F42BCEEF96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121" y="1488440"/>
            <a:ext cx="2822078" cy="3553428"/>
          </a:xfrm>
        </p:spPr>
        <p:txBody>
          <a:bodyPr>
            <a:normAutofit/>
          </a:bodyPr>
          <a:lstStyle/>
          <a:p>
            <a:pPr marL="11112" indent="0">
              <a:buNone/>
            </a:pPr>
            <a:r>
              <a:rPr lang="en-GB" sz="2200" dirty="0">
                <a:solidFill>
                  <a:schemeClr val="accent5"/>
                </a:solidFill>
              </a:rPr>
              <a:t>99.9% SLA</a:t>
            </a:r>
          </a:p>
          <a:p>
            <a:pPr marL="11112" indent="0">
              <a:buNone/>
            </a:pPr>
            <a:r>
              <a:rPr lang="en-GB" sz="2200" dirty="0">
                <a:solidFill>
                  <a:schemeClr val="accent1"/>
                </a:solidFill>
              </a:rPr>
              <a:t>No performance hit for replication</a:t>
            </a:r>
          </a:p>
          <a:p>
            <a:pPr marL="11112" indent="0">
              <a:buNone/>
            </a:pPr>
            <a:r>
              <a:rPr lang="en-GB" sz="2200" dirty="0">
                <a:solidFill>
                  <a:schemeClr val="accent5"/>
                </a:solidFill>
              </a:rPr>
              <a:t>Simple Backup</a:t>
            </a:r>
          </a:p>
          <a:p>
            <a:pPr marL="11112" indent="0">
              <a:buNone/>
            </a:pPr>
            <a:r>
              <a:rPr lang="en-GB" sz="2200" dirty="0">
                <a:solidFill>
                  <a:schemeClr val="accent1"/>
                </a:solidFill>
              </a:rPr>
              <a:t>Reduced Cost</a:t>
            </a:r>
          </a:p>
          <a:p>
            <a:pPr marL="11112" indent="0">
              <a:buNone/>
            </a:pPr>
            <a:r>
              <a:rPr lang="en-GB" sz="2200" dirty="0">
                <a:solidFill>
                  <a:schemeClr val="accent5"/>
                </a:solidFill>
              </a:rPr>
              <a:t>Simple Management</a:t>
            </a:r>
          </a:p>
          <a:p>
            <a:pPr marL="0" indent="0">
              <a:buNone/>
            </a:pPr>
            <a:endParaRPr lang="nl-NL" sz="2200" dirty="0">
              <a:solidFill>
                <a:schemeClr val="accent5"/>
              </a:solidFill>
            </a:endParaRP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0FF53B74-7AE0-493B-BBC5-4030884FAA62}"/>
              </a:ext>
            </a:extLst>
          </p:cNvPr>
          <p:cNvSpPr txBox="1">
            <a:spLocks/>
          </p:cNvSpPr>
          <p:nvPr/>
        </p:nvSpPr>
        <p:spPr>
          <a:xfrm>
            <a:off x="5644778" y="1488440"/>
            <a:ext cx="3888432" cy="3553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1112" indent="0" algn="l" defTabSz="457200" rtl="0" eaLnBrk="1" latinLnBrk="0" hangingPunct="1">
              <a:spcBef>
                <a:spcPct val="20000"/>
              </a:spcBef>
              <a:buClr>
                <a:srgbClr val="93C5DA"/>
              </a:buClr>
              <a:buSzPct val="125000"/>
              <a:buFont typeface="Lucida Grande"/>
              <a:buNone/>
              <a:tabLst/>
              <a:defRPr sz="3000" kern="1200">
                <a:solidFill>
                  <a:srgbClr val="1E347F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8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4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A2CADF"/>
              </a:buClr>
              <a:buSzPct val="125000"/>
              <a:buFont typeface="Lucida Grande"/>
              <a:buChar char="■"/>
              <a:defRPr sz="2000" kern="1200">
                <a:solidFill>
                  <a:srgbClr val="1E34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accent5"/>
                </a:solidFill>
              </a:rPr>
              <a:t>Single Point of Failure</a:t>
            </a:r>
          </a:p>
          <a:p>
            <a:r>
              <a:rPr lang="en-GB" sz="2200" dirty="0">
                <a:solidFill>
                  <a:schemeClr val="accent1"/>
                </a:solidFill>
              </a:rPr>
              <a:t>Reduced SLA</a:t>
            </a:r>
          </a:p>
          <a:p>
            <a:r>
              <a:rPr lang="en-GB" sz="2200" dirty="0">
                <a:solidFill>
                  <a:schemeClr val="accent5"/>
                </a:solidFill>
              </a:rPr>
              <a:t>Maintenance = Downtime</a:t>
            </a:r>
          </a:p>
          <a:p>
            <a:r>
              <a:rPr lang="en-GB" sz="2200" dirty="0">
                <a:solidFill>
                  <a:schemeClr val="accent1"/>
                </a:solidFill>
              </a:rPr>
              <a:t>Reliance on Backup</a:t>
            </a:r>
          </a:p>
          <a:p>
            <a:endParaRPr lang="en-GB" sz="2200" b="1" dirty="0">
              <a:solidFill>
                <a:schemeClr val="accent1"/>
              </a:solidFill>
            </a:endParaRPr>
          </a:p>
          <a:p>
            <a:endParaRPr lang="nl-NL" sz="2200" dirty="0">
              <a:solidFill>
                <a:schemeClr val="accent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79100-9FE1-47F2-91F9-E953D915F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4412" y="1774825"/>
            <a:ext cx="1844676" cy="18446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6DC903-40F6-40B3-A4CC-F11B1DB700CE}"/>
              </a:ext>
            </a:extLst>
          </p:cNvPr>
          <p:cNvSpPr/>
          <p:nvPr/>
        </p:nvSpPr>
        <p:spPr>
          <a:xfrm>
            <a:off x="195262" y="988708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5"/>
                </a:solidFill>
                <a:latin typeface="+mn-lt"/>
              </a:rPr>
              <a:t>Benefits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8A2D2-F276-489F-A5E6-4426EE7CA651}"/>
              </a:ext>
            </a:extLst>
          </p:cNvPr>
          <p:cNvSpPr/>
          <p:nvPr/>
        </p:nvSpPr>
        <p:spPr>
          <a:xfrm>
            <a:off x="5399088" y="986817"/>
            <a:ext cx="1802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accent5"/>
                </a:solidFill>
                <a:latin typeface="+mn-lt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68808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30121-942D-CE47-876F-7AF1BF00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60" y="220304"/>
            <a:ext cx="3454704" cy="562532"/>
          </a:xfrm>
        </p:spPr>
        <p:txBody>
          <a:bodyPr>
            <a:normAutofit fontScale="90000"/>
          </a:bodyPr>
          <a:lstStyle/>
          <a:p>
            <a:r>
              <a:rPr lang="nl-NL" dirty="0"/>
              <a:t>Storage Spaces Direct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08172-A91F-4587-9413-67A8CCDBA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77" y="1281257"/>
            <a:ext cx="5904656" cy="28745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604A9A-752F-4087-9679-04113D20AF39}"/>
              </a:ext>
            </a:extLst>
          </p:cNvPr>
          <p:cNvSpPr txBox="1"/>
          <p:nvPr/>
        </p:nvSpPr>
        <p:spPr>
          <a:xfrm>
            <a:off x="1785177" y="696482"/>
            <a:ext cx="6285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New Server 2016 feature for creating a “no shared storage” cluster using storage spaces.</a:t>
            </a:r>
          </a:p>
        </p:txBody>
      </p:sp>
    </p:spTree>
    <p:extLst>
      <p:ext uri="{BB962C8B-B14F-4D97-AF65-F5344CB8AC3E}">
        <p14:creationId xmlns:p14="http://schemas.microsoft.com/office/powerpoint/2010/main" val="1996139554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FRAGMENTS DARK AND 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luefragme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C_2019-PowerPoint.potx" id="{58FA9E4F-25C2-4200-B0E9-82E9C102B39C}" vid="{0D8D7232-EB72-48C2-9E77-077088E0FE44}"/>
    </a:ext>
  </a:extLst>
</a:theme>
</file>

<file path=ppt/theme/theme2.xml><?xml version="1.0" encoding="utf-8"?>
<a:theme xmlns:a="http://schemas.openxmlformats.org/drawingml/2006/main" name="5-51015_Microsoft_Ignite_Tour_Template_Light">
  <a:themeElements>
    <a:clrScheme name="Ignite Tour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282828"/>
      </a:accent3>
      <a:accent4>
        <a:srgbClr val="505050"/>
      </a:accent4>
      <a:accent5>
        <a:srgbClr val="737373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1600" dirty="0">
            <a:gradFill>
              <a:gsLst>
                <a:gs pos="40075">
                  <a:srgbClr val="FFFFFF"/>
                </a:gs>
                <a:gs pos="3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Tour_Template_16x9.potx" id="{3684D0E4-1AB7-4635-8939-43F354FF4D74}" vid="{61D4C8A2-AA1C-40FD-BE83-98B787236EBC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icc_2019-powerpoint</Template>
  <TotalTime>677</TotalTime>
  <Words>597</Words>
  <Application>Microsoft Office PowerPoint</Application>
  <PresentationFormat>On-screen Show (16:9)</PresentationFormat>
  <Paragraphs>172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 Light</vt:lpstr>
      <vt:lpstr>Lucida Grande</vt:lpstr>
      <vt:lpstr>Metropolis</vt:lpstr>
      <vt:lpstr>Roboto Mono</vt:lpstr>
      <vt:lpstr>Segoe UI</vt:lpstr>
      <vt:lpstr>Segoe UI Light</vt:lpstr>
      <vt:lpstr>Segoe UI Semibold</vt:lpstr>
      <vt:lpstr>Segoe UI Semilight</vt:lpstr>
      <vt:lpstr>Wingdings</vt:lpstr>
      <vt:lpstr>1_BLUEFRAGMENTS DARK AND WHITE</vt:lpstr>
      <vt:lpstr>5-51015_Microsoft_Ignite_Tour_Template_Light</vt:lpstr>
      <vt:lpstr>Providing Reliable SMB Shares in Microsoft Azure</vt:lpstr>
      <vt:lpstr>PowerPoint Presentation</vt:lpstr>
      <vt:lpstr>The Challenge</vt:lpstr>
      <vt:lpstr>The Problem</vt:lpstr>
      <vt:lpstr>SMB Services In Azure</vt:lpstr>
      <vt:lpstr>Azure Files</vt:lpstr>
      <vt:lpstr>PowerPoint Presentation</vt:lpstr>
      <vt:lpstr>Standalone File Server</vt:lpstr>
      <vt:lpstr>Storage Spaces Direct</vt:lpstr>
      <vt:lpstr>Storage Spaces Direct</vt:lpstr>
      <vt:lpstr>Storage Replica</vt:lpstr>
      <vt:lpstr>Storage Replica</vt:lpstr>
      <vt:lpstr>Azure Netapp Files</vt:lpstr>
      <vt:lpstr>DFSR</vt:lpstr>
      <vt:lpstr>Third Party Solutions</vt:lpstr>
      <vt:lpstr>Third Party Solutions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Cogan</dc:creator>
  <cp:lastModifiedBy>Cogan, Sam (Cambridge)</cp:lastModifiedBy>
  <cp:revision>25</cp:revision>
  <dcterms:created xsi:type="dcterms:W3CDTF">2019-04-06T14:58:02Z</dcterms:created>
  <dcterms:modified xsi:type="dcterms:W3CDTF">2019-08-29T18:27:51Z</dcterms:modified>
</cp:coreProperties>
</file>