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9" r:id="rId5"/>
    <p:sldId id="265" r:id="rId6"/>
    <p:sldId id="275" r:id="rId7"/>
    <p:sldId id="273" r:id="rId8"/>
    <p:sldId id="257" r:id="rId9"/>
    <p:sldId id="276" r:id="rId10"/>
    <p:sldId id="267" r:id="rId11"/>
    <p:sldId id="277" r:id="rId12"/>
    <p:sldId id="278" r:id="rId13"/>
    <p:sldId id="272" r:id="rId14"/>
    <p:sldId id="260" r:id="rId15"/>
    <p:sldId id="279" r:id="rId16"/>
    <p:sldId id="263" r:id="rId17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D24"/>
    <a:srgbClr val="4A4A49"/>
    <a:srgbClr val="9AAC46"/>
    <a:srgbClr val="DA0000"/>
    <a:srgbClr val="3E91D6"/>
    <a:srgbClr val="4B99D9"/>
    <a:srgbClr val="64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" y="195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1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-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0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_Twit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57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6574311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0956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8135015" cy="46955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3796209" cy="299278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738981" y="1627913"/>
            <a:ext cx="3796209" cy="299278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847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84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69" y="2434275"/>
            <a:ext cx="7945395" cy="106886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624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125205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127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7205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6573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7205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8882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7205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10062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8007178" cy="299278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854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4528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036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7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3" r:id="rId2"/>
    <p:sldLayoutId id="2147483684" r:id="rId3"/>
    <p:sldLayoutId id="2147483680" r:id="rId4"/>
    <p:sldLayoutId id="2147483686" r:id="rId5"/>
    <p:sldLayoutId id="2147483687" r:id="rId6"/>
    <p:sldLayoutId id="2147483681" r:id="rId7"/>
    <p:sldLayoutId id="2147483685" r:id="rId8"/>
    <p:sldLayoutId id="2147483693" r:id="rId9"/>
    <p:sldLayoutId id="2147483694" r:id="rId10"/>
    <p:sldLayoutId id="2147483695" r:id="rId11"/>
    <p:sldLayoutId id="2147483688" r:id="rId12"/>
    <p:sldLayoutId id="2147483689" r:id="rId13"/>
    <p:sldLayoutId id="214748369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sv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image" Target="../media/image46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3.svg"/><Relationship Id="rId3" Type="http://schemas.openxmlformats.org/officeDocument/2006/relationships/image" Target="../media/image48.svg"/><Relationship Id="rId7" Type="http://schemas.openxmlformats.org/officeDocument/2006/relationships/image" Target="../media/image38.svg"/><Relationship Id="rId12" Type="http://schemas.openxmlformats.org/officeDocument/2006/relationships/image" Target="../media/image32.png"/><Relationship Id="rId17" Type="http://schemas.openxmlformats.org/officeDocument/2006/relationships/image" Target="../media/image56.svg"/><Relationship Id="rId2" Type="http://schemas.openxmlformats.org/officeDocument/2006/relationships/image" Target="../media/image47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50.svg"/><Relationship Id="rId15" Type="http://schemas.openxmlformats.org/officeDocument/2006/relationships/image" Target="../media/image54.svg"/><Relationship Id="rId10" Type="http://schemas.openxmlformats.org/officeDocument/2006/relationships/image" Target="../media/image41.png"/><Relationship Id="rId4" Type="http://schemas.openxmlformats.org/officeDocument/2006/relationships/image" Target="../media/image49.png"/><Relationship Id="rId9" Type="http://schemas.openxmlformats.org/officeDocument/2006/relationships/image" Target="../media/image52.sv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530306"/>
          </a:xfrm>
        </p:spPr>
        <p:txBody>
          <a:bodyPr/>
          <a:lstStyle/>
          <a:p>
            <a:r>
              <a:rPr lang="de-DE" dirty="0"/>
              <a:t>SQL Agent in the Cloud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560040" y="3717643"/>
            <a:ext cx="5628860" cy="53030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4AD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800" dirty="0">
                <a:solidFill>
                  <a:srgbClr val="4A4A49"/>
                </a:solidFill>
              </a:rPr>
              <a:t>Sam Cogan</a:t>
            </a:r>
          </a:p>
        </p:txBody>
      </p:sp>
    </p:spTree>
    <p:extLst>
      <p:ext uri="{BB962C8B-B14F-4D97-AF65-F5344CB8AC3E}">
        <p14:creationId xmlns:p14="http://schemas.microsoft.com/office/powerpoint/2010/main" val="140793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FFF18C-52CF-4CC9-800C-5D19071DC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21012"/>
              </p:ext>
            </p:extLst>
          </p:nvPr>
        </p:nvGraphicFramePr>
        <p:xfrm>
          <a:off x="149541" y="682392"/>
          <a:ext cx="8744908" cy="390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6227">
                  <a:extLst>
                    <a:ext uri="{9D8B030D-6E8A-4147-A177-3AD203B41FA5}">
                      <a16:colId xmlns:a16="http://schemas.microsoft.com/office/drawing/2014/main" val="3092198285"/>
                    </a:ext>
                  </a:extLst>
                </a:gridCol>
                <a:gridCol w="2186227">
                  <a:extLst>
                    <a:ext uri="{9D8B030D-6E8A-4147-A177-3AD203B41FA5}">
                      <a16:colId xmlns:a16="http://schemas.microsoft.com/office/drawing/2014/main" val="3456163636"/>
                    </a:ext>
                  </a:extLst>
                </a:gridCol>
                <a:gridCol w="2186227">
                  <a:extLst>
                    <a:ext uri="{9D8B030D-6E8A-4147-A177-3AD203B41FA5}">
                      <a16:colId xmlns:a16="http://schemas.microsoft.com/office/drawing/2014/main" val="1339311895"/>
                    </a:ext>
                  </a:extLst>
                </a:gridCol>
                <a:gridCol w="2186227">
                  <a:extLst>
                    <a:ext uri="{9D8B030D-6E8A-4147-A177-3AD203B41FA5}">
                      <a16:colId xmlns:a16="http://schemas.microsoft.com/office/drawing/2014/main" val="2770334151"/>
                    </a:ext>
                  </a:extLst>
                </a:gridCol>
              </a:tblGrid>
              <a:tr h="290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Elastic Jobs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Automation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Functions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54145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Languages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T-SQL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PowerShell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Multiple Languages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32159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Job Length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Long Running Jobs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Long Running Jobs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Short Jobs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901973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Triggers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 or Time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Manual, Webhook or Timer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Many Triggers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906009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Input &amp; Output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DB Input &amp;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 Input &amp;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Many Input &amp; Output Bindings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291877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Targets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Multiple concurrent targets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Build your own concurrency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Build your own concurrency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854519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Startup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Fast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Delayed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Instant Start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394687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Resource Access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Azure SQL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Hybrid Workers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Web app options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5542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Scale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Scale on Job DB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No 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Dynamic scaling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128067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Cost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Database SKU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Per Job (free grant)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Per second &amp; memory (free grant)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83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7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Advanced Functionality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6307" y="1628711"/>
            <a:ext cx="3362861" cy="2679980"/>
          </a:xfrm>
        </p:spPr>
        <p:txBody>
          <a:bodyPr/>
          <a:lstStyle/>
          <a:p>
            <a:pPr marL="0" indent="0" fontAlgn="base">
              <a:buNone/>
            </a:pPr>
            <a:r>
              <a:rPr lang="en-GB" sz="2000" dirty="0">
                <a:solidFill>
                  <a:srgbClr val="94AD24"/>
                </a:solidFill>
              </a:rPr>
              <a:t>Move Beyond Maintenance</a:t>
            </a:r>
            <a:endParaRPr lang="en-US" sz="2000" dirty="0">
              <a:solidFill>
                <a:srgbClr val="94AD24"/>
              </a:solidFill>
            </a:endParaRPr>
          </a:p>
          <a:p>
            <a:pPr fontAlgn="base"/>
            <a:r>
              <a:rPr lang="en-US" dirty="0"/>
              <a:t>Scaling</a:t>
            </a:r>
          </a:p>
          <a:p>
            <a:pPr fontAlgn="base"/>
            <a:r>
              <a:rPr lang="en-US" dirty="0"/>
              <a:t>Backup/Export</a:t>
            </a:r>
          </a:p>
          <a:p>
            <a:pPr fontAlgn="base"/>
            <a:r>
              <a:rPr lang="en-US" dirty="0"/>
              <a:t>Provisioning</a:t>
            </a:r>
          </a:p>
          <a:p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C2D6F-6BFC-4ABA-A535-05358D3C62F9}"/>
              </a:ext>
            </a:extLst>
          </p:cNvPr>
          <p:cNvSpPr txBox="1"/>
          <p:nvPr/>
        </p:nvSpPr>
        <p:spPr>
          <a:xfrm>
            <a:off x="4032568" y="1628711"/>
            <a:ext cx="397465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rgbClr val="94AD24"/>
                </a:solidFill>
                <a:latin typeface="Open Sans" panose="020B0606030504020204" pitchFamily="34" charset="0"/>
              </a:rPr>
              <a:t>Integration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Event Grid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Azure Scheduler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Azure Monitor/Log Analytics/App Insights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3rd Party Monitoring Systems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Anything that can make a post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C121-CF92-4145-A370-A632C428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 Please!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22537-32D1-4425-AA93-B22563969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628775"/>
            <a:ext cx="3014663" cy="3014663"/>
          </a:xfrm>
        </p:spPr>
      </p:pic>
    </p:spTree>
    <p:extLst>
      <p:ext uri="{BB962C8B-B14F-4D97-AF65-F5344CB8AC3E}">
        <p14:creationId xmlns:p14="http://schemas.microsoft.com/office/powerpoint/2010/main" val="44149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103120" y="1795112"/>
            <a:ext cx="6761748" cy="1317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Thank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you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very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much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for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your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attention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.</a:t>
            </a:r>
            <a:b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</a:b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Vielen Dank für Eure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386407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DD3F859-0703-41F0-85B5-A604BE1ADE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29" y="3489445"/>
            <a:ext cx="2289053" cy="923546"/>
          </a:xfrm>
          <a:prstGeom prst="rect">
            <a:avLst/>
          </a:prstGeom>
        </p:spPr>
      </p:pic>
      <p:pic>
        <p:nvPicPr>
          <p:cNvPr id="18" name="Picture 2" descr="Title762406932">
            <a:extLst>
              <a:ext uri="{FF2B5EF4-FFF2-40B4-BE49-F238E27FC236}">
                <a16:creationId xmlns:a16="http://schemas.microsoft.com/office/drawing/2014/main" id="{0355F871-B53E-4522-9830-98E1FB89F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" y="11420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2FC569-C153-4D24-A646-A049FC4A685E}"/>
              </a:ext>
            </a:extLst>
          </p:cNvPr>
          <p:cNvSpPr txBox="1"/>
          <p:nvPr/>
        </p:nvSpPr>
        <p:spPr>
          <a:xfrm>
            <a:off x="3211313" y="1142043"/>
            <a:ext cx="4318362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800" dirty="0">
                <a:solidFill>
                  <a:schemeClr val="accent6"/>
                </a:solidFill>
              </a:rPr>
              <a:t>Sam Cogan</a:t>
            </a:r>
          </a:p>
          <a:p>
            <a:pPr algn="l"/>
            <a:b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DA48E0-33E5-4693-A116-184329C9D3F5}"/>
              </a:ext>
            </a:extLst>
          </p:cNvPr>
          <p:cNvSpPr txBox="1"/>
          <p:nvPr/>
        </p:nvSpPr>
        <p:spPr>
          <a:xfrm>
            <a:off x="3569106" y="3404724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A1B0098-ACB2-453C-9E0B-BA2955B71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1313" y="3404723"/>
            <a:ext cx="307778" cy="3077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CAD865-AA9A-4E29-B9CC-1A8E4CB08D83}"/>
              </a:ext>
            </a:extLst>
          </p:cNvPr>
          <p:cNvSpPr txBox="1"/>
          <p:nvPr/>
        </p:nvSpPr>
        <p:spPr>
          <a:xfrm>
            <a:off x="3569106" y="3754969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83213FA-5DBB-4A1B-93CE-297765EFA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1313" y="3754969"/>
            <a:ext cx="307777" cy="3077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D14C7-CB96-4BF6-B507-645C30C6739F}"/>
              </a:ext>
            </a:extLst>
          </p:cNvPr>
          <p:cNvSpPr txBox="1"/>
          <p:nvPr/>
        </p:nvSpPr>
        <p:spPr>
          <a:xfrm>
            <a:off x="3569106" y="4105214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003C1E8-A8E3-4F10-8020-39357FFB6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4290" y="410819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sql paas iaas">
            <a:extLst>
              <a:ext uri="{FF2B5EF4-FFF2-40B4-BE49-F238E27FC236}">
                <a16:creationId xmlns:a16="http://schemas.microsoft.com/office/drawing/2014/main" id="{8557CB8B-0CFA-48AE-B479-F989644A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37" y="722085"/>
            <a:ext cx="6139925" cy="408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0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2AE0FE-E054-489B-90B3-10F2FD9AD8F3}"/>
              </a:ext>
            </a:extLst>
          </p:cNvPr>
          <p:cNvSpPr/>
          <p:nvPr/>
        </p:nvSpPr>
        <p:spPr>
          <a:xfrm>
            <a:off x="3236668" y="1978268"/>
            <a:ext cx="4922594" cy="2488679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 Agent Alternatves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SQL Agent is not present in Azure SQL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3CA40D-C034-4C06-A212-C6092C88BF2F}"/>
              </a:ext>
            </a:extLst>
          </p:cNvPr>
          <p:cNvGrpSpPr/>
          <p:nvPr/>
        </p:nvGrpSpPr>
        <p:grpSpPr>
          <a:xfrm>
            <a:off x="5183001" y="3075449"/>
            <a:ext cx="1448666" cy="1209728"/>
            <a:chOff x="299620" y="2067492"/>
            <a:chExt cx="1448666" cy="1209728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0DB7C572-33F6-4CE7-806D-FBBF48F3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2067492"/>
              <a:ext cx="1008516" cy="10085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606DE-1E56-4596-8E0E-0B678C7BA9D4}"/>
                </a:ext>
              </a:extLst>
            </p:cNvPr>
            <p:cNvSpPr txBox="1"/>
            <p:nvPr/>
          </p:nvSpPr>
          <p:spPr>
            <a:xfrm>
              <a:off x="299620" y="2969443"/>
              <a:ext cx="1448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Open Sans" panose="020B0606030504020204"/>
                </a:rPr>
                <a:t>Azure Functions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63A73D-F0CB-49F6-9521-F888B89AAB93}"/>
              </a:ext>
            </a:extLst>
          </p:cNvPr>
          <p:cNvGrpSpPr/>
          <p:nvPr/>
        </p:nvGrpSpPr>
        <p:grpSpPr>
          <a:xfrm>
            <a:off x="1593269" y="3076377"/>
            <a:ext cx="1643399" cy="1318632"/>
            <a:chOff x="2049397" y="2496930"/>
            <a:chExt cx="1643399" cy="1318632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B0013047-485C-44A6-AA23-553557840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952" y="2496930"/>
              <a:ext cx="780290" cy="7802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0FB549-98C0-46B2-A37B-47C869B42A1A}"/>
                </a:ext>
              </a:extLst>
            </p:cNvPr>
            <p:cNvSpPr txBox="1"/>
            <p:nvPr/>
          </p:nvSpPr>
          <p:spPr>
            <a:xfrm>
              <a:off x="2049397" y="3292342"/>
              <a:ext cx="1643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Open Sans" panose="020B0606030504020204"/>
                </a:rPr>
                <a:t>Azure SQL </a:t>
              </a:r>
            </a:p>
            <a:p>
              <a:pPr algn="ctr"/>
              <a:r>
                <a:rPr lang="en-GB" dirty="0">
                  <a:latin typeface="Open Sans" panose="020B0606030504020204"/>
                </a:rPr>
                <a:t>Managed Instance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5051FC-1078-4212-8D85-C46C29BBBB4D}"/>
              </a:ext>
            </a:extLst>
          </p:cNvPr>
          <p:cNvGrpSpPr/>
          <p:nvPr/>
        </p:nvGrpSpPr>
        <p:grpSpPr>
          <a:xfrm>
            <a:off x="6454875" y="1942650"/>
            <a:ext cx="1625188" cy="1328840"/>
            <a:chOff x="3759406" y="1834967"/>
            <a:chExt cx="1625188" cy="1328840"/>
          </a:xfrm>
        </p:grpSpPr>
        <p:pic>
          <p:nvPicPr>
            <p:cNvPr id="9" name="Picture 8" descr="A picture containing transport&#10;&#10;Description automatically generated">
              <a:extLst>
                <a:ext uri="{FF2B5EF4-FFF2-40B4-BE49-F238E27FC236}">
                  <a16:creationId xmlns:a16="http://schemas.microsoft.com/office/drawing/2014/main" id="{06FDBE38-7389-4DAC-9BEF-D69EDDD2E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855" y="1834967"/>
              <a:ext cx="1126928" cy="112692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3EA680-64D1-4CCD-972F-E1511E097958}"/>
                </a:ext>
              </a:extLst>
            </p:cNvPr>
            <p:cNvSpPr txBox="1"/>
            <p:nvPr/>
          </p:nvSpPr>
          <p:spPr>
            <a:xfrm>
              <a:off x="3759406" y="2856030"/>
              <a:ext cx="1625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Open Sans" panose="020B0606030504020204"/>
                </a:rPr>
                <a:t>Azure Automation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B154A4-C397-4332-8412-6E0F3EB8C967}"/>
              </a:ext>
            </a:extLst>
          </p:cNvPr>
          <p:cNvGrpSpPr/>
          <p:nvPr/>
        </p:nvGrpSpPr>
        <p:grpSpPr>
          <a:xfrm>
            <a:off x="3426826" y="1929158"/>
            <a:ext cx="1850443" cy="1285184"/>
            <a:chOff x="6051467" y="1420896"/>
            <a:chExt cx="1850443" cy="128518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0C25683-8742-4BA4-B25E-2E02FBEE0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226" y="1420896"/>
              <a:ext cx="1126927" cy="112692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71F576-F191-4194-968C-72CCDC5C0FE5}"/>
                </a:ext>
              </a:extLst>
            </p:cNvPr>
            <p:cNvSpPr txBox="1"/>
            <p:nvPr/>
          </p:nvSpPr>
          <p:spPr>
            <a:xfrm>
              <a:off x="6051467" y="2398303"/>
              <a:ext cx="1850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Azure SQL Elastics Jobs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818DCA-77AA-47A1-838E-465028D40C79}"/>
              </a:ext>
            </a:extLst>
          </p:cNvPr>
          <p:cNvGrpSpPr/>
          <p:nvPr/>
        </p:nvGrpSpPr>
        <p:grpSpPr>
          <a:xfrm>
            <a:off x="512899" y="2157265"/>
            <a:ext cx="923727" cy="1226889"/>
            <a:chOff x="6039073" y="2773661"/>
            <a:chExt cx="923727" cy="1226889"/>
          </a:xfrm>
        </p:grpSpPr>
        <p:pic>
          <p:nvPicPr>
            <p:cNvPr id="21" name="Picture 20" descr="A picture containing electronics, display&#10;&#10;Description automatically generated">
              <a:extLst>
                <a:ext uri="{FF2B5EF4-FFF2-40B4-BE49-F238E27FC236}">
                  <a16:creationId xmlns:a16="http://schemas.microsoft.com/office/drawing/2014/main" id="{C03E3B11-33DC-4DA0-AF97-2FEDE8DAC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9073" y="2773661"/>
              <a:ext cx="923727" cy="92372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8A44E5-DDC6-4400-A8A2-2AFBE37515D0}"/>
                </a:ext>
              </a:extLst>
            </p:cNvPr>
            <p:cNvSpPr txBox="1"/>
            <p:nvPr/>
          </p:nvSpPr>
          <p:spPr>
            <a:xfrm>
              <a:off x="6084032" y="3692773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SQL IaaS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924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ELASTIC DATABASE JOBS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26308" y="1628711"/>
            <a:ext cx="8007178" cy="2992788"/>
          </a:xfrm>
        </p:spPr>
        <p:txBody>
          <a:bodyPr/>
          <a:lstStyle/>
          <a:p>
            <a:pPr fontAlgn="base"/>
            <a:r>
              <a:rPr lang="en-US" sz="1800" dirty="0"/>
              <a:t>Run jobs in parallel across databases</a:t>
            </a:r>
          </a:p>
          <a:p>
            <a:pPr fontAlgn="base"/>
            <a:r>
              <a:rPr lang="en-US" sz="1800" dirty="0"/>
              <a:t>Jobs written in T-SQL</a:t>
            </a:r>
          </a:p>
          <a:p>
            <a:pPr fontAlgn="base"/>
            <a:r>
              <a:rPr lang="en-US" sz="1800" dirty="0"/>
              <a:t>Supports SQL Databases, Servers and Elastic Pools</a:t>
            </a:r>
          </a:p>
          <a:p>
            <a:pPr fontAlgn="base"/>
            <a:r>
              <a:rPr lang="en-US" sz="1800" dirty="0"/>
              <a:t>Jobs can run across subscription</a:t>
            </a:r>
          </a:p>
          <a:p>
            <a:pPr fontAlgn="base"/>
            <a:r>
              <a:rPr lang="en-US" sz="1800" dirty="0"/>
              <a:t>One-off or scheduled execution</a:t>
            </a:r>
          </a:p>
          <a:p>
            <a:pPr fontAlgn="base"/>
            <a:r>
              <a:rPr lang="en-US" sz="1800" dirty="0"/>
              <a:t>Performance, cost and scale depends on Job DB</a:t>
            </a:r>
          </a:p>
          <a:p>
            <a:pPr fontAlgn="base"/>
            <a:r>
              <a:rPr lang="en-US" sz="1800" dirty="0"/>
              <a:t>Currently in Preview</a:t>
            </a:r>
          </a:p>
          <a:p>
            <a:pPr fontAlgn="base"/>
            <a:r>
              <a:rPr lang="en-US" sz="1800" dirty="0"/>
              <a:t>Administration is all PowerShell or T-SQL (no GUI)</a:t>
            </a:r>
          </a:p>
          <a:p>
            <a:pPr marL="0" indent="0" fontAlgn="base">
              <a:buNone/>
            </a:pPr>
            <a:r>
              <a:rPr lang="en-US" b="1" dirty="0">
                <a:solidFill>
                  <a:srgbClr val="94AD24"/>
                </a:solidFill>
              </a:rPr>
              <a:t>Cost: £10 - £3000 per month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79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2EA76-6710-41D0-9DC5-D9740DA3D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015" y="2058422"/>
            <a:ext cx="410308" cy="4103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40B526-CE4C-48F2-B4D7-ACA35849FDB5}"/>
              </a:ext>
            </a:extLst>
          </p:cNvPr>
          <p:cNvSpPr txBox="1"/>
          <p:nvPr/>
        </p:nvSpPr>
        <p:spPr>
          <a:xfrm>
            <a:off x="1009215" y="2058422"/>
            <a:ext cx="431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Run jobs across databases in parallel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39C490B-2521-4814-ADC7-3865321F9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015" y="1626914"/>
            <a:ext cx="410308" cy="4103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10C563-ABB0-4A69-AB4F-66E197934585}"/>
              </a:ext>
            </a:extLst>
          </p:cNvPr>
          <p:cNvSpPr txBox="1"/>
          <p:nvPr/>
        </p:nvSpPr>
        <p:spPr>
          <a:xfrm>
            <a:off x="1009215" y="1626914"/>
            <a:ext cx="2404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Write Jobs in T-SQL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921C73F-3BE6-4FC5-895E-86EE76E94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015" y="2489930"/>
            <a:ext cx="410308" cy="4103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F3111A-39FB-48DD-8CB3-D51CC33B3AA9}"/>
              </a:ext>
            </a:extLst>
          </p:cNvPr>
          <p:cNvSpPr txBox="1"/>
          <p:nvPr/>
        </p:nvSpPr>
        <p:spPr>
          <a:xfrm>
            <a:off x="1009215" y="2489930"/>
            <a:ext cx="6575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Supports Azure SQL Databases, Servers and Elastic Pools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926822B-1CA2-4551-8900-BC9814FAE0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015" y="2921438"/>
            <a:ext cx="410308" cy="4103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FCD725-25B0-4A19-AC61-AE729EAFFAFA}"/>
              </a:ext>
            </a:extLst>
          </p:cNvPr>
          <p:cNvSpPr txBox="1"/>
          <p:nvPr/>
        </p:nvSpPr>
        <p:spPr>
          <a:xfrm>
            <a:off x="1009215" y="2921438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One-Off or scheduled jobs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472C31C-A165-4D30-9F26-344428BA2B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550" y="3352946"/>
            <a:ext cx="453238" cy="4532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734312-C5C3-4418-987D-81EF3627779B}"/>
              </a:ext>
            </a:extLst>
          </p:cNvPr>
          <p:cNvSpPr txBox="1"/>
          <p:nvPr/>
        </p:nvSpPr>
        <p:spPr>
          <a:xfrm>
            <a:off x="1009215" y="3352946"/>
            <a:ext cx="244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Currently in preview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7B407DA-D556-409F-BCCB-F68D07C4F5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550" y="3827384"/>
            <a:ext cx="453238" cy="4532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D161714-9B60-492D-9E58-F50B1C5EB884}"/>
              </a:ext>
            </a:extLst>
          </p:cNvPr>
          <p:cNvSpPr txBox="1"/>
          <p:nvPr/>
        </p:nvSpPr>
        <p:spPr>
          <a:xfrm>
            <a:off x="1009215" y="3827384"/>
            <a:ext cx="6643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Open Sans" panose="020B0606030504020204"/>
              </a:rPr>
              <a:t>$10-$3000 per month – Depends on job database size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CA530E57-67DC-4A0D-8490-4EC415DC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Elastic Database Jobs</a:t>
            </a:r>
          </a:p>
        </p:txBody>
      </p:sp>
    </p:spTree>
    <p:extLst>
      <p:ext uri="{BB962C8B-B14F-4D97-AF65-F5344CB8AC3E}">
        <p14:creationId xmlns:p14="http://schemas.microsoft.com/office/powerpoint/2010/main" val="26376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astic Job agent conceptual model">
            <a:extLst>
              <a:ext uri="{FF2B5EF4-FFF2-40B4-BE49-F238E27FC236}">
                <a16:creationId xmlns:a16="http://schemas.microsoft.com/office/drawing/2014/main" id="{CEDE46D5-F081-4D71-94F7-32BB7A677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16" y="672917"/>
            <a:ext cx="6532368" cy="409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0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Automation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261F0-C9F1-4BEC-8A68-D0A7EB1FDC6E}"/>
              </a:ext>
            </a:extLst>
          </p:cNvPr>
          <p:cNvSpPr txBox="1"/>
          <p:nvPr/>
        </p:nvSpPr>
        <p:spPr>
          <a:xfrm>
            <a:off x="1022574" y="1562773"/>
            <a:ext cx="277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PowerShell &amp; Python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15994-49C3-4F09-BAE6-7CBA340F54A4}"/>
              </a:ext>
            </a:extLst>
          </p:cNvPr>
          <p:cNvSpPr txBox="1"/>
          <p:nvPr/>
        </p:nvSpPr>
        <p:spPr>
          <a:xfrm>
            <a:off x="1022574" y="1986814"/>
            <a:ext cx="418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On-demand, schedule or web hook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50BA5-6985-4ABE-B9BB-A22361BD6DB7}"/>
              </a:ext>
            </a:extLst>
          </p:cNvPr>
          <p:cNvSpPr txBox="1"/>
          <p:nvPr/>
        </p:nvSpPr>
        <p:spPr>
          <a:xfrm>
            <a:off x="1022574" y="2498997"/>
            <a:ext cx="281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Secure variable storage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C615F-C7D4-40F8-A9FE-4233EA5A9F0D}"/>
              </a:ext>
            </a:extLst>
          </p:cNvPr>
          <p:cNvSpPr txBox="1"/>
          <p:nvPr/>
        </p:nvSpPr>
        <p:spPr>
          <a:xfrm>
            <a:off x="1022574" y="2949540"/>
            <a:ext cx="465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3 hour execution window (with resume)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99783-595C-4B55-A30C-49EB498100D7}"/>
              </a:ext>
            </a:extLst>
          </p:cNvPr>
          <p:cNvSpPr txBox="1"/>
          <p:nvPr/>
        </p:nvSpPr>
        <p:spPr>
          <a:xfrm>
            <a:off x="1022574" y="3400083"/>
            <a:ext cx="3043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Supports Hybrid Workers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12693-8553-48AC-AE9F-36EACA070C35}"/>
              </a:ext>
            </a:extLst>
          </p:cNvPr>
          <p:cNvSpPr txBox="1"/>
          <p:nvPr/>
        </p:nvSpPr>
        <p:spPr>
          <a:xfrm>
            <a:off x="1022574" y="3913884"/>
            <a:ext cx="5223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Open Sans" panose="020B0606030504020204"/>
              </a:rPr>
              <a:t>500 Minutes Free, then $0.002 per minute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36ADD88-3275-457F-9ED7-F9CBC380B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46" y="1563582"/>
            <a:ext cx="398492" cy="3984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DE3E167-1326-4AF6-A43A-FB1C3B2B8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082" y="1986814"/>
            <a:ext cx="398492" cy="3984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3BB37C-A466-4423-8BC7-393546232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082" y="2498997"/>
            <a:ext cx="398492" cy="39849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F0ADD11-CF73-4885-B643-C0F038CF0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273" y="2949540"/>
            <a:ext cx="400110" cy="40011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14E7886-6DB1-4970-B6D7-6B8F0EF99D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449" y="3400083"/>
            <a:ext cx="401758" cy="40175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68CA7681-B8E6-4264-B00F-6A76EED845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963" y="3913884"/>
            <a:ext cx="400110" cy="40011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CC248CD-C854-47C4-9EE5-6C5BEAF3A5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2297" y="2038474"/>
            <a:ext cx="1709237" cy="17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5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3FF40-C630-490B-8D15-1E156FC3A181}"/>
              </a:ext>
            </a:extLst>
          </p:cNvPr>
          <p:cNvSpPr txBox="1"/>
          <p:nvPr/>
        </p:nvSpPr>
        <p:spPr>
          <a:xfrm>
            <a:off x="755892" y="1551992"/>
            <a:ext cx="3881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Serverless, Event based compute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DAEEE-B633-4B85-BF35-EAAF8A3567A0}"/>
              </a:ext>
            </a:extLst>
          </p:cNvPr>
          <p:cNvSpPr txBox="1"/>
          <p:nvPr/>
        </p:nvSpPr>
        <p:spPr>
          <a:xfrm>
            <a:off x="755892" y="2020109"/>
            <a:ext cx="4377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Multiple Languages, some in preview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50B04-E4BA-4E91-BD4C-D8BDC027EB81}"/>
              </a:ext>
            </a:extLst>
          </p:cNvPr>
          <p:cNvSpPr txBox="1"/>
          <p:nvPr/>
        </p:nvSpPr>
        <p:spPr>
          <a:xfrm>
            <a:off x="755892" y="2488226"/>
            <a:ext cx="339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Multiple triggers &amp; bindings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D8AE6-F2B6-42BA-BBD5-00C9EAF65F18}"/>
              </a:ext>
            </a:extLst>
          </p:cNvPr>
          <p:cNvSpPr txBox="1"/>
          <p:nvPr/>
        </p:nvSpPr>
        <p:spPr>
          <a:xfrm>
            <a:off x="755892" y="2956343"/>
            <a:ext cx="2732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Nearly instant start-up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9AC43-97E9-4B2F-B183-6E8B3F04F7A6}"/>
              </a:ext>
            </a:extLst>
          </p:cNvPr>
          <p:cNvSpPr txBox="1"/>
          <p:nvPr/>
        </p:nvSpPr>
        <p:spPr>
          <a:xfrm>
            <a:off x="755892" y="3424460"/>
            <a:ext cx="405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Autoscaling and dynamic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D86FD-4643-40C6-9436-CCC5CD699D3A}"/>
              </a:ext>
            </a:extLst>
          </p:cNvPr>
          <p:cNvSpPr txBox="1"/>
          <p:nvPr/>
        </p:nvSpPr>
        <p:spPr>
          <a:xfrm>
            <a:off x="755892" y="3892577"/>
            <a:ext cx="3304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5 minute execution window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DF2C1-5A9A-4A5D-B92C-CE4B53BB0A8F}"/>
              </a:ext>
            </a:extLst>
          </p:cNvPr>
          <p:cNvSpPr txBox="1"/>
          <p:nvPr/>
        </p:nvSpPr>
        <p:spPr>
          <a:xfrm>
            <a:off x="755892" y="4360694"/>
            <a:ext cx="863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Open Sans" panose="020B0606030504020204"/>
              </a:rPr>
              <a:t>Large free grant, then $0.000016/GB-s &amp; 0.20 per million executions   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B7441A7-E6E8-423C-9D65-991B752EB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985" y="2020109"/>
            <a:ext cx="386907" cy="3869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10476D9-A1CE-4DF7-9BA6-1F058CBBC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985" y="2488226"/>
            <a:ext cx="386907" cy="38690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664389B-93E4-4BF4-A7F1-F8321598F9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985" y="2956343"/>
            <a:ext cx="386907" cy="38690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3E2D5C69-D68F-481E-AE92-A5C0042607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985" y="3424460"/>
            <a:ext cx="386907" cy="38690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1454264-2E4A-4C2B-AC53-DEC76EAD1C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8985" y="3892577"/>
            <a:ext cx="386907" cy="38690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DFCDEAC-204F-4EEF-999D-7116D577C8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8985" y="4360694"/>
            <a:ext cx="386907" cy="38690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48AA4F6-A3FD-44CB-B2E8-D2D4EA1510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8985" y="1551992"/>
            <a:ext cx="386907" cy="38690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7064F2A-66F0-4DE2-AEEE-2832BB5CF6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19918" y="1827625"/>
            <a:ext cx="1955097" cy="195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68094"/>
      </p:ext>
    </p:extLst>
  </p:cSld>
  <p:clrMapOvr>
    <a:masterClrMapping/>
  </p:clrMapOvr>
</p:sld>
</file>

<file path=ppt/theme/theme1.xml><?xml version="1.0" encoding="utf-8"?>
<a:theme xmlns:a="http://schemas.openxmlformats.org/drawingml/2006/main" name="PASS2018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DB9B3D7-2A9C-49F7-BC0D-F56D8A97B2CF}" vid="{9227471E-CDA8-4764-880B-4EE722F384A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C2C937443F1143ABE2626FFE21DF7E" ma:contentTypeVersion="5" ma:contentTypeDescription="Ein neues Dokument erstellen." ma:contentTypeScope="" ma:versionID="9d08f7af65a802845b553bce3c1a69a6">
  <xsd:schema xmlns:xsd="http://www.w3.org/2001/XMLSchema" xmlns:xs="http://www.w3.org/2001/XMLSchema" xmlns:p="http://schemas.microsoft.com/office/2006/metadata/properties" xmlns:ns2="ef13cae3-ba53-4165-b278-d5c4c74da409" targetNamespace="http://schemas.microsoft.com/office/2006/metadata/properties" ma:root="true" ma:fieldsID="297c3a036ef232021b705fa62dfeed85" ns2:_="">
    <xsd:import namespace="ef13cae3-ba53-4165-b278-d5c4c74da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13cae3-ba53-4165-b278-d5c4c74da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C8F85B-73B6-492F-B42B-9E881BC2CA8F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ef13cae3-ba53-4165-b278-d5c4c74da409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394047D-72EE-40F7-9908-BA0124D4A1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13cae3-ba53-4165-b278-d5c4c74da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83B93A-BE84-4971-8DFD-315041BB03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361</Words>
  <Application>Microsoft Office PowerPoint</Application>
  <PresentationFormat>On-screen Show (16:9)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inherit</vt:lpstr>
      <vt:lpstr>Open Sans</vt:lpstr>
      <vt:lpstr>Segoe UI</vt:lpstr>
      <vt:lpstr>Source Sans Pro</vt:lpstr>
      <vt:lpstr>PASS2018</vt:lpstr>
      <vt:lpstr>SQL Agent in the Cloud</vt:lpstr>
      <vt:lpstr>PowerPoint Presentation</vt:lpstr>
      <vt:lpstr>PowerPoint Presentation</vt:lpstr>
      <vt:lpstr>SQL Agent Alternatves</vt:lpstr>
      <vt:lpstr>ELASTIC DATABASE JOBS</vt:lpstr>
      <vt:lpstr>Elastic Database Jobs</vt:lpstr>
      <vt:lpstr>PowerPoint Presentation</vt:lpstr>
      <vt:lpstr>Azure Automation</vt:lpstr>
      <vt:lpstr>Azure Functions</vt:lpstr>
      <vt:lpstr>PowerPoint Presentation</vt:lpstr>
      <vt:lpstr>Advanced Functionality</vt:lpstr>
      <vt:lpstr>Feedback Please!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Referent</dc:title>
  <dc:creator>VerenaKmobil</dc:creator>
  <cp:lastModifiedBy>Sam Cogan</cp:lastModifiedBy>
  <cp:revision>36</cp:revision>
  <dcterms:created xsi:type="dcterms:W3CDTF">2013-12-19T14:43:02Z</dcterms:created>
  <dcterms:modified xsi:type="dcterms:W3CDTF">2019-02-20T12:54:48Z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0x010100F0C2C937443F1143ABE2626FFE21DF7E</vt:lpwstr>
  </property>
  <property fmtid="{D5CDD505-2E9C-101B-9397-08002B2CF9AE}" pid="3" name="MSIP_Label_9c700311-1b20-487f-9129-30717d50ca8e_Enabled">
    <vt:lpwstr>True</vt:lpwstr>
  </property>
  <property fmtid="{D5CDD505-2E9C-101B-9397-08002B2CF9AE}" pid="4" name="MSIP_Label_9c700311-1b20-487f-9129-30717d50ca8e_SiteId">
    <vt:lpwstr>76e3921f-489b-4b7e-9547-9ea297add9b5</vt:lpwstr>
  </property>
  <property fmtid="{D5CDD505-2E9C-101B-9397-08002B2CF9AE}" pid="5" name="MSIP_Label_9c700311-1b20-487f-9129-30717d50ca8e_Owner">
    <vt:lpwstr>Sam.Cogan@towerswatson.com</vt:lpwstr>
  </property>
  <property fmtid="{D5CDD505-2E9C-101B-9397-08002B2CF9AE}" pid="6" name="MSIP_Label_9c700311-1b20-487f-9129-30717d50ca8e_SetDate">
    <vt:lpwstr>2019-01-21T20:57:58.6788352Z</vt:lpwstr>
  </property>
  <property fmtid="{D5CDD505-2E9C-101B-9397-08002B2CF9AE}" pid="7" name="MSIP_Label_9c700311-1b20-487f-9129-30717d50ca8e_Name">
    <vt:lpwstr>Confidential</vt:lpwstr>
  </property>
  <property fmtid="{D5CDD505-2E9C-101B-9397-08002B2CF9AE}" pid="8" name="MSIP_Label_9c700311-1b20-487f-9129-30717d50ca8e_Application">
    <vt:lpwstr>Microsoft Azure Information Protection</vt:lpwstr>
  </property>
  <property fmtid="{D5CDD505-2E9C-101B-9397-08002B2CF9AE}" pid="9" name="MSIP_Label_9c700311-1b20-487f-9129-30717d50ca8e_Extended_MSFT_Method">
    <vt:lpwstr>Automatic</vt:lpwstr>
  </property>
  <property fmtid="{D5CDD505-2E9C-101B-9397-08002B2CF9AE}" pid="10" name="MSIP_Label_d347b247-e90e-43a3-9d7b-004f14ae6873_Enabled">
    <vt:lpwstr>True</vt:lpwstr>
  </property>
  <property fmtid="{D5CDD505-2E9C-101B-9397-08002B2CF9AE}" pid="11" name="MSIP_Label_d347b247-e90e-43a3-9d7b-004f14ae6873_SiteId">
    <vt:lpwstr>76e3921f-489b-4b7e-9547-9ea297add9b5</vt:lpwstr>
  </property>
  <property fmtid="{D5CDD505-2E9C-101B-9397-08002B2CF9AE}" pid="12" name="MSIP_Label_d347b247-e90e-43a3-9d7b-004f14ae6873_Owner">
    <vt:lpwstr>Sam.Cogan@towerswatson.com</vt:lpwstr>
  </property>
  <property fmtid="{D5CDD505-2E9C-101B-9397-08002B2CF9AE}" pid="13" name="MSIP_Label_d347b247-e90e-43a3-9d7b-004f14ae6873_SetDate">
    <vt:lpwstr>2019-01-21T20:57:58.6788352Z</vt:lpwstr>
  </property>
  <property fmtid="{D5CDD505-2E9C-101B-9397-08002B2CF9AE}" pid="14" name="MSIP_Label_d347b247-e90e-43a3-9d7b-004f14ae6873_Name">
    <vt:lpwstr>Anyone (No Protection)</vt:lpwstr>
  </property>
  <property fmtid="{D5CDD505-2E9C-101B-9397-08002B2CF9AE}" pid="15" name="MSIP_Label_d347b247-e90e-43a3-9d7b-004f14ae6873_Application">
    <vt:lpwstr>Microsoft Azure Information Protection</vt:lpwstr>
  </property>
  <property fmtid="{D5CDD505-2E9C-101B-9397-08002B2CF9AE}" pid="16" name="MSIP_Label_d347b247-e90e-43a3-9d7b-004f14ae6873_Parent">
    <vt:lpwstr>9c700311-1b20-487f-9129-30717d50ca8e</vt:lpwstr>
  </property>
  <property fmtid="{D5CDD505-2E9C-101B-9397-08002B2CF9AE}" pid="17" name="MSIP_Label_d347b247-e90e-43a3-9d7b-004f14ae6873_Extended_MSFT_Method">
    <vt:lpwstr>Automatic</vt:lpwstr>
  </property>
  <property fmtid="{D5CDD505-2E9C-101B-9397-08002B2CF9AE}" pid="18" name="Sensitivity">
    <vt:lpwstr>Confidential Anyone (No Protection)</vt:lpwstr>
  </property>
</Properties>
</file>