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1894" r:id="rId3"/>
    <p:sldId id="1904" r:id="rId4"/>
    <p:sldId id="1905" r:id="rId5"/>
    <p:sldId id="1906" r:id="rId6"/>
    <p:sldId id="1907" r:id="rId7"/>
    <p:sldId id="1908" r:id="rId8"/>
    <p:sldId id="1909" r:id="rId9"/>
    <p:sldId id="1910" r:id="rId10"/>
    <p:sldId id="1911" r:id="rId11"/>
    <p:sldId id="19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C2077-E5AA-4000-9B52-8B3229484D9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CFD8-B4BA-4C03-B6C3-854FFE636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3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46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71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24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27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2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74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22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45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34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1C3-1410-4F9B-8CB4-675D68A01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096D-B952-4364-8DA9-6364EEA1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4AC6-7767-4A75-BB12-EE5A4474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965B-6171-4055-AC12-79BBC9D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049-1131-4E99-B8FD-1E191CA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9083-8DD5-4B4E-AB0F-207DC9CE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EC53C-938D-4546-A163-83D2D785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DE97-72F0-4EEA-8BA4-3918507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87A3-996A-4977-BD05-515742A5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27D8-1B15-4979-9716-30F675F5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01F4C-DD2A-4EE4-BD6A-8E1363605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CD1-1C7D-49BE-BCF8-A8557B4B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887C-92B6-4151-8885-CF26FBD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6156-2ABE-4C44-8BE9-3ABFB08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8366-3AD6-4EF6-93D1-F79649A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6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9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3407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50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9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8211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876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875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389064" y="-1"/>
            <a:ext cx="6853549" cy="1494553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7618" y="4386460"/>
            <a:ext cx="8322045" cy="41043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67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7615" y="4980271"/>
            <a:ext cx="8322053" cy="3282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133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617" y="3513859"/>
            <a:ext cx="9232049" cy="65665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4267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377" y="5149451"/>
            <a:ext cx="2433953" cy="121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9349893" y="766181"/>
            <a:ext cx="2188100" cy="660144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 anchor="ctr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10460681" y="1426324"/>
            <a:ext cx="0" cy="2960136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389064" y="-1"/>
            <a:ext cx="6853549" cy="1494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1048420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567" y="5375645"/>
            <a:ext cx="1920000" cy="39849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4565" y="4386603"/>
            <a:ext cx="1920000" cy="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5117803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8977257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2192730" y="1754857"/>
            <a:ext cx="7928837" cy="1006760"/>
            <a:chOff x="1644547" y="1327900"/>
            <a:chExt cx="5946628" cy="5873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0"/>
              <a:ext cx="0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696584" y="1327900"/>
              <a:ext cx="1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0"/>
              <a:ext cx="0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86971" y="3378589"/>
            <a:ext cx="1878055" cy="400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2242" y="4169288"/>
            <a:ext cx="2075692" cy="87386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71478" y="5303075"/>
            <a:ext cx="1811517" cy="890909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242570" y="4931377"/>
            <a:ext cx="1920001" cy="452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281712" y="3074789"/>
            <a:ext cx="1628576" cy="70476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447825" y="4022136"/>
            <a:ext cx="1363313" cy="510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150553" y="5766983"/>
            <a:ext cx="2070433" cy="590093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18694" y="2904159"/>
            <a:ext cx="1578105" cy="7804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19730" y="3824502"/>
            <a:ext cx="2075692" cy="455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61567" y="6080581"/>
            <a:ext cx="1992456" cy="3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9607" y="3140224"/>
            <a:ext cx="10215516" cy="62324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9022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613-F56F-415E-B763-E2EE8C6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A799-EFC9-490D-8F94-E23D148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FAAF-401E-4C6E-B3A3-E34A1EFF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DB73-39D5-4223-AD70-F65D8EA0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5342-57F5-4E66-BB23-8EE4A70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4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544821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77759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544821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5321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676237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5376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2A1-6A05-4061-9973-9357ABB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F87B-9AFB-4C57-92D1-8595EEBB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5FB6-9353-4C48-9A42-077B839F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FB1-463A-4F13-8C81-2254DEAF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4044-737B-4D75-B904-821A0CF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4E7B-2341-48DE-93D7-123136E9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CCB7-C753-454F-A0C7-6BDDA6FE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6D68-F2F0-4469-918A-E8D6E960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C3A3-D86C-433C-8735-C5D2DE96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4808-3078-4E20-9481-CAB08A3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0144-3769-4593-B0D9-BFE691ED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6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AF36-CA20-42EB-9F3B-F99661EE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73C2-BB4B-4DEC-A01C-93C11F1E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0D08-3619-450D-94F4-BC4962D5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09652-3657-4476-B324-852F6125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8D54-D901-4348-8BA7-DE28235B1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8303-D210-45D9-AE73-03FC98F1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7C28-EB34-4CE2-AEA1-8A867B7A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EC58B-C854-4781-973F-095E783F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1EF1-AD2A-4725-B049-50059EF1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0ED2-39CA-46D5-9731-AD42D3A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76A39-7203-4B2B-8754-AA12FB62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2784F-09EB-4BAC-A77F-2C9575C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ACC8-5436-4B32-B947-A8DCA200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C822B-3285-4798-9A14-F1B04D74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731-35A6-43C9-9788-8739B12A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E60-505B-4EE1-B837-47D1E3B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4392-96E6-4DAD-838D-7B2D4D5E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5828-0510-4A75-944E-26884ABD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871-EC83-42E0-9625-DE39CAB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E5C9-0C5D-4911-B013-7119FBC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55D4-2425-40A8-9D0B-FB19E690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7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425-C46D-490C-B2A4-7F31D879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68937-D35A-460B-8D5E-02DF316B7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DA752-0E51-4558-9544-589BD4BC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1652-DFEA-4A0D-90AF-EF72960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89C2-210B-4129-85E6-FFAF5A66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4CE8-3337-4FB8-9F64-A8F1A5C9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62DA-8DB4-48E8-A13D-091C8E3F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CD0A-0F41-4434-B458-DCCBDEC5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3CA0-3F9A-4F1B-8D50-9CA8BDD32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7A92-4F43-4306-90FC-303A3CD13E2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E778-D857-432C-BBD8-37FCDA9F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98D0-72B7-4204-B2D6-AA734BF2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1"/>
            <a:ext cx="11018520" cy="553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svg"/><Relationship Id="rId11" Type="http://schemas.openxmlformats.org/officeDocument/2006/relationships/image" Target="../media/image43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43.png"/><Relationship Id="rId18" Type="http://schemas.openxmlformats.org/officeDocument/2006/relationships/image" Target="../media/image67.svg"/><Relationship Id="rId3" Type="http://schemas.openxmlformats.org/officeDocument/2006/relationships/image" Target="../media/image58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sv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10" Type="http://schemas.openxmlformats.org/officeDocument/2006/relationships/image" Target="../media/image63.svg"/><Relationship Id="rId4" Type="http://schemas.openxmlformats.org/officeDocument/2006/relationships/image" Target="../media/image59.svg"/><Relationship Id="rId9" Type="http://schemas.openxmlformats.org/officeDocument/2006/relationships/image" Target="../media/image62.png"/><Relationship Id="rId14" Type="http://schemas.openxmlformats.org/officeDocument/2006/relationships/image" Target="../media/image4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174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3769626" y="2210310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4800" dirty="0">
                <a:solidFill>
                  <a:srgbClr val="0078D4"/>
                </a:solidFill>
                <a:latin typeface="Segoe UI"/>
              </a:rPr>
              <a:t>Sam Cogan</a:t>
            </a:r>
          </a:p>
          <a:p>
            <a:pPr defTabSz="914344"/>
            <a:b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Solution Architect – Willis Towers Watson</a:t>
            </a:r>
          </a:p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Microsoft Azure MVP</a:t>
            </a:r>
            <a:endParaRPr lang="en-US" sz="20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4127419" y="4472990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625" y="4472988"/>
            <a:ext cx="307779" cy="307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4127420" y="4823236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@</a:t>
            </a:r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626" y="4823236"/>
            <a:ext cx="307777" cy="30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4127417" y="5173480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sam-cogan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2603" y="5176456"/>
            <a:ext cx="304800" cy="3048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9" y="4396895"/>
            <a:ext cx="1013967" cy="11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D76610-32FD-4C37-BB1E-8963A3CE3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0" y="4388775"/>
            <a:ext cx="732920" cy="11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174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3769626" y="2210310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4800" dirty="0">
                <a:solidFill>
                  <a:srgbClr val="0078D4"/>
                </a:solidFill>
                <a:latin typeface="Segoe UI"/>
              </a:rPr>
              <a:t>Sam Cogan</a:t>
            </a:r>
          </a:p>
          <a:p>
            <a:pPr defTabSz="914344"/>
            <a:b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Solution Architect – Willis Towers Watson</a:t>
            </a:r>
          </a:p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Microsoft Azure MVP</a:t>
            </a:r>
            <a:endParaRPr lang="en-US" sz="20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4127419" y="4472990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625" y="4472988"/>
            <a:ext cx="307779" cy="307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4127420" y="4823236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@</a:t>
            </a:r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626" y="4823236"/>
            <a:ext cx="307777" cy="30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4127417" y="5173480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sam-cogan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2603" y="5176456"/>
            <a:ext cx="304800" cy="3048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9" y="4396895"/>
            <a:ext cx="1013967" cy="11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D76610-32FD-4C37-BB1E-8963A3CE3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0" y="4388775"/>
            <a:ext cx="732920" cy="11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en-US" dirty="0"/>
              <a:t>SQL </a:t>
            </a:r>
          </a:p>
        </p:txBody>
      </p:sp>
      <p:pic>
        <p:nvPicPr>
          <p:cNvPr id="10" name="Picture 2" descr="Image result for azure sql paas iaas">
            <a:extLst>
              <a:ext uri="{FF2B5EF4-FFF2-40B4-BE49-F238E27FC236}">
                <a16:creationId xmlns:a16="http://schemas.microsoft.com/office/drawing/2014/main" id="{CDCBBFC8-319C-4951-83DB-088B2EE6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37" y="1252169"/>
            <a:ext cx="8013819" cy="53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SQL Agent Alternatves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7709D-D7D6-40D3-8572-4B7ACE68880A}"/>
              </a:ext>
            </a:extLst>
          </p:cNvPr>
          <p:cNvSpPr/>
          <p:nvPr/>
        </p:nvSpPr>
        <p:spPr>
          <a:xfrm>
            <a:off x="4681233" y="2623128"/>
            <a:ext cx="5349458" cy="269726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F84866-0C72-4FF0-B1D1-4686F0B68F42}"/>
              </a:ext>
            </a:extLst>
          </p:cNvPr>
          <p:cNvGrpSpPr/>
          <p:nvPr/>
        </p:nvGrpSpPr>
        <p:grpSpPr>
          <a:xfrm>
            <a:off x="6627566" y="3928889"/>
            <a:ext cx="1448666" cy="1209728"/>
            <a:chOff x="299620" y="2067492"/>
            <a:chExt cx="1448666" cy="1209728"/>
          </a:xfrm>
        </p:grpSpPr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5054D7B2-06AB-441D-81FB-18BEE7464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08BF3-2EDB-4A5D-BBAA-37D101C24093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39D844-CC57-472F-9999-A95D50E62F9F}"/>
              </a:ext>
            </a:extLst>
          </p:cNvPr>
          <p:cNvGrpSpPr/>
          <p:nvPr/>
        </p:nvGrpSpPr>
        <p:grpSpPr>
          <a:xfrm>
            <a:off x="2446709" y="3929817"/>
            <a:ext cx="1643399" cy="1318632"/>
            <a:chOff x="2049397" y="2496930"/>
            <a:chExt cx="1643399" cy="1318632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9FC01607-1F59-4C93-99DC-6E1CF66C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37F543-1B63-4450-987C-57779586A06E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E0FA7E-A053-4679-8872-2BD1A346E403}"/>
              </a:ext>
            </a:extLst>
          </p:cNvPr>
          <p:cNvGrpSpPr/>
          <p:nvPr/>
        </p:nvGrpSpPr>
        <p:grpSpPr>
          <a:xfrm>
            <a:off x="7899440" y="2796090"/>
            <a:ext cx="1625188" cy="1328840"/>
            <a:chOff x="3759406" y="1834967"/>
            <a:chExt cx="1625188" cy="1328840"/>
          </a:xfrm>
        </p:grpSpPr>
        <p:pic>
          <p:nvPicPr>
            <p:cNvPr id="30" name="Picture 29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9BE5A790-64A7-470E-858A-3D0E957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BB8930-7110-4731-8187-5BCBD1C81B94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7091DF-C438-4F8E-99D0-D88FB61B87C4}"/>
              </a:ext>
            </a:extLst>
          </p:cNvPr>
          <p:cNvGrpSpPr/>
          <p:nvPr/>
        </p:nvGrpSpPr>
        <p:grpSpPr>
          <a:xfrm>
            <a:off x="4871391" y="2782598"/>
            <a:ext cx="1850443" cy="1285184"/>
            <a:chOff x="6051467" y="1420896"/>
            <a:chExt cx="1850443" cy="128518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65D40F-E30E-4E10-9044-B8D02E49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61D3E6-E132-4D3B-A520-052FA15B5EBB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1F031-D6A1-4564-8B59-E2DE2072712E}"/>
              </a:ext>
            </a:extLst>
          </p:cNvPr>
          <p:cNvGrpSpPr/>
          <p:nvPr/>
        </p:nvGrpSpPr>
        <p:grpSpPr>
          <a:xfrm>
            <a:off x="1366339" y="3010705"/>
            <a:ext cx="923727" cy="1226889"/>
            <a:chOff x="6039073" y="2773661"/>
            <a:chExt cx="923727" cy="1226889"/>
          </a:xfrm>
        </p:grpSpPr>
        <p:pic>
          <p:nvPicPr>
            <p:cNvPr id="36" name="Picture 35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7C8F9D2B-C8E6-4B4D-98FA-C3B8F8CF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AA5947-CE36-4DE9-AD77-6BBB62F7DDD9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A80BD2B8-E797-4FB4-AFCB-F22612B35646}"/>
              </a:ext>
            </a:extLst>
          </p:cNvPr>
          <p:cNvSpPr txBox="1">
            <a:spLocks/>
          </p:cNvSpPr>
          <p:nvPr/>
        </p:nvSpPr>
        <p:spPr>
          <a:xfrm>
            <a:off x="588263" y="1257338"/>
            <a:ext cx="7908616" cy="850725"/>
          </a:xfrm>
          <a:prstGeom prst="rect">
            <a:avLst/>
          </a:prstGeom>
        </p:spPr>
        <p:txBody>
          <a:bodyPr/>
          <a:lstStyle>
            <a:lvl1pPr marL="228594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09" marR="0" indent="-20002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42" marR="0" indent="-1809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13" marR="0" indent="-1682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97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33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95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05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b="1" dirty="0">
                <a:solidFill>
                  <a:schemeClr val="accent1"/>
                </a:solidFill>
              </a:rPr>
              <a:t>SQL Agent is not present in Azure SQL</a:t>
            </a:r>
          </a:p>
        </p:txBody>
      </p:sp>
    </p:spTree>
    <p:extLst>
      <p:ext uri="{BB962C8B-B14F-4D97-AF65-F5344CB8AC3E}">
        <p14:creationId xmlns:p14="http://schemas.microsoft.com/office/powerpoint/2010/main" val="2016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en-GB" dirty="0"/>
              <a:t>Elastic Database Jobs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B8FA7E7-F22C-4A80-BA36-0F04AF573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54" y="1958951"/>
            <a:ext cx="743527" cy="7435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C27525-8D3E-49E4-87E3-8F474291D297}"/>
              </a:ext>
            </a:extLst>
          </p:cNvPr>
          <p:cNvSpPr txBox="1"/>
          <p:nvPr/>
        </p:nvSpPr>
        <p:spPr>
          <a:xfrm>
            <a:off x="1295543" y="2003054"/>
            <a:ext cx="678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Run jobs across databases in parallel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84621B1-8661-495D-B28A-9489105E0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453" y="1167916"/>
            <a:ext cx="743528" cy="7435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CDE75A1-E5BD-4ACA-BD29-7BA550D389A0}"/>
              </a:ext>
            </a:extLst>
          </p:cNvPr>
          <p:cNvSpPr txBox="1"/>
          <p:nvPr/>
        </p:nvSpPr>
        <p:spPr>
          <a:xfrm>
            <a:off x="1295543" y="1247293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Write Jobs in T-SQL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03ADB5E-76F1-4318-97A0-6E3002CF9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405" y="2762223"/>
            <a:ext cx="737624" cy="7376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C4774D-D1F0-4B71-AA1C-C798EB3FA2CF}"/>
              </a:ext>
            </a:extLst>
          </p:cNvPr>
          <p:cNvSpPr txBox="1"/>
          <p:nvPr/>
        </p:nvSpPr>
        <p:spPr>
          <a:xfrm>
            <a:off x="1295543" y="2758815"/>
            <a:ext cx="1040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Supports Azure SQL Databases, Servers and Elastic Pools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4B93D51-1509-478A-8578-7D7B42794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405" y="3557209"/>
            <a:ext cx="737624" cy="7376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161903-C74D-4F5D-AF8B-158B2445AF49}"/>
              </a:ext>
            </a:extLst>
          </p:cNvPr>
          <p:cNvSpPr txBox="1"/>
          <p:nvPr/>
        </p:nvSpPr>
        <p:spPr>
          <a:xfrm>
            <a:off x="1295543" y="3514576"/>
            <a:ext cx="498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One-Off or scheduled jobs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C1DC845-00EA-4AE4-9160-3ECD40929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2454" y="4268626"/>
            <a:ext cx="743527" cy="7435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6DB2DA-DBC0-4B3F-B269-065EEB8B63B8}"/>
              </a:ext>
            </a:extLst>
          </p:cNvPr>
          <p:cNvSpPr txBox="1"/>
          <p:nvPr/>
        </p:nvSpPr>
        <p:spPr>
          <a:xfrm>
            <a:off x="1295543" y="4270337"/>
            <a:ext cx="4766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Currently in preview (still)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F725F9D-D1AC-4897-BC6A-5B888537A8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54" y="4987901"/>
            <a:ext cx="743527" cy="74352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3157DA-2EA6-48B5-93A7-F17D8C8D949B}"/>
              </a:ext>
            </a:extLst>
          </p:cNvPr>
          <p:cNvSpPr txBox="1"/>
          <p:nvPr/>
        </p:nvSpPr>
        <p:spPr>
          <a:xfrm>
            <a:off x="1295543" y="5026096"/>
            <a:ext cx="10540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$10-$3000 per month – Depends on job database size</a:t>
            </a:r>
          </a:p>
        </p:txBody>
      </p:sp>
    </p:spTree>
    <p:extLst>
      <p:ext uri="{BB962C8B-B14F-4D97-AF65-F5344CB8AC3E}">
        <p14:creationId xmlns:p14="http://schemas.microsoft.com/office/powerpoint/2010/main" val="24125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en-GB" dirty="0"/>
              <a:t>Elastic Database Jobs</a:t>
            </a:r>
            <a:endParaRPr lang="en-US" dirty="0"/>
          </a:p>
        </p:txBody>
      </p:sp>
      <p:pic>
        <p:nvPicPr>
          <p:cNvPr id="15" name="Picture 2" descr="Elastic Job agent conceptual model">
            <a:extLst>
              <a:ext uri="{FF2B5EF4-FFF2-40B4-BE49-F238E27FC236}">
                <a16:creationId xmlns:a16="http://schemas.microsoft.com/office/drawing/2014/main" id="{A2A5BBC4-EAD4-4ED0-A0DA-16E026905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72" y="1227653"/>
            <a:ext cx="7935720" cy="49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Azure Automation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1C3F5-0F83-4D2A-AE92-ED3A74D2F808}"/>
              </a:ext>
            </a:extLst>
          </p:cNvPr>
          <p:cNvSpPr txBox="1"/>
          <p:nvPr/>
        </p:nvSpPr>
        <p:spPr>
          <a:xfrm>
            <a:off x="1202509" y="1377299"/>
            <a:ext cx="43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PowerShell &amp; Python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B6625-3436-4BE4-9E04-8B9737E3B23E}"/>
              </a:ext>
            </a:extLst>
          </p:cNvPr>
          <p:cNvSpPr txBox="1"/>
          <p:nvPr/>
        </p:nvSpPr>
        <p:spPr>
          <a:xfrm>
            <a:off x="1202509" y="2154992"/>
            <a:ext cx="6573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On-demand, schedule or web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19ABA-C001-445A-8105-3CD24B3D86FB}"/>
              </a:ext>
            </a:extLst>
          </p:cNvPr>
          <p:cNvSpPr txBox="1"/>
          <p:nvPr/>
        </p:nvSpPr>
        <p:spPr>
          <a:xfrm>
            <a:off x="1202509" y="2932685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Secure variable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591FE-3372-40C0-A57B-7FDC5B7A35F6}"/>
              </a:ext>
            </a:extLst>
          </p:cNvPr>
          <p:cNvSpPr txBox="1"/>
          <p:nvPr/>
        </p:nvSpPr>
        <p:spPr>
          <a:xfrm>
            <a:off x="1202509" y="3710378"/>
            <a:ext cx="7314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3 hour execution window (with resume)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D54DF-11EB-47D2-A190-7CB8B6CC6421}"/>
              </a:ext>
            </a:extLst>
          </p:cNvPr>
          <p:cNvSpPr txBox="1"/>
          <p:nvPr/>
        </p:nvSpPr>
        <p:spPr>
          <a:xfrm>
            <a:off x="1202509" y="4488071"/>
            <a:ext cx="475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Supports Hybrid Workers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AFA9F-3AB7-445B-B35C-A1B287AD1B29}"/>
              </a:ext>
            </a:extLst>
          </p:cNvPr>
          <p:cNvSpPr txBox="1"/>
          <p:nvPr/>
        </p:nvSpPr>
        <p:spPr>
          <a:xfrm>
            <a:off x="1202509" y="5265765"/>
            <a:ext cx="825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500 Minutes Free, then $0.002 per minute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985881-4B03-4F0A-A5AC-E77F48DE9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595" y="2094511"/>
            <a:ext cx="743528" cy="74352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6E26805-33F1-41F2-9C34-44CF394C8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967" y="2885037"/>
            <a:ext cx="743527" cy="7435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53CA55-8136-4CFB-AB0E-7C6DA6C06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95" y="3605990"/>
            <a:ext cx="743528" cy="74352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3A0AD82-3567-4C6B-ADD0-114E14D22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467" y="4501350"/>
            <a:ext cx="743528" cy="74352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CE9E86-3166-459B-B1E9-8A2313F3E8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595" y="5265765"/>
            <a:ext cx="743528" cy="74352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D44FE3C-FF83-43FB-AC59-A6751765FD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16755" y="392904"/>
            <a:ext cx="3403214" cy="34032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B826A58-FDCA-4318-964C-28F10E575E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6595" y="1303985"/>
            <a:ext cx="743528" cy="7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Azure Functions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85E6A-C671-463C-BF06-B061F0F9EDEB}"/>
              </a:ext>
            </a:extLst>
          </p:cNvPr>
          <p:cNvSpPr txBox="1"/>
          <p:nvPr/>
        </p:nvSpPr>
        <p:spPr>
          <a:xfrm>
            <a:off x="1108317" y="1135583"/>
            <a:ext cx="6094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Serverless, Event based compute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C5AB7-68A2-4922-AA9E-98A6C1970DB4}"/>
              </a:ext>
            </a:extLst>
          </p:cNvPr>
          <p:cNvSpPr txBox="1"/>
          <p:nvPr/>
        </p:nvSpPr>
        <p:spPr>
          <a:xfrm>
            <a:off x="1108317" y="1945661"/>
            <a:ext cx="6886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Multiple Languages, some in preview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B22B9-C919-4D68-8777-2E22C1620111}"/>
              </a:ext>
            </a:extLst>
          </p:cNvPr>
          <p:cNvSpPr txBox="1"/>
          <p:nvPr/>
        </p:nvSpPr>
        <p:spPr>
          <a:xfrm>
            <a:off x="1108317" y="2755739"/>
            <a:ext cx="531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Multiple triggers &amp; bindings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5AD3D-38D5-4680-8779-767EB67C0461}"/>
              </a:ext>
            </a:extLst>
          </p:cNvPr>
          <p:cNvSpPr txBox="1"/>
          <p:nvPr/>
        </p:nvSpPr>
        <p:spPr>
          <a:xfrm>
            <a:off x="1108317" y="3565817"/>
            <a:ext cx="426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Nearly instant start-up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54A00-49C3-4427-9194-29EC1C01EE36}"/>
              </a:ext>
            </a:extLst>
          </p:cNvPr>
          <p:cNvSpPr txBox="1"/>
          <p:nvPr/>
        </p:nvSpPr>
        <p:spPr>
          <a:xfrm>
            <a:off x="1108317" y="4375895"/>
            <a:ext cx="636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Autoscaling and dynamic memory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43B2F-C28C-43C5-B61E-049944A7CBE5}"/>
              </a:ext>
            </a:extLst>
          </p:cNvPr>
          <p:cNvSpPr txBox="1"/>
          <p:nvPr/>
        </p:nvSpPr>
        <p:spPr>
          <a:xfrm>
            <a:off x="1108317" y="5185973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5 minute execution window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074CF-F12A-4C90-9962-2C1EED4A27E3}"/>
              </a:ext>
            </a:extLst>
          </p:cNvPr>
          <p:cNvSpPr txBox="1"/>
          <p:nvPr/>
        </p:nvSpPr>
        <p:spPr>
          <a:xfrm>
            <a:off x="1108317" y="5996050"/>
            <a:ext cx="8579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Large free grant, then per GB per execution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2D66B8C-6D78-4367-9159-828BA754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162" y="1811356"/>
            <a:ext cx="743528" cy="74352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ACAB239-3B81-4F73-81D7-36C04D826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161" y="2685471"/>
            <a:ext cx="743529" cy="74352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40A40F7-26F9-45E2-A0A7-D54B510B54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61" y="3489599"/>
            <a:ext cx="743528" cy="74352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0E1117A-32CF-41E7-8603-0BA428381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161" y="4257127"/>
            <a:ext cx="743528" cy="7435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CC73D9D-2F22-4D52-B41A-64E7637B76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6499" y="5239822"/>
            <a:ext cx="743528" cy="74352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F190C84-7B2F-4152-8A4A-D99EAA54A2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161" y="6007350"/>
            <a:ext cx="743529" cy="7435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4092426-954E-488C-B783-3034B94A5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2027" y="1063921"/>
            <a:ext cx="3986627" cy="398662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DD032B2-C0CE-400D-BE34-BF38877BDF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162" y="1039844"/>
            <a:ext cx="743528" cy="7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Compare and Contrast</a:t>
            </a:r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6BBBC06-A9EB-460F-AABA-BD839608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2859"/>
              </p:ext>
            </p:extLst>
          </p:nvPr>
        </p:nvGraphicFramePr>
        <p:xfrm>
          <a:off x="448244" y="1291244"/>
          <a:ext cx="1146334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5835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Advanced Functionality</a:t>
            </a:r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260811-1ECE-464E-A979-6A7210EA70A3}"/>
              </a:ext>
            </a:extLst>
          </p:cNvPr>
          <p:cNvSpPr txBox="1">
            <a:spLocks/>
          </p:cNvSpPr>
          <p:nvPr/>
        </p:nvSpPr>
        <p:spPr>
          <a:xfrm>
            <a:off x="426307" y="1628711"/>
            <a:ext cx="5152457" cy="2679980"/>
          </a:xfrm>
          <a:prstGeom prst="rect">
            <a:avLst/>
          </a:prstGeom>
        </p:spPr>
        <p:txBody>
          <a:bodyPr/>
          <a:lstStyle>
            <a:lvl1pPr marL="228594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09" marR="0" indent="-20002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42" marR="0" indent="-1809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13" marR="0" indent="-1682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97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33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95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05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anose="05000000000000000000" pitchFamily="2" charset="2"/>
              <a:buNone/>
            </a:pPr>
            <a:r>
              <a:rPr lang="en-GB" sz="3200" b="1" dirty="0">
                <a:solidFill>
                  <a:schemeClr val="accent1"/>
                </a:solidFill>
              </a:rPr>
              <a:t>Move Beyond Maintenance</a:t>
            </a:r>
            <a:endParaRPr lang="en-US" sz="3200" b="1" dirty="0">
              <a:solidFill>
                <a:schemeClr val="accent1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3FA-4DE4-4285-B28A-58AB4E1A8927}"/>
              </a:ext>
            </a:extLst>
          </p:cNvPr>
          <p:cNvSpPr txBox="1"/>
          <p:nvPr/>
        </p:nvSpPr>
        <p:spPr>
          <a:xfrm>
            <a:off x="6096000" y="1628711"/>
            <a:ext cx="6096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Integration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Grid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Scheduler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Monitor/Log Analytics/App Insights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3rd Party Monitoring Systems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Anything that can make a post request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FC2D86-AD21-4940-9017-E66C4916DD5C}"/>
              </a:ext>
            </a:extLst>
          </p:cNvPr>
          <p:cNvCxnSpPr>
            <a:cxnSpLocks/>
          </p:cNvCxnSpPr>
          <p:nvPr/>
        </p:nvCxnSpPr>
        <p:spPr>
          <a:xfrm>
            <a:off x="5781964" y="1865745"/>
            <a:ext cx="0" cy="415636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592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Open Sans</vt:lpstr>
      <vt:lpstr>Roboto Mono</vt:lpstr>
      <vt:lpstr>Segoe UI</vt:lpstr>
      <vt:lpstr>Segoe UI Semibold</vt:lpstr>
      <vt:lpstr>Segoe UI Semilight</vt:lpstr>
      <vt:lpstr>Wingdings</vt:lpstr>
      <vt:lpstr>Office Theme</vt:lpstr>
      <vt:lpstr>5-51015_Microsoft_Ignite_Tour_Template_Light</vt:lpstr>
      <vt:lpstr>PowerPoint Presentation</vt:lpstr>
      <vt:lpstr>SQL </vt:lpstr>
      <vt:lpstr>SQL Agent Alternatves</vt:lpstr>
      <vt:lpstr>Elastic Database Jobs</vt:lpstr>
      <vt:lpstr>Elastic Database Jobs</vt:lpstr>
      <vt:lpstr>Azure Automation</vt:lpstr>
      <vt:lpstr>Azure Functions</vt:lpstr>
      <vt:lpstr>Compare and Contrast</vt:lpstr>
      <vt:lpstr>Advanced Functionality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Cogan, Sam (Cambridge)</dc:creator>
  <cp:lastModifiedBy>Cogan, Sam (Cambridge)</cp:lastModifiedBy>
  <cp:revision>5</cp:revision>
  <dcterms:created xsi:type="dcterms:W3CDTF">2019-06-18T12:29:20Z</dcterms:created>
  <dcterms:modified xsi:type="dcterms:W3CDTF">2019-06-18T19:52:45Z</dcterms:modified>
</cp:coreProperties>
</file>