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5"/>
  </p:sldMasterIdLst>
  <p:notesMasterIdLst>
    <p:notesMasterId r:id="rId25"/>
  </p:notesMasterIdLst>
  <p:handoutMasterIdLst>
    <p:handoutMasterId r:id="rId26"/>
  </p:handoutMasterIdLst>
  <p:sldIdLst>
    <p:sldId id="257" r:id="rId6"/>
    <p:sldId id="402" r:id="rId7"/>
    <p:sldId id="323" r:id="rId8"/>
    <p:sldId id="405" r:id="rId9"/>
    <p:sldId id="382" r:id="rId10"/>
    <p:sldId id="587" r:id="rId11"/>
    <p:sldId id="584" r:id="rId12"/>
    <p:sldId id="576" r:id="rId13"/>
    <p:sldId id="595" r:id="rId14"/>
    <p:sldId id="596" r:id="rId15"/>
    <p:sldId id="613" r:id="rId16"/>
    <p:sldId id="454" r:id="rId17"/>
    <p:sldId id="651" r:id="rId18"/>
    <p:sldId id="652" r:id="rId19"/>
    <p:sldId id="653" r:id="rId20"/>
    <p:sldId id="460" r:id="rId21"/>
    <p:sldId id="594" r:id="rId22"/>
    <p:sldId id="462" r:id="rId23"/>
    <p:sldId id="568" r:id="rId24"/>
  </p:sldIdLst>
  <p:sldSz cx="9144000" cy="6858000" type="screen4x3"/>
  <p:notesSz cx="7010400" cy="92964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orient="horz" pos="768">
          <p15:clr>
            <a:srgbClr val="A4A3A4"/>
          </p15:clr>
        </p15:guide>
        <p15:guide id="3" orient="horz" pos="1248">
          <p15:clr>
            <a:srgbClr val="A4A3A4"/>
          </p15:clr>
        </p15:guide>
        <p15:guide id="4" pos="2352">
          <p15:clr>
            <a:srgbClr val="A4A3A4"/>
          </p15:clr>
        </p15:guide>
        <p15:guide id="5" pos="3456">
          <p15:clr>
            <a:srgbClr val="A4A3A4"/>
          </p15:clr>
        </p15:guide>
        <p15:guide id="6" pos="2208">
          <p15:clr>
            <a:srgbClr val="A4A3A4"/>
          </p15:clr>
        </p15:guide>
        <p15:guide id="7" pos="288">
          <p15:clr>
            <a:srgbClr val="A4A3A4"/>
          </p15:clr>
        </p15:guide>
        <p15:guide id="8" pos="4416">
          <p15:clr>
            <a:srgbClr val="A4A3A4"/>
          </p15:clr>
        </p15:guide>
        <p15:guide id="9" pos="19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lackistone, David" initials="D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8EEF5"/>
    <a:srgbClr val="CCDC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81" autoAdjust="0"/>
    <p:restoredTop sz="85996" autoAdjust="0"/>
  </p:normalViewPr>
  <p:slideViewPr>
    <p:cSldViewPr showGuides="1">
      <p:cViewPr varScale="1">
        <p:scale>
          <a:sx n="89" d="100"/>
          <a:sy n="89" d="100"/>
        </p:scale>
        <p:origin x="-870" y="-90"/>
      </p:cViewPr>
      <p:guideLst>
        <p:guide orient="horz" pos="2160"/>
        <p:guide orient="horz" pos="768"/>
        <p:guide orient="horz" pos="1248"/>
        <p:guide pos="2352"/>
        <p:guide pos="3456"/>
        <p:guide pos="2208"/>
        <p:guide pos="288"/>
        <p:guide pos="4416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7" d="100"/>
          <a:sy n="57" d="100"/>
        </p:scale>
        <p:origin x="-1704" y="-90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30" Type="http://schemas.openxmlformats.org/officeDocument/2006/relationships/viewProps" Target="viewProps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12D4F17-1111-480E-B2BB-EAEAB5AE2920}" type="datetimeFigureOut">
              <a:rPr lang="en-US" smtClean="0"/>
              <a:pPr/>
              <a:t>9/6/2016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9B11537-1338-48FF-9101-391E824991AA}" type="slidenum">
              <a:rPr lang="en-US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3912020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17736C8-C839-4CC3-8591-09FB194D9464}" type="datetimeFigureOut">
              <a:rPr lang="en-US" smtClean="0"/>
              <a:pPr/>
              <a:t>9/6/2016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3F2A8FB-59F6-41C0-B898-3B66C311A225}" type="slidenum">
              <a:rPr lang="en-US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694254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b="1" dirty="0" smtClean="0"/>
              <a:t>Примечания для инструктора:</a:t>
            </a:r>
          </a:p>
          <a:p>
            <a:pPr defTabSz="931774">
              <a:defRPr/>
            </a:pPr>
            <a:r>
              <a:rPr dirty="0" smtClean="0"/>
              <a:t>Добро пожаловать на учебный курс </a:t>
            </a:r>
            <a:r>
              <a:rPr lang="en-US" b="1" baseline="0" dirty="0" smtClean="0"/>
              <a:t>«Администрирование договоров на недвижимость компании McDonald’s для проверяющих и утверждающих лиц»</a:t>
            </a:r>
            <a:r>
              <a:rPr dirty="0" smtClean="0"/>
              <a:t>!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2A8FB-59F6-41C0-B898-3B66C311A225}" type="slidenum">
              <a:rPr lang="en-US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3529874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Примечания для инструктора:</a:t>
            </a:r>
          </a:p>
          <a:p>
            <a:r>
              <a:rPr dirty="0" smtClean="0"/>
              <a:t>Утверждения необходимы для расторжения следующих договоров:</a:t>
            </a:r>
          </a:p>
          <a:p>
            <a:pPr marL="232943" indent="-232943">
              <a:buAutoNum type="arabicPeriod"/>
            </a:pPr>
            <a:r>
              <a:rPr dirty="0" smtClean="0"/>
              <a:t>Договор аренды.</a:t>
            </a:r>
          </a:p>
          <a:p>
            <a:pPr marL="232943" indent="-232943">
              <a:buAutoNum type="arabicPeriod"/>
            </a:pPr>
            <a:r>
              <a:rPr dirty="0" smtClean="0"/>
              <a:t>Лицензионный договор.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2A8FB-59F6-41C0-B898-3B66C311A225}" type="slidenum">
              <a:rPr lang="en-US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553106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2A8FB-59F6-41C0-B898-3B66C311A225}" type="slidenum">
              <a:rPr lang="en-US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597843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6983-BF96-430E-8C20-1A8D65630593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Корпорация McDonald's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6" name="Date Placeholder 4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</p:spPr>
        <p:txBody>
          <a:bodyPr/>
          <a:lstStyle/>
          <a:p>
            <a:fld id="{3C61E6B1-52CA-419D-AF54-5B30979C30A6}" type="datetime1">
              <a:rPr lang="en-US" smtClean="0">
                <a:solidFill>
                  <a:prstClr val="black"/>
                </a:solidFill>
              </a:rPr>
              <a:pPr/>
              <a:t>9/6/2016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3114322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6983-BF96-430E-8C20-1A8D65630593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Корпорация McDonald's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6" name="Date Placeholder 4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</p:spPr>
        <p:txBody>
          <a:bodyPr/>
          <a:lstStyle/>
          <a:p>
            <a:fld id="{3C61E6B1-52CA-419D-AF54-5B30979C30A6}" type="datetime1">
              <a:rPr lang="en-US" smtClean="0">
                <a:solidFill>
                  <a:prstClr val="black"/>
                </a:solidFill>
              </a:rPr>
              <a:pPr/>
              <a:t>9/6/2016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3281491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6983-BF96-430E-8C20-1A8D65630593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Корпорация McDonald's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6" name="Date Placeholder 4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</p:spPr>
        <p:txBody>
          <a:bodyPr/>
          <a:lstStyle/>
          <a:p>
            <a:fld id="{3C61E6B1-52CA-419D-AF54-5B30979C30A6}" type="datetime1">
              <a:rPr lang="en-US" smtClean="0">
                <a:solidFill>
                  <a:prstClr val="black"/>
                </a:solidFill>
              </a:rPr>
              <a:pPr/>
              <a:t>9/6/2016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3828298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C86983-BF96-430E-8C20-1A8D65630593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5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</a:rPr>
              <a:t>Корпорация McDonald's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6" name="Date Placeholder 4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</p:spPr>
        <p:txBody>
          <a:bodyPr/>
          <a:lstStyle/>
          <a:p>
            <a:fld id="{3C61E6B1-52CA-419D-AF54-5B30979C30A6}" type="datetime1">
              <a:rPr lang="en-US" smtClean="0">
                <a:solidFill>
                  <a:prstClr val="black"/>
                </a:solidFill>
              </a:rPr>
              <a:pPr/>
              <a:t>9/6/2016</a:t>
            </a:fld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3398220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Примечания для инструктора: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Зачитайте приведенные выше вопросы участникам и попросите их обсудить ответы на них – либо всем классом, либо в небольших группах.</a:t>
            </a:r>
          </a:p>
          <a:p>
            <a:pPr marL="0" lvl="1" defTabSz="913231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dirty="0" smtClean="0">
                <a:latin typeface="Arial" charset="0"/>
              </a:rPr>
              <a:t>Для справки внизу приведен правильный ответ:</a:t>
            </a:r>
          </a:p>
          <a:p>
            <a:r>
              <a:rPr lang="en-US" dirty="0" smtClean="0">
                <a:latin typeface="Arial" charset="0"/>
              </a:rPr>
              <a:t>Ответ: b) Неверно.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dirty="0" smtClean="0"/>
              <a:t>Корпорация McDonald's</a:t>
            </a:r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685C3DD-449B-4B5D-897A-4DAD3AF5873A}" type="datetime1">
              <a:rPr lang="en-US" smtClean="0"/>
              <a:pPr/>
              <a:t>9/6/2016</a:t>
            </a:fld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5DEF95A-FB4D-42ED-91FE-AEB840CAF763}" type="slidenum">
              <a:rPr lang="en-US" smtClean="0"/>
              <a:pPr/>
              <a:t>16</a:t>
            </a:fld>
            <a:endParaRPr lang="ru-RU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769973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Примечания для инструктора:</a:t>
            </a:r>
          </a:p>
          <a:p>
            <a:pPr eaLnBrk="1" hangingPunct="1"/>
            <a:r>
              <a:rPr lang="en-US" dirty="0" smtClean="0">
                <a:latin typeface="Arial" charset="0"/>
              </a:rPr>
              <a:t>Обсудите правильный ответ, приведенный внизу для справки.</a:t>
            </a:r>
          </a:p>
          <a:p>
            <a:pPr lvl="2" indent="-910061"/>
            <a:r>
              <a:rPr lang="en-US" dirty="0" smtClean="0">
                <a:latin typeface="Arial" charset="0"/>
              </a:rPr>
              <a:t>Ответ: b) Неверно.</a:t>
            </a:r>
          </a:p>
          <a:p>
            <a:pPr marL="931774" lvl="2" indent="-910061" defTabSz="931774">
              <a:defRPr/>
            </a:pPr>
            <a:r>
              <a:rPr lang="en-US" i="1" dirty="0" smtClean="0">
                <a:latin typeface="Arial" charset="0"/>
              </a:rPr>
              <a:t>Утверждающие лица могут просмотреть соответствующую учетную запись, но чтобы утвердить/вернуть ее на доработку, им необходимо войти в систему TRIRIGA. Электронное сообщение служит только в качестве уведомления.</a:t>
            </a:r>
          </a:p>
          <a:p>
            <a:pPr lvl="2" indent="-910061"/>
            <a:endParaRPr lang="ru-RU" b="1" i="1" dirty="0" smtClean="0">
              <a:latin typeface="Arial" charset="0"/>
              <a:cs typeface="Arial" charset="0"/>
            </a:endParaRPr>
          </a:p>
          <a:p>
            <a:pPr marL="0" lvl="2"/>
            <a:r>
              <a:rPr dirty="0" smtClean="0"/>
              <a:t>Организуйте обсуждение на основе ответов, предложенных участниками в классе.</a:t>
            </a:r>
          </a:p>
          <a:p>
            <a:pPr marL="0" lvl="1"/>
            <a:r>
              <a:rPr dirty="0" smtClean="0"/>
              <a:t>Разъясните выявленные аспекты неправильного понимания.</a:t>
            </a:r>
          </a:p>
          <a:p>
            <a:pPr marL="0" lvl="1"/>
            <a:r>
              <a:rPr dirty="0" smtClean="0"/>
              <a:t>Ответьте на дополнительные вопросы участников.</a:t>
            </a:r>
            <a:endParaRPr lang="ru-RU" dirty="0">
              <a:cs typeface="Arial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dirty="0" smtClean="0"/>
              <a:t>Корпорация McDonald's</a:t>
            </a:r>
            <a:endParaRPr lang="ru-RU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685C3DD-449B-4B5D-897A-4DAD3AF5873A}" type="datetime1">
              <a:rPr lang="en-US" smtClean="0"/>
              <a:pPr/>
              <a:t>9/6/2016</a:t>
            </a:fld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5DEF95A-FB4D-42ED-91FE-AEB840CAF763}" type="slidenum">
              <a:rPr lang="en-US" smtClean="0"/>
              <a:pPr/>
              <a:t>17</a:t>
            </a:fld>
            <a:endParaRPr lang="ru-RU" dirty="0"/>
          </a:p>
        </p:txBody>
      </p:sp>
      <p:sp>
        <p:nvSpPr>
          <p:cNvPr id="8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7699730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Примечания для инструктора:</a:t>
            </a:r>
          </a:p>
          <a:p>
            <a:pPr marL="0" lvl="1"/>
            <a:r>
              <a:rPr dirty="0" smtClean="0"/>
              <a:t>Подытожьте пройденный материал.</a:t>
            </a:r>
          </a:p>
          <a:p>
            <a:pPr marL="0" lvl="1"/>
            <a:r>
              <a:rPr dirty="0" smtClean="0"/>
              <a:t>Пригласите участников задавать любые вопросы по темам, которые рассматривались во время урока.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8FDA44B5-66EC-4BD8-885B-D480E5EE6096}" type="datetime1">
              <a:rPr lang="en-US" smtClean="0"/>
              <a:pPr/>
              <a:t>9/6/2016</a:t>
            </a:fld>
            <a:endParaRPr lang="ru-R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A4C8-E4C3-46A5-AB6B-1D98225CF1D8}" type="slidenum">
              <a:rPr lang="en-US" smtClean="0"/>
              <a:pPr/>
              <a:t>18</a:t>
            </a:fld>
            <a:endParaRPr lang="ru-RU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dirty="0" smtClean="0"/>
              <a:t>Корпорация McDonald's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769973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Примечания для инструктора:</a:t>
            </a:r>
          </a:p>
          <a:p>
            <a:pPr marL="0" lvl="1" defTabSz="931723">
              <a:defRPr/>
            </a:pPr>
            <a:r>
              <a:rPr dirty="0" smtClean="0"/>
              <a:t>Сообщите, что этот слайд предназначен в качестве краткого описания учебных целей курса.</a:t>
            </a:r>
            <a:endParaRPr lang="ru-RU" dirty="0" smtClean="0"/>
          </a:p>
          <a:p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</p:sp>
      <p:sp>
        <p:nvSpPr>
          <p:cNvPr id="9" name="Date Placeholder 8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A271F42-FC71-4245-801B-7B3DB60CFC7C}" type="datetime1">
              <a:rPr lang="en-US" smtClean="0"/>
              <a:pPr/>
              <a:t>9/6/2016</a:t>
            </a:fld>
            <a:endParaRPr lang="ru-R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DA4C8-E4C3-46A5-AB6B-1D98225CF1D8}" type="slidenum">
              <a:rPr lang="en-US" smtClean="0"/>
              <a:pPr/>
              <a:t>19</a:t>
            </a:fld>
            <a:endParaRPr lang="ru-RU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dirty="0" smtClean="0"/>
              <a:t>Корпорация McDonald's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3798911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Примечания для инструктора:</a:t>
            </a:r>
          </a:p>
          <a:p>
            <a:r>
              <a:rPr dirty="0" smtClean="0"/>
              <a:t>Сообщите цель этих двух слайдов: представить общую программу курса и продолжительность каждого раздела. Эта программа будет повторяться в начале каждого раздела.</a:t>
            </a:r>
          </a:p>
          <a:p>
            <a:endParaRPr lang="ru-RU" dirty="0" smtClean="0"/>
          </a:p>
          <a:p>
            <a:r>
              <a:rPr dirty="0" smtClean="0"/>
              <a:t>Обозначьте каждый пункт программы:</a:t>
            </a:r>
          </a:p>
          <a:p>
            <a:r>
              <a:rPr dirty="0" smtClean="0"/>
              <a:t>В разделе </a:t>
            </a:r>
            <a:r>
              <a:rPr lang="en-US" b="1" dirty="0" smtClean="0"/>
              <a:t>«Введение»</a:t>
            </a:r>
            <a:r>
              <a:rPr dirty="0" smtClean="0"/>
              <a:t> приводятся краткое описание курса, последовательность его прохождения и основные термины.</a:t>
            </a:r>
            <a:endParaRPr lang="ru-RU" dirty="0" smtClean="0"/>
          </a:p>
          <a:p>
            <a:r>
              <a:rPr dirty="0" smtClean="0"/>
              <a:t>В </a:t>
            </a:r>
            <a:r>
              <a:rPr lang="en-US" b="1" dirty="0" smtClean="0"/>
              <a:t>уроках</a:t>
            </a:r>
            <a:r>
              <a:rPr dirty="0" smtClean="0"/>
              <a:t> представлены более подробные сведения, в том числе пояснения, примеры и, в некоторых случаях, упражнения. </a:t>
            </a:r>
          </a:p>
          <a:p>
            <a:r>
              <a:rPr dirty="0" smtClean="0"/>
              <a:t>В </a:t>
            </a:r>
            <a:r>
              <a:rPr lang="en-US" b="1" dirty="0" smtClean="0"/>
              <a:t>резюме курса</a:t>
            </a:r>
            <a:r>
              <a:rPr dirty="0" smtClean="0"/>
              <a:t> приведены основные понятия, рассмотренные в этом курсе. 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EAB38454-B713-4495-AC18-06075F6F8C4C}" type="datetime1">
              <a:rPr lang="en-US" smtClean="0"/>
              <a:pPr/>
              <a:t>9/6/2016</a:t>
            </a:fld>
            <a:endParaRPr lang="ru-R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A4C8-E4C3-46A5-AB6B-1D98225CF1D8}" type="slidenum">
              <a:rPr lang="en-US" smtClean="0"/>
              <a:pPr/>
              <a:t>2</a:t>
            </a:fld>
            <a:endParaRPr lang="ru-RU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dirty="0" smtClean="0"/>
              <a:t>Корпорация McDonald's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092411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endParaRPr lang="en-US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</p:sp>
      <p:sp>
        <p:nvSpPr>
          <p:cNvPr id="9" name="Date Placeholder 8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A271F42-FC71-4245-801B-7B3DB60CFC7C}" type="datetime1">
              <a:rPr lang="en-US" smtClean="0"/>
              <a:pPr/>
              <a:t>9/6/2016</a:t>
            </a:fld>
            <a:endParaRPr lang="ru-R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DA4C8-E4C3-46A5-AB6B-1D98225CF1D8}" type="slidenum">
              <a:rPr lang="en-US" smtClean="0"/>
              <a:pPr/>
              <a:t>3</a:t>
            </a:fld>
            <a:endParaRPr lang="ru-RU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dirty="0" smtClean="0"/>
              <a:t>Корпорация McDonald's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21898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Примечания для инструктора:</a:t>
            </a:r>
          </a:p>
          <a:p>
            <a:pPr marL="0" lvl="1" defTabSz="931723">
              <a:defRPr/>
            </a:pPr>
            <a:r>
              <a:rPr dirty="0" smtClean="0"/>
              <a:t>Сообщите, что этот слайд предназначен в качестве краткого описания учебных целей курса.</a:t>
            </a:r>
            <a:endParaRPr lang="ru-RU" dirty="0" smtClean="0"/>
          </a:p>
          <a:p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  <a:p>
            <a:pPr lvl="1"/>
            <a:endParaRPr lang="ru-RU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</p:spPr>
      </p:sp>
      <p:sp>
        <p:nvSpPr>
          <p:cNvPr id="9" name="Date Placeholder 8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A271F42-FC71-4245-801B-7B3DB60CFC7C}" type="datetime1">
              <a:rPr lang="en-US" smtClean="0"/>
              <a:pPr/>
              <a:t>9/6/2016</a:t>
            </a:fld>
            <a:endParaRPr lang="ru-RU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87DA4C8-E4C3-46A5-AB6B-1D98225CF1D8}" type="slidenum">
              <a:rPr lang="en-US" smtClean="0"/>
              <a:pPr/>
              <a:t>4</a:t>
            </a:fld>
            <a:endParaRPr lang="ru-RU" dirty="0"/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r>
              <a:rPr dirty="0" smtClean="0"/>
              <a:t>Корпорация McDonald's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3798911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 defTabSz="931723">
              <a:defRPr/>
            </a:pPr>
            <a:r>
              <a:rPr lang="en-US" b="1" dirty="0" smtClean="0"/>
              <a:t>Примечания для инструктора:</a:t>
            </a:r>
          </a:p>
          <a:p>
            <a:pPr marL="0" lvl="1"/>
            <a:r>
              <a:rPr dirty="0" smtClean="0"/>
              <a:t>Сообщите цели урока.</a:t>
            </a:r>
          </a:p>
          <a:p>
            <a:pPr marL="0" lvl="1"/>
            <a:r>
              <a:rPr dirty="0" smtClean="0"/>
              <a:t>Объясните, что после прохождения урока необходимо уметь: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dirty="0" smtClean="0"/>
              <a:t>утверждать заполненную сводку аренды;</a:t>
            </a:r>
          </a:p>
          <a:p>
            <a:pPr marL="640594" lvl="1" indent="-174708">
              <a:buFont typeface="Arial" panose="020B0604020202020204" pitchFamily="34" charset="0"/>
              <a:buChar char="•"/>
            </a:pPr>
            <a:r>
              <a:rPr dirty="0" smtClean="0"/>
              <a:t>возвращать заполненную сводку аренды.</a:t>
            </a:r>
          </a:p>
          <a:p>
            <a:pPr marL="465860" lvl="1"/>
            <a:endParaRPr lang="ru-RU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042874C-F1FE-49C5-AC70-363FE775EF90}" type="datetime1">
              <a:rPr lang="en-US" smtClean="0"/>
              <a:pPr/>
              <a:t>9/6/2016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DA4C8-E4C3-46A5-AB6B-1D98225CF1D8}" type="slidenum">
              <a:rPr lang="en-US" smtClean="0"/>
              <a:pPr/>
              <a:t>5</a:t>
            </a:fld>
            <a:endParaRPr lang="ru-RU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dirty="0" smtClean="0"/>
              <a:t>Корпорация McDonald's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4118531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Примечания для инструктора:</a:t>
            </a:r>
          </a:p>
          <a:p>
            <a:r>
              <a:rPr dirty="0" smtClean="0"/>
              <a:t>Утверждения необходимы для расторжения следующих договоров:</a:t>
            </a:r>
          </a:p>
          <a:p>
            <a:pPr marL="232943" indent="-232943">
              <a:buAutoNum type="arabicPeriod"/>
            </a:pPr>
            <a:r>
              <a:rPr dirty="0" smtClean="0"/>
              <a:t>Договор аренды.</a:t>
            </a:r>
          </a:p>
          <a:p>
            <a:pPr marL="232943" indent="-232943">
              <a:buAutoNum type="arabicPeriod"/>
            </a:pPr>
            <a:r>
              <a:rPr dirty="0" smtClean="0"/>
              <a:t>Лицензионный договор.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2A8FB-59F6-41C0-B898-3B66C311A225}" type="slidenum">
              <a:rPr lang="en-US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5531065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Примечания для инструктора:</a:t>
            </a:r>
          </a:p>
          <a:p>
            <a:r>
              <a:rPr dirty="0" smtClean="0"/>
              <a:t>Утверждения необходимы для расторжения следующих договоров:</a:t>
            </a:r>
          </a:p>
          <a:p>
            <a:pPr marL="232943" indent="-232943">
              <a:buAutoNum type="arabicPeriod"/>
            </a:pPr>
            <a:r>
              <a:rPr dirty="0" smtClean="0"/>
              <a:t>Договор аренды.</a:t>
            </a:r>
          </a:p>
          <a:p>
            <a:pPr marL="232943" indent="-232943">
              <a:buAutoNum type="arabicPeriod"/>
            </a:pPr>
            <a:r>
              <a:rPr dirty="0" smtClean="0"/>
              <a:t>Лицензионный договор.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2A8FB-59F6-41C0-B898-3B66C311A225}" type="slidenum">
              <a:rPr lang="en-US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553106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2A8FB-59F6-41C0-B898-3B66C311A225}" type="slidenum">
              <a:rPr lang="en-US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710955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Примечания для инструктора:</a:t>
            </a:r>
          </a:p>
          <a:p>
            <a:r>
              <a:rPr dirty="0" smtClean="0"/>
              <a:t>Утверждения необходимы для расторжения следующих договоров:</a:t>
            </a:r>
          </a:p>
          <a:p>
            <a:pPr marL="232943" indent="-232943">
              <a:buAutoNum type="arabicPeriod"/>
            </a:pPr>
            <a:r>
              <a:rPr dirty="0" smtClean="0"/>
              <a:t>Договор аренды.</a:t>
            </a:r>
          </a:p>
          <a:p>
            <a:pPr marL="232943" indent="-232943">
              <a:buAutoNum type="arabicPeriod"/>
            </a:pPr>
            <a:r>
              <a:rPr dirty="0" smtClean="0"/>
              <a:t>Лицензионный договор.</a:t>
            </a:r>
            <a:endParaRPr lang="ru-R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2A8FB-59F6-41C0-B898-3B66C311A225}" type="slidenum">
              <a:rPr lang="en-US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553106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0"/>
              </a:ext>
            </a:extLst>
          </a:blip>
          <a:stretch>
            <a:fillRect/>
          </a:stretch>
        </p:blipFill>
        <p:spPr>
          <a:xfrm>
            <a:off x="211138" y="481890"/>
            <a:ext cx="2910530" cy="83890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737" y="5021942"/>
            <a:ext cx="8518526" cy="727177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buNone/>
              <a:defRPr sz="1800" b="1" i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0"/>
          </p:nvPr>
        </p:nvSpPr>
        <p:spPr>
          <a:xfrm>
            <a:off x="312737" y="2267858"/>
            <a:ext cx="8518525" cy="1296987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6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051560" y="-1"/>
            <a:ext cx="8092440" cy="210458"/>
          </a:xfrm>
          <a:custGeom>
            <a:avLst/>
            <a:gdLst>
              <a:gd name="connsiteX0" fmla="*/ 0 w 8092440"/>
              <a:gd name="connsiteY0" fmla="*/ 0 h 365760"/>
              <a:gd name="connsiteX1" fmla="*/ 8092440 w 8092440"/>
              <a:gd name="connsiteY1" fmla="*/ 0 h 365760"/>
              <a:gd name="connsiteX2" fmla="*/ 8092440 w 8092440"/>
              <a:gd name="connsiteY2" fmla="*/ 365760 h 365760"/>
              <a:gd name="connsiteX3" fmla="*/ 0 w 8092440"/>
              <a:gd name="connsiteY3" fmla="*/ 365760 h 365760"/>
              <a:gd name="connsiteX4" fmla="*/ 0 w 8092440"/>
              <a:gd name="connsiteY4" fmla="*/ 0 h 365760"/>
              <a:gd name="connsiteX0" fmla="*/ 0 w 8092440"/>
              <a:gd name="connsiteY0" fmla="*/ 0 h 365760"/>
              <a:gd name="connsiteX1" fmla="*/ 8092440 w 8092440"/>
              <a:gd name="connsiteY1" fmla="*/ 0 h 365760"/>
              <a:gd name="connsiteX2" fmla="*/ 8092440 w 8092440"/>
              <a:gd name="connsiteY2" fmla="*/ 365760 h 365760"/>
              <a:gd name="connsiteX3" fmla="*/ 449943 w 8092440"/>
              <a:gd name="connsiteY3" fmla="*/ 365760 h 365760"/>
              <a:gd name="connsiteX4" fmla="*/ 0 w 8092440"/>
              <a:gd name="connsiteY4" fmla="*/ 0 h 365760"/>
              <a:gd name="connsiteX0" fmla="*/ 0 w 8092440"/>
              <a:gd name="connsiteY0" fmla="*/ 0 h 365760"/>
              <a:gd name="connsiteX1" fmla="*/ 8092440 w 8092440"/>
              <a:gd name="connsiteY1" fmla="*/ 0 h 365760"/>
              <a:gd name="connsiteX2" fmla="*/ 8092440 w 8092440"/>
              <a:gd name="connsiteY2" fmla="*/ 365760 h 365760"/>
              <a:gd name="connsiteX3" fmla="*/ 275772 w 8092440"/>
              <a:gd name="connsiteY3" fmla="*/ 346509 h 365760"/>
              <a:gd name="connsiteX4" fmla="*/ 0 w 8092440"/>
              <a:gd name="connsiteY4" fmla="*/ 0 h 365760"/>
              <a:gd name="connsiteX0" fmla="*/ 0 w 8092440"/>
              <a:gd name="connsiteY0" fmla="*/ 0 h 365760"/>
              <a:gd name="connsiteX1" fmla="*/ 8092440 w 8092440"/>
              <a:gd name="connsiteY1" fmla="*/ 0 h 365760"/>
              <a:gd name="connsiteX2" fmla="*/ 8092440 w 8092440"/>
              <a:gd name="connsiteY2" fmla="*/ 365760 h 365760"/>
              <a:gd name="connsiteX3" fmla="*/ 304801 w 8092440"/>
              <a:gd name="connsiteY3" fmla="*/ 327258 h 365760"/>
              <a:gd name="connsiteX4" fmla="*/ 0 w 8092440"/>
              <a:gd name="connsiteY4" fmla="*/ 0 h 365760"/>
              <a:gd name="connsiteX0" fmla="*/ 0 w 8092440"/>
              <a:gd name="connsiteY0" fmla="*/ 0 h 365760"/>
              <a:gd name="connsiteX1" fmla="*/ 8092440 w 8092440"/>
              <a:gd name="connsiteY1" fmla="*/ 0 h 365760"/>
              <a:gd name="connsiteX2" fmla="*/ 8092440 w 8092440"/>
              <a:gd name="connsiteY2" fmla="*/ 365760 h 365760"/>
              <a:gd name="connsiteX3" fmla="*/ 224972 w 8092440"/>
              <a:gd name="connsiteY3" fmla="*/ 279132 h 365760"/>
              <a:gd name="connsiteX4" fmla="*/ 0 w 8092440"/>
              <a:gd name="connsiteY4" fmla="*/ 0 h 365760"/>
              <a:gd name="connsiteX0" fmla="*/ 0 w 8092440"/>
              <a:gd name="connsiteY0" fmla="*/ 0 h 279133"/>
              <a:gd name="connsiteX1" fmla="*/ 8092440 w 8092440"/>
              <a:gd name="connsiteY1" fmla="*/ 0 h 279133"/>
              <a:gd name="connsiteX2" fmla="*/ 8092440 w 8092440"/>
              <a:gd name="connsiteY2" fmla="*/ 279133 h 279133"/>
              <a:gd name="connsiteX3" fmla="*/ 224972 w 8092440"/>
              <a:gd name="connsiteY3" fmla="*/ 279132 h 279133"/>
              <a:gd name="connsiteX4" fmla="*/ 0 w 8092440"/>
              <a:gd name="connsiteY4" fmla="*/ 0 h 27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2440" h="279133">
                <a:moveTo>
                  <a:pt x="0" y="0"/>
                </a:moveTo>
                <a:lnTo>
                  <a:pt x="8092440" y="0"/>
                </a:lnTo>
                <a:lnTo>
                  <a:pt x="8092440" y="279133"/>
                </a:lnTo>
                <a:lnTo>
                  <a:pt x="224972" y="279132"/>
                </a:lnTo>
                <a:lnTo>
                  <a:pt x="0" y="0"/>
                </a:lnTo>
                <a:close/>
              </a:path>
            </a:pathLst>
          </a:custGeom>
          <a:solidFill>
            <a:srgbClr val="239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ml_rm_4cc_l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251372" y="6147283"/>
            <a:ext cx="733205" cy="58716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10"/>
          <p:cNvSpPr/>
          <p:nvPr userDrawn="1"/>
        </p:nvSpPr>
        <p:spPr>
          <a:xfrm flipH="1" flipV="1">
            <a:off x="0" y="6647542"/>
            <a:ext cx="8092440" cy="210458"/>
          </a:xfrm>
          <a:custGeom>
            <a:avLst/>
            <a:gdLst>
              <a:gd name="connsiteX0" fmla="*/ 0 w 8092440"/>
              <a:gd name="connsiteY0" fmla="*/ 0 h 365760"/>
              <a:gd name="connsiteX1" fmla="*/ 8092440 w 8092440"/>
              <a:gd name="connsiteY1" fmla="*/ 0 h 365760"/>
              <a:gd name="connsiteX2" fmla="*/ 8092440 w 8092440"/>
              <a:gd name="connsiteY2" fmla="*/ 365760 h 365760"/>
              <a:gd name="connsiteX3" fmla="*/ 0 w 8092440"/>
              <a:gd name="connsiteY3" fmla="*/ 365760 h 365760"/>
              <a:gd name="connsiteX4" fmla="*/ 0 w 8092440"/>
              <a:gd name="connsiteY4" fmla="*/ 0 h 365760"/>
              <a:gd name="connsiteX0" fmla="*/ 0 w 8092440"/>
              <a:gd name="connsiteY0" fmla="*/ 0 h 365760"/>
              <a:gd name="connsiteX1" fmla="*/ 8092440 w 8092440"/>
              <a:gd name="connsiteY1" fmla="*/ 0 h 365760"/>
              <a:gd name="connsiteX2" fmla="*/ 8092440 w 8092440"/>
              <a:gd name="connsiteY2" fmla="*/ 365760 h 365760"/>
              <a:gd name="connsiteX3" fmla="*/ 449943 w 8092440"/>
              <a:gd name="connsiteY3" fmla="*/ 365760 h 365760"/>
              <a:gd name="connsiteX4" fmla="*/ 0 w 8092440"/>
              <a:gd name="connsiteY4" fmla="*/ 0 h 365760"/>
              <a:gd name="connsiteX0" fmla="*/ 0 w 8092440"/>
              <a:gd name="connsiteY0" fmla="*/ 0 h 365760"/>
              <a:gd name="connsiteX1" fmla="*/ 8092440 w 8092440"/>
              <a:gd name="connsiteY1" fmla="*/ 0 h 365760"/>
              <a:gd name="connsiteX2" fmla="*/ 8092440 w 8092440"/>
              <a:gd name="connsiteY2" fmla="*/ 365760 h 365760"/>
              <a:gd name="connsiteX3" fmla="*/ 275772 w 8092440"/>
              <a:gd name="connsiteY3" fmla="*/ 346509 h 365760"/>
              <a:gd name="connsiteX4" fmla="*/ 0 w 8092440"/>
              <a:gd name="connsiteY4" fmla="*/ 0 h 365760"/>
              <a:gd name="connsiteX0" fmla="*/ 0 w 8092440"/>
              <a:gd name="connsiteY0" fmla="*/ 0 h 365760"/>
              <a:gd name="connsiteX1" fmla="*/ 8092440 w 8092440"/>
              <a:gd name="connsiteY1" fmla="*/ 0 h 365760"/>
              <a:gd name="connsiteX2" fmla="*/ 8092440 w 8092440"/>
              <a:gd name="connsiteY2" fmla="*/ 365760 h 365760"/>
              <a:gd name="connsiteX3" fmla="*/ 304801 w 8092440"/>
              <a:gd name="connsiteY3" fmla="*/ 327258 h 365760"/>
              <a:gd name="connsiteX4" fmla="*/ 0 w 8092440"/>
              <a:gd name="connsiteY4" fmla="*/ 0 h 365760"/>
              <a:gd name="connsiteX0" fmla="*/ 0 w 8092440"/>
              <a:gd name="connsiteY0" fmla="*/ 0 h 365760"/>
              <a:gd name="connsiteX1" fmla="*/ 8092440 w 8092440"/>
              <a:gd name="connsiteY1" fmla="*/ 0 h 365760"/>
              <a:gd name="connsiteX2" fmla="*/ 8092440 w 8092440"/>
              <a:gd name="connsiteY2" fmla="*/ 365760 h 365760"/>
              <a:gd name="connsiteX3" fmla="*/ 224972 w 8092440"/>
              <a:gd name="connsiteY3" fmla="*/ 279132 h 365760"/>
              <a:gd name="connsiteX4" fmla="*/ 0 w 8092440"/>
              <a:gd name="connsiteY4" fmla="*/ 0 h 365760"/>
              <a:gd name="connsiteX0" fmla="*/ 0 w 8092440"/>
              <a:gd name="connsiteY0" fmla="*/ 0 h 279133"/>
              <a:gd name="connsiteX1" fmla="*/ 8092440 w 8092440"/>
              <a:gd name="connsiteY1" fmla="*/ 0 h 279133"/>
              <a:gd name="connsiteX2" fmla="*/ 8092440 w 8092440"/>
              <a:gd name="connsiteY2" fmla="*/ 279133 h 279133"/>
              <a:gd name="connsiteX3" fmla="*/ 224972 w 8092440"/>
              <a:gd name="connsiteY3" fmla="*/ 279132 h 279133"/>
              <a:gd name="connsiteX4" fmla="*/ 0 w 8092440"/>
              <a:gd name="connsiteY4" fmla="*/ 0 h 27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2440" h="279133">
                <a:moveTo>
                  <a:pt x="0" y="0"/>
                </a:moveTo>
                <a:lnTo>
                  <a:pt x="8092440" y="0"/>
                </a:lnTo>
                <a:lnTo>
                  <a:pt x="8092440" y="279133"/>
                </a:lnTo>
                <a:lnTo>
                  <a:pt x="224972" y="2791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1" y="6226521"/>
            <a:ext cx="78474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smtClean="0"/>
              <a:t>Конфиденциальная собственная информация корпорации McDonald’s для использования только сотрудниками корпорации McDonald's, ее аффилированных организаций и уполномоченных третьих лиц.</a:t>
            </a:r>
            <a:endParaRPr lang="ru-RU" sz="1000" i="1" dirty="0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9325747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738" y="206375"/>
            <a:ext cx="7406640" cy="869950"/>
          </a:xfrm>
        </p:spPr>
        <p:txBody>
          <a:bodyPr vert="horz" lIns="0" tIns="0" rIns="0" bIns="45720" rtlCol="0" anchor="b" anchorCtr="0">
            <a:noAutofit/>
          </a:bodyPr>
          <a:lstStyle>
            <a:lvl1pPr>
              <a:defRPr lang="en-US" dirty="0"/>
            </a:lvl1pPr>
          </a:lstStyle>
          <a:p>
            <a:pPr marL="0" lvl="0" indent="0">
              <a:spcBef>
                <a:spcPct val="20000"/>
              </a:spcBef>
              <a:buClr>
                <a:schemeClr val="accent3"/>
              </a:buClr>
              <a:buFont typeface="Arial" pitchFamily="34" charset="0"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08" y="1219200"/>
            <a:ext cx="8526755" cy="5197475"/>
          </a:xfrm>
        </p:spPr>
        <p:txBody>
          <a:bodyPr vert="horz" lIns="0" tIns="0" rIns="0" bIns="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68060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 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08" y="1219200"/>
            <a:ext cx="8526755" cy="5197475"/>
          </a:xfrm>
        </p:spPr>
        <p:txBody>
          <a:bodyPr vert="horz" lIns="0" tIns="0" rIns="0" bIns="0" rtlCol="0">
            <a:normAutofit/>
          </a:bodyPr>
          <a:lstStyle>
            <a:lvl1pPr marL="231775" indent="-231775"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118808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5481" y="1219200"/>
            <a:ext cx="4121376" cy="5197475"/>
          </a:xfrm>
        </p:spPr>
        <p:txBody>
          <a:bodyPr vert="horz" lIns="0" tIns="0" rIns="0" bIns="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0113" y="1219200"/>
            <a:ext cx="4121150" cy="5197475"/>
          </a:xfrm>
        </p:spPr>
        <p:txBody>
          <a:bodyPr vert="horz" lIns="0" tIns="0" rIns="0" bIns="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2737" y="206376"/>
            <a:ext cx="7406640" cy="869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681049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023879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66914" y="921657"/>
            <a:ext cx="8824686" cy="2902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29541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C8458C9-1A35-4DCA-A521-82964E916C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64526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2737" y="206376"/>
            <a:ext cx="7406640" cy="869950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/>
          <a:p>
            <a:pPr marL="0" lvl="0" indent="0">
              <a:spcBef>
                <a:spcPct val="20000"/>
              </a:spcBef>
              <a:buClr>
                <a:schemeClr val="accent3"/>
              </a:buClr>
              <a:buFont typeface="Arial" pitchFamily="34" charset="0"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29" name="Picture 28" descr="ml_rm_4cc_lr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81939" y="6508947"/>
            <a:ext cx="328581" cy="26313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508" y="1219200"/>
            <a:ext cx="8526755" cy="51974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6" name="Picture 15"/>
          <p:cNvPicPr preferRelativeResize="0"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0"/>
              </a:ext>
            </a:extLst>
          </a:blip>
          <a:stretch>
            <a:fillRect/>
          </a:stretch>
        </p:blipFill>
        <p:spPr>
          <a:xfrm>
            <a:off x="7663543" y="86410"/>
            <a:ext cx="1401406" cy="403931"/>
          </a:xfrm>
          <a:prstGeom prst="rect">
            <a:avLst/>
          </a:prstGeom>
        </p:spPr>
      </p:pic>
      <p:sp>
        <p:nvSpPr>
          <p:cNvPr id="14" name="Rectangle 10"/>
          <p:cNvSpPr/>
          <p:nvPr/>
        </p:nvSpPr>
        <p:spPr>
          <a:xfrm flipH="1">
            <a:off x="-2" y="-1"/>
            <a:ext cx="7474858" cy="210458"/>
          </a:xfrm>
          <a:custGeom>
            <a:avLst/>
            <a:gdLst>
              <a:gd name="connsiteX0" fmla="*/ 0 w 8092440"/>
              <a:gd name="connsiteY0" fmla="*/ 0 h 365760"/>
              <a:gd name="connsiteX1" fmla="*/ 8092440 w 8092440"/>
              <a:gd name="connsiteY1" fmla="*/ 0 h 365760"/>
              <a:gd name="connsiteX2" fmla="*/ 8092440 w 8092440"/>
              <a:gd name="connsiteY2" fmla="*/ 365760 h 365760"/>
              <a:gd name="connsiteX3" fmla="*/ 0 w 8092440"/>
              <a:gd name="connsiteY3" fmla="*/ 365760 h 365760"/>
              <a:gd name="connsiteX4" fmla="*/ 0 w 8092440"/>
              <a:gd name="connsiteY4" fmla="*/ 0 h 365760"/>
              <a:gd name="connsiteX0" fmla="*/ 0 w 8092440"/>
              <a:gd name="connsiteY0" fmla="*/ 0 h 365760"/>
              <a:gd name="connsiteX1" fmla="*/ 8092440 w 8092440"/>
              <a:gd name="connsiteY1" fmla="*/ 0 h 365760"/>
              <a:gd name="connsiteX2" fmla="*/ 8092440 w 8092440"/>
              <a:gd name="connsiteY2" fmla="*/ 365760 h 365760"/>
              <a:gd name="connsiteX3" fmla="*/ 449943 w 8092440"/>
              <a:gd name="connsiteY3" fmla="*/ 365760 h 365760"/>
              <a:gd name="connsiteX4" fmla="*/ 0 w 8092440"/>
              <a:gd name="connsiteY4" fmla="*/ 0 h 365760"/>
              <a:gd name="connsiteX0" fmla="*/ 0 w 8092440"/>
              <a:gd name="connsiteY0" fmla="*/ 0 h 365760"/>
              <a:gd name="connsiteX1" fmla="*/ 8092440 w 8092440"/>
              <a:gd name="connsiteY1" fmla="*/ 0 h 365760"/>
              <a:gd name="connsiteX2" fmla="*/ 8092440 w 8092440"/>
              <a:gd name="connsiteY2" fmla="*/ 365760 h 365760"/>
              <a:gd name="connsiteX3" fmla="*/ 275772 w 8092440"/>
              <a:gd name="connsiteY3" fmla="*/ 346509 h 365760"/>
              <a:gd name="connsiteX4" fmla="*/ 0 w 8092440"/>
              <a:gd name="connsiteY4" fmla="*/ 0 h 365760"/>
              <a:gd name="connsiteX0" fmla="*/ 0 w 8092440"/>
              <a:gd name="connsiteY0" fmla="*/ 0 h 365760"/>
              <a:gd name="connsiteX1" fmla="*/ 8092440 w 8092440"/>
              <a:gd name="connsiteY1" fmla="*/ 0 h 365760"/>
              <a:gd name="connsiteX2" fmla="*/ 8092440 w 8092440"/>
              <a:gd name="connsiteY2" fmla="*/ 365760 h 365760"/>
              <a:gd name="connsiteX3" fmla="*/ 304801 w 8092440"/>
              <a:gd name="connsiteY3" fmla="*/ 327258 h 365760"/>
              <a:gd name="connsiteX4" fmla="*/ 0 w 8092440"/>
              <a:gd name="connsiteY4" fmla="*/ 0 h 365760"/>
              <a:gd name="connsiteX0" fmla="*/ 0 w 8092440"/>
              <a:gd name="connsiteY0" fmla="*/ 0 h 365760"/>
              <a:gd name="connsiteX1" fmla="*/ 8092440 w 8092440"/>
              <a:gd name="connsiteY1" fmla="*/ 0 h 365760"/>
              <a:gd name="connsiteX2" fmla="*/ 8092440 w 8092440"/>
              <a:gd name="connsiteY2" fmla="*/ 365760 h 365760"/>
              <a:gd name="connsiteX3" fmla="*/ 224972 w 8092440"/>
              <a:gd name="connsiteY3" fmla="*/ 279132 h 365760"/>
              <a:gd name="connsiteX4" fmla="*/ 0 w 8092440"/>
              <a:gd name="connsiteY4" fmla="*/ 0 h 365760"/>
              <a:gd name="connsiteX0" fmla="*/ 0 w 8092440"/>
              <a:gd name="connsiteY0" fmla="*/ 0 h 279133"/>
              <a:gd name="connsiteX1" fmla="*/ 8092440 w 8092440"/>
              <a:gd name="connsiteY1" fmla="*/ 0 h 279133"/>
              <a:gd name="connsiteX2" fmla="*/ 8092440 w 8092440"/>
              <a:gd name="connsiteY2" fmla="*/ 279133 h 279133"/>
              <a:gd name="connsiteX3" fmla="*/ 224972 w 8092440"/>
              <a:gd name="connsiteY3" fmla="*/ 279132 h 279133"/>
              <a:gd name="connsiteX4" fmla="*/ 0 w 8092440"/>
              <a:gd name="connsiteY4" fmla="*/ 0 h 27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2440" h="279133">
                <a:moveTo>
                  <a:pt x="0" y="0"/>
                </a:moveTo>
                <a:lnTo>
                  <a:pt x="8092440" y="0"/>
                </a:lnTo>
                <a:lnTo>
                  <a:pt x="8092440" y="279133"/>
                </a:lnTo>
                <a:lnTo>
                  <a:pt x="224972" y="279132"/>
                </a:lnTo>
                <a:lnTo>
                  <a:pt x="0" y="0"/>
                </a:lnTo>
                <a:close/>
              </a:path>
            </a:pathLst>
          </a:custGeom>
          <a:solidFill>
            <a:srgbClr val="239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5" name="Rectangle 10"/>
          <p:cNvSpPr/>
          <p:nvPr/>
        </p:nvSpPr>
        <p:spPr>
          <a:xfrm flipV="1">
            <a:off x="474661" y="6640512"/>
            <a:ext cx="8669339" cy="217487"/>
          </a:xfrm>
          <a:custGeom>
            <a:avLst/>
            <a:gdLst>
              <a:gd name="connsiteX0" fmla="*/ 0 w 8092440"/>
              <a:gd name="connsiteY0" fmla="*/ 0 h 365760"/>
              <a:gd name="connsiteX1" fmla="*/ 8092440 w 8092440"/>
              <a:gd name="connsiteY1" fmla="*/ 0 h 365760"/>
              <a:gd name="connsiteX2" fmla="*/ 8092440 w 8092440"/>
              <a:gd name="connsiteY2" fmla="*/ 365760 h 365760"/>
              <a:gd name="connsiteX3" fmla="*/ 0 w 8092440"/>
              <a:gd name="connsiteY3" fmla="*/ 365760 h 365760"/>
              <a:gd name="connsiteX4" fmla="*/ 0 w 8092440"/>
              <a:gd name="connsiteY4" fmla="*/ 0 h 365760"/>
              <a:gd name="connsiteX0" fmla="*/ 0 w 8092440"/>
              <a:gd name="connsiteY0" fmla="*/ 0 h 365760"/>
              <a:gd name="connsiteX1" fmla="*/ 8092440 w 8092440"/>
              <a:gd name="connsiteY1" fmla="*/ 0 h 365760"/>
              <a:gd name="connsiteX2" fmla="*/ 8092440 w 8092440"/>
              <a:gd name="connsiteY2" fmla="*/ 365760 h 365760"/>
              <a:gd name="connsiteX3" fmla="*/ 449943 w 8092440"/>
              <a:gd name="connsiteY3" fmla="*/ 365760 h 365760"/>
              <a:gd name="connsiteX4" fmla="*/ 0 w 8092440"/>
              <a:gd name="connsiteY4" fmla="*/ 0 h 365760"/>
              <a:gd name="connsiteX0" fmla="*/ 0 w 8092440"/>
              <a:gd name="connsiteY0" fmla="*/ 0 h 365760"/>
              <a:gd name="connsiteX1" fmla="*/ 8092440 w 8092440"/>
              <a:gd name="connsiteY1" fmla="*/ 0 h 365760"/>
              <a:gd name="connsiteX2" fmla="*/ 8092440 w 8092440"/>
              <a:gd name="connsiteY2" fmla="*/ 365760 h 365760"/>
              <a:gd name="connsiteX3" fmla="*/ 275772 w 8092440"/>
              <a:gd name="connsiteY3" fmla="*/ 346509 h 365760"/>
              <a:gd name="connsiteX4" fmla="*/ 0 w 8092440"/>
              <a:gd name="connsiteY4" fmla="*/ 0 h 365760"/>
              <a:gd name="connsiteX0" fmla="*/ 0 w 8092440"/>
              <a:gd name="connsiteY0" fmla="*/ 0 h 365760"/>
              <a:gd name="connsiteX1" fmla="*/ 8092440 w 8092440"/>
              <a:gd name="connsiteY1" fmla="*/ 0 h 365760"/>
              <a:gd name="connsiteX2" fmla="*/ 8092440 w 8092440"/>
              <a:gd name="connsiteY2" fmla="*/ 365760 h 365760"/>
              <a:gd name="connsiteX3" fmla="*/ 304801 w 8092440"/>
              <a:gd name="connsiteY3" fmla="*/ 327258 h 365760"/>
              <a:gd name="connsiteX4" fmla="*/ 0 w 8092440"/>
              <a:gd name="connsiteY4" fmla="*/ 0 h 365760"/>
              <a:gd name="connsiteX0" fmla="*/ 0 w 8092440"/>
              <a:gd name="connsiteY0" fmla="*/ 0 h 365760"/>
              <a:gd name="connsiteX1" fmla="*/ 8092440 w 8092440"/>
              <a:gd name="connsiteY1" fmla="*/ 0 h 365760"/>
              <a:gd name="connsiteX2" fmla="*/ 8092440 w 8092440"/>
              <a:gd name="connsiteY2" fmla="*/ 365760 h 365760"/>
              <a:gd name="connsiteX3" fmla="*/ 224972 w 8092440"/>
              <a:gd name="connsiteY3" fmla="*/ 279132 h 365760"/>
              <a:gd name="connsiteX4" fmla="*/ 0 w 8092440"/>
              <a:gd name="connsiteY4" fmla="*/ 0 h 365760"/>
              <a:gd name="connsiteX0" fmla="*/ 0 w 8092440"/>
              <a:gd name="connsiteY0" fmla="*/ 0 h 279133"/>
              <a:gd name="connsiteX1" fmla="*/ 8092440 w 8092440"/>
              <a:gd name="connsiteY1" fmla="*/ 0 h 279133"/>
              <a:gd name="connsiteX2" fmla="*/ 8092440 w 8092440"/>
              <a:gd name="connsiteY2" fmla="*/ 279133 h 279133"/>
              <a:gd name="connsiteX3" fmla="*/ 224972 w 8092440"/>
              <a:gd name="connsiteY3" fmla="*/ 279132 h 279133"/>
              <a:gd name="connsiteX4" fmla="*/ 0 w 8092440"/>
              <a:gd name="connsiteY4" fmla="*/ 0 h 27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2440" h="279133">
                <a:moveTo>
                  <a:pt x="0" y="0"/>
                </a:moveTo>
                <a:lnTo>
                  <a:pt x="8092440" y="0"/>
                </a:lnTo>
                <a:lnTo>
                  <a:pt x="8092440" y="279133"/>
                </a:lnTo>
                <a:lnTo>
                  <a:pt x="224972" y="27913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3382" y="6640513"/>
            <a:ext cx="795411" cy="217487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800" kern="1200" dirty="0" smtClean="0">
                <a:solidFill>
                  <a:schemeClr val="bg1"/>
                </a:solidFill>
                <a:effectLst/>
                <a:latin typeface="+mn-lt"/>
              </a:rPr>
              <a:t>Конфиденциальная собственная информация корпорации McDonald’s</a:t>
            </a:r>
            <a:endParaRPr lang="ru-RU" sz="800" b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32781" y="6642556"/>
            <a:ext cx="309700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/>
            <a:fld id="{2A9C8FBC-44EE-4EF4-A24A-0E01CF89E2AF}" type="slidenum">
              <a:rPr lang="en-US" sz="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 algn="ctr"/>
              <a:t>‹#›</a:t>
            </a:fld>
            <a:endParaRPr lang="ru-RU" sz="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319917" y="1062717"/>
            <a:ext cx="8511346" cy="0"/>
          </a:xfrm>
          <a:prstGeom prst="line">
            <a:avLst/>
          </a:prstGeom>
          <a:ln w="19050">
            <a:solidFill>
              <a:srgbClr val="2393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9568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transition>
    <p:fad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ts val="0"/>
        </a:spcBef>
        <a:buNone/>
        <a:defRPr lang="en-US" sz="2400" b="1" kern="1200" dirty="0">
          <a:solidFill>
            <a:schemeClr val="accent1"/>
          </a:solidFill>
          <a:latin typeface="Arial" pitchFamily="34" charset="0"/>
          <a:ea typeface="+mn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None/>
        <a:defRPr lang="en-US" sz="2000" b="0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230188" indent="-230188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lang="en-US" sz="2000" b="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968375" indent="-285750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̶"/>
        <a:defRPr lang="en-US" sz="1800" b="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lang="en-US" sz="1600" b="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Calibri" pitchFamily="34" charset="0"/>
        <a:buChar char="̶"/>
        <a:defRPr lang="en-US" sz="1600" b="0" kern="120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mcddalpweb1000.corp.pri/player/data/toc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mcddalpweb1000.corp.pri/player/data/toc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mcddalpweb1000.corp.pri/player/data/toc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mcddalpweb1000.corp.pri/player/data/toc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smtClean="0"/>
              <a:t>Апрель 2016 г.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 smtClean="0"/>
              <a:t>Администрирование договоров на недвижимость компании McDonald’s для проверяющих и утверждающих лиц (LAD2030)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986772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Этапы работы с договором (2 из 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08" y="1219201"/>
            <a:ext cx="8526755" cy="533400"/>
          </a:xfrm>
        </p:spPr>
        <p:txBody>
          <a:bodyPr>
            <a:normAutofit fontScale="92500" lnSpcReduction="10000"/>
          </a:bodyPr>
          <a:lstStyle/>
          <a:p>
            <a:r>
              <a:rPr dirty="0" smtClean="0"/>
              <a:t>Работа с договором в системе TRIRIGA включает следующие основные этапы: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Rounded Rectangle 6"/>
          <p:cNvSpPr/>
          <p:nvPr/>
        </p:nvSpPr>
        <p:spPr>
          <a:xfrm>
            <a:off x="457200" y="2249597"/>
            <a:ext cx="1554480" cy="6667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Лицо, вносящее изменения ПФ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пересматривает активный договор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672539" y="2249597"/>
            <a:ext cx="1554480" cy="6667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Проверяющее лицо ПФ проверяет договор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882339" y="2249597"/>
            <a:ext cx="1554480" cy="6667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Утверждающее лицо ПФ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проверяет сводку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11680" y="2582979"/>
            <a:ext cx="660859" cy="0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227019" y="2582979"/>
            <a:ext cx="655320" cy="0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9" name="Straight Arrow Connector 14"/>
          <p:cNvCxnSpPr>
            <a:stCxn id="36" idx="2"/>
            <a:endCxn id="7" idx="2"/>
          </p:cNvCxnSpPr>
          <p:nvPr/>
        </p:nvCxnSpPr>
        <p:spPr>
          <a:xfrm rot="5400000">
            <a:off x="3447010" y="703793"/>
            <a:ext cx="12700" cy="4425139"/>
          </a:xfrm>
          <a:prstGeom prst="bentConnector3">
            <a:avLst>
              <a:gd name="adj1" fmla="val 1499992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1" name="Straight Arrow Connector 14"/>
          <p:cNvCxnSpPr>
            <a:stCxn id="34" idx="2"/>
            <a:endCxn id="7" idx="2"/>
          </p:cNvCxnSpPr>
          <p:nvPr/>
        </p:nvCxnSpPr>
        <p:spPr>
          <a:xfrm rot="5400000">
            <a:off x="2342110" y="1808693"/>
            <a:ext cx="12700" cy="2215339"/>
          </a:xfrm>
          <a:prstGeom prst="bentConnector3">
            <a:avLst>
              <a:gd name="adj1" fmla="val 150000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5" name="Rectangle 54"/>
          <p:cNvSpPr/>
          <p:nvPr/>
        </p:nvSpPr>
        <p:spPr>
          <a:xfrm>
            <a:off x="304800" y="1752600"/>
            <a:ext cx="8534400" cy="1524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04799" y="1752600"/>
            <a:ext cx="4236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Пересмотр договора лицом, вносящим изменения ПФ</a:t>
            </a:r>
            <a:endParaRPr lang="ru-RU" sz="1400" b="1" dirty="0">
              <a:solidFill>
                <a:schemeClr val="accent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90089" y="2344854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/>
                </a:solidFill>
              </a:rPr>
              <a:t>Утвердить</a:t>
            </a:r>
            <a:endParaRPr lang="ru-RU" sz="1000" b="1" dirty="0">
              <a:solidFill>
                <a:schemeClr val="accent3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19980" y="2327508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/>
                </a:solidFill>
              </a:rPr>
              <a:t>Утвердить</a:t>
            </a:r>
            <a:endParaRPr lang="ru-RU" sz="1000" b="1" dirty="0">
              <a:solidFill>
                <a:schemeClr val="accent3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97159" y="3030379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Вернуть</a:t>
            </a:r>
            <a:endParaRPr lang="ru-RU" sz="1000" b="1" dirty="0">
              <a:solidFill>
                <a:srgbClr val="FF0000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443460" y="4459397"/>
            <a:ext cx="1554480" cy="6667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Регистратор ПН досрочно расторгает договор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658799" y="4459397"/>
            <a:ext cx="1554480" cy="6667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Проверяющее лицо ПН проверяет договор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868599" y="4459397"/>
            <a:ext cx="1554480" cy="6667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Утверждающее лицо ПН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проверяет договор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7078399" y="4459397"/>
            <a:ext cx="1554480" cy="6667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Утверждающее лицо ПФ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проверяет договор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997940" y="4792779"/>
            <a:ext cx="660859" cy="0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213279" y="4792779"/>
            <a:ext cx="655320" cy="0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6423079" y="4792779"/>
            <a:ext cx="655320" cy="0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13" name="Straight Arrow Connector 14"/>
          <p:cNvCxnSpPr>
            <a:stCxn id="109" idx="2"/>
            <a:endCxn id="106" idx="2"/>
          </p:cNvCxnSpPr>
          <p:nvPr/>
        </p:nvCxnSpPr>
        <p:spPr>
          <a:xfrm rot="5400000">
            <a:off x="4538170" y="1808693"/>
            <a:ext cx="12700" cy="6634939"/>
          </a:xfrm>
          <a:prstGeom prst="bentConnector3">
            <a:avLst>
              <a:gd name="adj1" fmla="val 1499984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14" name="Straight Arrow Connector 14"/>
          <p:cNvCxnSpPr>
            <a:stCxn id="108" idx="2"/>
            <a:endCxn id="106" idx="2"/>
          </p:cNvCxnSpPr>
          <p:nvPr/>
        </p:nvCxnSpPr>
        <p:spPr>
          <a:xfrm rot="5400000">
            <a:off x="3433270" y="2913593"/>
            <a:ext cx="12700" cy="4425139"/>
          </a:xfrm>
          <a:prstGeom prst="bentConnector3">
            <a:avLst>
              <a:gd name="adj1" fmla="val 1499992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15" name="Straight Arrow Connector 14"/>
          <p:cNvCxnSpPr>
            <a:stCxn id="107" idx="2"/>
            <a:endCxn id="106" idx="2"/>
          </p:cNvCxnSpPr>
          <p:nvPr/>
        </p:nvCxnSpPr>
        <p:spPr>
          <a:xfrm rot="5400000">
            <a:off x="2328370" y="4018493"/>
            <a:ext cx="12700" cy="2215339"/>
          </a:xfrm>
          <a:prstGeom prst="bentConnector3">
            <a:avLst>
              <a:gd name="adj1" fmla="val 150000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16" name="Rectangle 115"/>
          <p:cNvSpPr/>
          <p:nvPr/>
        </p:nvSpPr>
        <p:spPr>
          <a:xfrm>
            <a:off x="291060" y="3962400"/>
            <a:ext cx="8534400" cy="1524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91060" y="39624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Расторжение договора</a:t>
            </a:r>
            <a:endParaRPr lang="ru-RU" sz="1400" b="1" dirty="0">
              <a:solidFill>
                <a:schemeClr val="accent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976349" y="4554654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/>
                </a:solidFill>
              </a:rPr>
              <a:t>Утвердить</a:t>
            </a:r>
            <a:endParaRPr lang="ru-RU" sz="1000" b="1" dirty="0">
              <a:solidFill>
                <a:schemeClr val="accent3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206240" y="4537308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/>
                </a:solidFill>
              </a:rPr>
              <a:t>Утвердить</a:t>
            </a:r>
            <a:endParaRPr lang="ru-RU" sz="1000" b="1" dirty="0">
              <a:solidFill>
                <a:schemeClr val="accent3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411418" y="4537307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/>
                </a:solidFill>
              </a:rPr>
              <a:t>Утвердить</a:t>
            </a:r>
            <a:endParaRPr lang="ru-RU" sz="1000" b="1" dirty="0">
              <a:solidFill>
                <a:schemeClr val="accent3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83419" y="5240179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Вернуть</a:t>
            </a:r>
            <a:endParaRPr lang="ru-RU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4081074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Утверждающие лица ПН и утверждающие лица ПФ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793412307"/>
              </p:ext>
            </p:extLst>
          </p:nvPr>
        </p:nvGraphicFramePr>
        <p:xfrm>
          <a:off x="304509" y="2555240"/>
          <a:ext cx="8526753" cy="445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891"/>
                <a:gridCol w="3048000"/>
                <a:gridCol w="2582862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solidFill>
                      <a:srgbClr val="E8EE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Утверждающее лицо ПН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Утверждающее лицо ПФ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E8EE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Проверяет и утверждает на основании заключенного договора правильность всей информации, внесенной в сводку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Проверяет и утверждает только правильность финансовой информации на основании данных в сводке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Включено в утверждение?</a:t>
                      </a:r>
                      <a:endParaRPr lang="ru-RU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Ведение сводки договора</a:t>
                      </a:r>
                      <a:endParaRPr lang="ru-RU" sz="1600" dirty="0"/>
                    </a:p>
                  </a:txBody>
                  <a:tcPr>
                    <a:solidFill>
                      <a:srgbClr val="E8EE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</a:rPr>
                        <a:t>P</a:t>
                      </a:r>
                      <a:endParaRPr lang="ru-RU" sz="2000" b="1" dirty="0">
                        <a:solidFill>
                          <a:srgbClr val="00B050"/>
                        </a:solidFill>
                        <a:latin typeface="Wingdings 2" panose="05020102010507070707" pitchFamily="18" charset="2"/>
                      </a:endParaRPr>
                    </a:p>
                  </a:txBody>
                  <a:tcPr>
                    <a:solidFill>
                      <a:srgbClr val="E8EE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</a:rPr>
                        <a:t>P</a:t>
                      </a:r>
                      <a:endParaRPr lang="ru-RU" sz="2000" b="1" dirty="0">
                        <a:solidFill>
                          <a:srgbClr val="00B050"/>
                        </a:solidFill>
                        <a:latin typeface="Wingdings 2" panose="05020102010507070707" pitchFamily="18" charset="2"/>
                      </a:endParaRPr>
                    </a:p>
                  </a:txBody>
                  <a:tcPr>
                    <a:solidFill>
                      <a:srgbClr val="E8EE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Пересмотр регистратором ПН</a:t>
                      </a:r>
                      <a:endParaRPr lang="ru-RU" sz="1600" dirty="0"/>
                    </a:p>
                  </a:txBody>
                  <a:tcPr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</a:rPr>
                        <a:t>P</a:t>
                      </a:r>
                      <a:endParaRPr lang="ru-RU" sz="2000" b="1" dirty="0">
                        <a:solidFill>
                          <a:srgbClr val="00B050"/>
                        </a:solidFill>
                        <a:latin typeface="Wingdings 2" panose="05020102010507070707" pitchFamily="18" charset="2"/>
                      </a:endParaRPr>
                    </a:p>
                  </a:txBody>
                  <a:tcPr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</a:rPr>
                        <a:t>P</a:t>
                      </a:r>
                      <a:endParaRPr lang="ru-RU" sz="2000" b="1" dirty="0">
                        <a:solidFill>
                          <a:srgbClr val="00B050"/>
                        </a:solidFill>
                        <a:latin typeface="Wingdings 2" panose="05020102010507070707" pitchFamily="18" charset="2"/>
                      </a:endParaRPr>
                    </a:p>
                  </a:txBody>
                  <a:tcPr>
                    <a:solidFill>
                      <a:srgbClr val="CCDC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Пересмотр лицом, вносящим изменения ПФ</a:t>
                      </a:r>
                      <a:endParaRPr lang="ru-RU" sz="1600" dirty="0"/>
                    </a:p>
                  </a:txBody>
                  <a:tcPr>
                    <a:solidFill>
                      <a:srgbClr val="E8EE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EE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</a:rPr>
                        <a:t>P</a:t>
                      </a:r>
                      <a:endParaRPr lang="ru-RU" sz="2000" b="1" dirty="0">
                        <a:solidFill>
                          <a:srgbClr val="00B050"/>
                        </a:solidFill>
                        <a:latin typeface="Wingdings 2" panose="05020102010507070707" pitchFamily="18" charset="2"/>
                      </a:endParaRPr>
                    </a:p>
                  </a:txBody>
                  <a:tcPr>
                    <a:solidFill>
                      <a:srgbClr val="E8EEF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Расторжение договора</a:t>
                      </a:r>
                      <a:endParaRPr lang="ru-RU" sz="1600" dirty="0"/>
                    </a:p>
                  </a:txBody>
                  <a:tcPr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</a:rPr>
                        <a:t>P</a:t>
                      </a:r>
                      <a:endParaRPr lang="ru-RU" sz="2000" b="1" dirty="0">
                        <a:solidFill>
                          <a:srgbClr val="00B050"/>
                        </a:solidFill>
                        <a:latin typeface="Wingdings 2" panose="05020102010507070707" pitchFamily="18" charset="2"/>
                      </a:endParaRPr>
                    </a:p>
                  </a:txBody>
                  <a:tcPr>
                    <a:solidFill>
                      <a:srgbClr val="CCDC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B050"/>
                          </a:solidFill>
                          <a:latin typeface="Wingdings 2" panose="05020102010507070707" pitchFamily="18" charset="2"/>
                        </a:rPr>
                        <a:t>P</a:t>
                      </a:r>
                      <a:endParaRPr lang="ru-RU" sz="2000" b="1" dirty="0">
                        <a:solidFill>
                          <a:srgbClr val="00B050"/>
                        </a:solidFill>
                        <a:latin typeface="Wingdings 2" panose="05020102010507070707" pitchFamily="18" charset="2"/>
                      </a:endParaRPr>
                    </a:p>
                  </a:txBody>
                  <a:tcPr>
                    <a:solidFill>
                      <a:srgbClr val="CCDCE9"/>
                    </a:solidFill>
                  </a:tcPr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04508" y="1219200"/>
            <a:ext cx="8526755" cy="1752599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30188" indent="-2301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en-US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68375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Char char="̶"/>
              <a:defRPr lang="en-US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Char char="̶"/>
              <a:defRPr lang="en-US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/>
              <a:t>Кроме процесса утверждения, между утверждающими лицами ПН и утверждающими лицами ПФ существует одно главное различие: </a:t>
            </a:r>
          </a:p>
          <a:p>
            <a:pPr lvl="1"/>
            <a:r>
              <a:rPr lang="en-US" sz="1800" dirty="0" smtClean="0"/>
              <a:t>Для утверждения учетной записи утверждающему лицу ПФ не нужно вновь обращаться к официальному документу договора, поскольку он проверяется проверяющим и утверждающим лицами ПН перед получением утверждения по финансам.</a:t>
            </a:r>
            <a:endParaRPr lang="ru-RU" sz="1800" dirty="0" smtClean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4055778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34269" y="4615543"/>
            <a:ext cx="1760561" cy="23201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en-US" sz="2000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579308490"/>
              </p:ext>
            </p:extLst>
          </p:nvPr>
        </p:nvGraphicFramePr>
        <p:xfrm>
          <a:off x="195962" y="1700650"/>
          <a:ext cx="8691264" cy="2306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1264"/>
              </a:tblGrid>
              <a:tr h="5692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Бизнес-сценарий</a:t>
                      </a:r>
                      <a:endParaRPr lang="ru-RU" sz="2000" dirty="0"/>
                    </a:p>
                  </a:txBody>
                  <a:tcPr/>
                </a:tc>
              </a:tr>
              <a:tr h="9196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Проверьте и утвердите изменения, внесенные регистратором ПН в каком-либо из следующих случаев:</a:t>
                      </a:r>
                      <a:endParaRPr lang="ru-RU" dirty="0" smtClean="0">
                        <a:effectLst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ru-RU" dirty="0" smtClean="0">
                        <a:effectLst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Утверждение сводки: регистратор ПН передает сводку на утверждение. </a:t>
                      </a:r>
                      <a:endParaRPr lang="ru-RU" dirty="0" smtClean="0">
                        <a:effectLst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Пересмотр или изменение договора: регистратор ПН пересматривает или изменяет активный договор и передает его на утверждение.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7"/>
          <p:cNvPicPr preferRelativeResize="0">
            <a:picLocks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319" t="6794" r="24629" b="7789"/>
          <a:stretch/>
        </p:blipFill>
        <p:spPr bwMode="auto">
          <a:xfrm>
            <a:off x="370114" y="4615542"/>
            <a:ext cx="914400" cy="914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07848" y="1188993"/>
            <a:ext cx="8531352" cy="4919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en-US" sz="2000" b="0" kern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en-US" sz="20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None/>
              <a:defRPr lang="en-US" sz="18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lang="en-US" sz="16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None/>
              <a:defRPr lang="en-US" sz="16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2393C3"/>
              </a:buClr>
            </a:pPr>
            <a:r>
              <a:rPr lang="en-US" b="1" dirty="0" smtClean="0">
                <a:solidFill>
                  <a:prstClr val="black"/>
                </a:solidFill>
              </a:rPr>
              <a:t>Проверка и утверждение договора: 1-й уровень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12738" y="206375"/>
            <a:ext cx="7406640" cy="869950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lang="en-US" sz="2400" b="1" kern="1200" dirty="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dirty="0" smtClean="0">
                <a:solidFill>
                  <a:srgbClr val="2393C3"/>
                </a:solidFill>
              </a:rPr>
              <a:t>Демонстрация и упражнение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0456" y="4648201"/>
            <a:ext cx="7326813" cy="9143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en-US" sz="2000" b="0" kern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en-US" sz="20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None/>
              <a:defRPr lang="en-US" sz="18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lang="en-US" sz="16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None/>
              <a:defRPr lang="en-US" sz="16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2393C3"/>
              </a:buClr>
            </a:pPr>
            <a:r>
              <a:rPr dirty="0" smtClean="0">
                <a:solidFill>
                  <a:prstClr val="black"/>
                </a:solidFill>
              </a:rPr>
              <a:t>Нажмите для перехода к </a:t>
            </a:r>
            <a:r>
              <a:rPr b="1" u="sng" dirty="0">
                <a:solidFill>
                  <a:srgbClr val="0070C0"/>
                </a:solidFill>
                <a:hlinkClick r:id="rId4"/>
              </a:rPr>
              <a:t>демонстрации и упражнению</a:t>
            </a:r>
            <a:r>
              <a:rPr dirty="0" smtClean="0">
                <a:solidFill>
                  <a:prstClr val="black"/>
                </a:solidFill>
              </a:rPr>
              <a:t>. </a:t>
            </a:r>
            <a:endParaRPr lang="ru-RU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340306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34269" y="4615543"/>
            <a:ext cx="1760561" cy="23201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en-US" sz="2000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840015032"/>
              </p:ext>
            </p:extLst>
          </p:nvPr>
        </p:nvGraphicFramePr>
        <p:xfrm>
          <a:off x="195962" y="1700650"/>
          <a:ext cx="8691264" cy="2306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1264"/>
              </a:tblGrid>
              <a:tr h="5692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Бизнес-сценарий</a:t>
                      </a:r>
                      <a:endParaRPr lang="ru-RU" sz="2000" dirty="0"/>
                    </a:p>
                  </a:txBody>
                  <a:tcPr/>
                </a:tc>
              </a:tr>
              <a:tr h="919600"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Проверьте и утвердите изменения, внесенные регистратором ПН или лицом, вносящим изменения ПФ, в каком-либо из следующих случаев:</a:t>
                      </a:r>
                      <a:r>
                        <a:t/>
                      </a:r>
                      <a:br/>
                      <a:endParaRPr lang="ru-RU" dirty="0" smtClean="0">
                        <a:effectLst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Утверждение сводки.</a:t>
                      </a:r>
                      <a:endParaRPr lang="ru-RU" dirty="0" smtClean="0">
                        <a:effectLst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Пересмотр или изменение договора.</a:t>
                      </a:r>
                      <a:endParaRPr lang="ru-RU" dirty="0" smtClean="0">
                        <a:effectLst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Расторжение договора</a:t>
                      </a:r>
                      <a:endParaRPr lang="ru-RU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7"/>
          <p:cNvPicPr preferRelativeResize="0">
            <a:picLocks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319" t="6794" r="24629" b="7789"/>
          <a:stretch/>
        </p:blipFill>
        <p:spPr bwMode="auto">
          <a:xfrm>
            <a:off x="370114" y="4615542"/>
            <a:ext cx="914400" cy="914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07848" y="1188993"/>
            <a:ext cx="8531352" cy="4919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en-US" sz="2000" b="0" kern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en-US" sz="20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None/>
              <a:defRPr lang="en-US" sz="18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lang="en-US" sz="16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None/>
              <a:defRPr lang="en-US" sz="16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2393C3"/>
              </a:buClr>
            </a:pPr>
            <a:r>
              <a:rPr lang="en-US" b="1" dirty="0" smtClean="0">
                <a:solidFill>
                  <a:prstClr val="black"/>
                </a:solidFill>
              </a:rPr>
              <a:t>Проверка и утверждение договора: 2-й уровень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12738" y="206375"/>
            <a:ext cx="7406640" cy="869950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lang="en-US" sz="2400" b="1" kern="1200" dirty="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dirty="0" smtClean="0">
                <a:solidFill>
                  <a:srgbClr val="2393C3"/>
                </a:solidFill>
              </a:rPr>
              <a:t>Демонстрация и упражнение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0456" y="4648201"/>
            <a:ext cx="7326813" cy="9143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en-US" sz="2000" b="0" kern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en-US" sz="20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None/>
              <a:defRPr lang="en-US" sz="18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lang="en-US" sz="16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None/>
              <a:defRPr lang="en-US" sz="16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2393C3"/>
              </a:buClr>
            </a:pPr>
            <a:r>
              <a:rPr dirty="0" smtClean="0">
                <a:solidFill>
                  <a:prstClr val="black"/>
                </a:solidFill>
              </a:rPr>
              <a:t>Нажмите для перехода к </a:t>
            </a:r>
            <a:r>
              <a:rPr b="1" u="sng" dirty="0">
                <a:solidFill>
                  <a:srgbClr val="0070C0"/>
                </a:solidFill>
                <a:hlinkClick r:id="rId4"/>
              </a:rPr>
              <a:t>демонстрации и упражнению</a:t>
            </a:r>
            <a:r>
              <a:rPr dirty="0" smtClean="0">
                <a:solidFill>
                  <a:prstClr val="black"/>
                </a:solidFill>
              </a:rPr>
              <a:t>. </a:t>
            </a:r>
            <a:endParaRPr lang="ru-RU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636867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34269" y="4615543"/>
            <a:ext cx="1760561" cy="23201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en-US" sz="2000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3577552154"/>
              </p:ext>
            </p:extLst>
          </p:nvPr>
        </p:nvGraphicFramePr>
        <p:xfrm>
          <a:off x="195962" y="1700650"/>
          <a:ext cx="8691264" cy="1488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1264"/>
              </a:tblGrid>
              <a:tr h="5692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Бизнес-сценарий</a:t>
                      </a:r>
                      <a:endParaRPr lang="ru-RU" sz="2000" dirty="0"/>
                    </a:p>
                  </a:txBody>
                  <a:tcPr/>
                </a:tc>
              </a:tr>
              <a:tr h="91960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Верните сводку или договор на исправление регистратору ПН или лицу, вносящему изменения ПФ.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7"/>
          <p:cNvPicPr preferRelativeResize="0">
            <a:picLocks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319" t="6794" r="24629" b="7789"/>
          <a:stretch/>
        </p:blipFill>
        <p:spPr bwMode="auto">
          <a:xfrm>
            <a:off x="370114" y="4615542"/>
            <a:ext cx="914400" cy="914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07848" y="1188993"/>
            <a:ext cx="8531352" cy="4919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en-US" sz="2000" b="0" kern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en-US" sz="20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None/>
              <a:defRPr lang="en-US" sz="18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lang="en-US" sz="16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None/>
              <a:defRPr lang="en-US" sz="16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2393C3"/>
              </a:buClr>
            </a:pPr>
            <a:r>
              <a:rPr lang="en-US" b="1" dirty="0" smtClean="0">
                <a:solidFill>
                  <a:prstClr val="black"/>
                </a:solidFill>
              </a:rPr>
              <a:t>Возвращение на доработку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12738" y="206375"/>
            <a:ext cx="7406640" cy="869950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lang="en-US" sz="2400" b="1" kern="1200" dirty="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dirty="0" smtClean="0">
                <a:solidFill>
                  <a:srgbClr val="2393C3"/>
                </a:solidFill>
              </a:rPr>
              <a:t>Демонстрация и упражнение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0456" y="4648201"/>
            <a:ext cx="7326813" cy="9143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en-US" sz="2000" b="0" kern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en-US" sz="20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None/>
              <a:defRPr lang="en-US" sz="18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lang="en-US" sz="16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None/>
              <a:defRPr lang="en-US" sz="16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2393C3"/>
              </a:buClr>
            </a:pPr>
            <a:r>
              <a:rPr dirty="0" smtClean="0">
                <a:solidFill>
                  <a:prstClr val="black"/>
                </a:solidFill>
              </a:rPr>
              <a:t>Нажмите для перехода к </a:t>
            </a:r>
            <a:r>
              <a:rPr b="1" u="sng" dirty="0">
                <a:solidFill>
                  <a:srgbClr val="0070C0"/>
                </a:solidFill>
                <a:hlinkClick r:id="rId4"/>
              </a:rPr>
              <a:t>демонстрации и упражнению</a:t>
            </a:r>
            <a:r>
              <a:rPr dirty="0" smtClean="0">
                <a:solidFill>
                  <a:prstClr val="black"/>
                </a:solidFill>
              </a:rPr>
              <a:t>. </a:t>
            </a:r>
            <a:endParaRPr lang="ru-RU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68358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34269" y="4615543"/>
            <a:ext cx="1760561" cy="23201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endParaRPr lang="en-US" sz="2000" dirty="0">
              <a:solidFill>
                <a:prstClr val="black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392032284"/>
              </p:ext>
            </p:extLst>
          </p:nvPr>
        </p:nvGraphicFramePr>
        <p:xfrm>
          <a:off x="195962" y="1700650"/>
          <a:ext cx="8691264" cy="1488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1264"/>
              </a:tblGrid>
              <a:tr h="56927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Бизнес-сценарий</a:t>
                      </a:r>
                      <a:endParaRPr lang="ru-RU" sz="2000" dirty="0"/>
                    </a:p>
                  </a:txBody>
                  <a:tcPr/>
                </a:tc>
              </a:tr>
              <a:tr h="91960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Откройте учетные записи, недавно возвращенные на доработку.</a:t>
                      </a:r>
                      <a:endParaRPr lang="ru-RU" sz="1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7"/>
          <p:cNvPicPr preferRelativeResize="0">
            <a:picLocks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9319" t="6794" r="24629" b="7789"/>
          <a:stretch/>
        </p:blipFill>
        <p:spPr bwMode="auto">
          <a:xfrm>
            <a:off x="370114" y="4615542"/>
            <a:ext cx="914400" cy="914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07848" y="1188993"/>
            <a:ext cx="8531352" cy="49194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en-US" sz="2000" b="0" kern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en-US" sz="20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None/>
              <a:defRPr lang="en-US" sz="18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lang="en-US" sz="16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None/>
              <a:defRPr lang="en-US" sz="16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2393C3"/>
              </a:buClr>
            </a:pPr>
            <a:r>
              <a:rPr lang="en-US" b="1" dirty="0" smtClean="0">
                <a:solidFill>
                  <a:prstClr val="black"/>
                </a:solidFill>
              </a:rPr>
              <a:t>Открытие возвращенных учетных записей.</a:t>
            </a:r>
            <a:endParaRPr lang="ru-RU" dirty="0">
              <a:solidFill>
                <a:prstClr val="black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12738" y="206375"/>
            <a:ext cx="7406640" cy="869950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lang="en-US" sz="2400" b="1" kern="1200" dirty="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dirty="0" smtClean="0">
                <a:solidFill>
                  <a:srgbClr val="2393C3"/>
                </a:solidFill>
              </a:rPr>
              <a:t>Демонстрация и упражнение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480456" y="4648201"/>
            <a:ext cx="7326813" cy="9143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en-US" sz="2000" b="0" kern="1200" baseline="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en-US" sz="20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None/>
              <a:defRPr lang="en-US" sz="18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lang="en-US" sz="16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None/>
              <a:defRPr lang="en-US" sz="16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2393C3"/>
              </a:buClr>
            </a:pPr>
            <a:r>
              <a:rPr dirty="0" smtClean="0">
                <a:solidFill>
                  <a:prstClr val="black"/>
                </a:solidFill>
              </a:rPr>
              <a:t>Нажмите для перехода к </a:t>
            </a:r>
            <a:r>
              <a:rPr b="1" u="sng" dirty="0">
                <a:solidFill>
                  <a:srgbClr val="0070C0"/>
                </a:solidFill>
                <a:hlinkClick r:id="rId4"/>
              </a:rPr>
              <a:t>демонстрации и упражнению</a:t>
            </a:r>
            <a:r>
              <a:rPr dirty="0" smtClean="0">
                <a:solidFill>
                  <a:prstClr val="black"/>
                </a:solidFill>
              </a:rPr>
              <a:t>. </a:t>
            </a:r>
            <a:endParaRPr lang="ru-RU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566806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01752" y="1207008"/>
            <a:ext cx="8526755" cy="4919662"/>
          </a:xfrm>
        </p:spPr>
        <p:txBody>
          <a:bodyPr>
            <a:normAutofit/>
          </a:bodyPr>
          <a:lstStyle/>
          <a:p>
            <a:pPr marL="0" lvl="2" indent="0">
              <a:spcBef>
                <a:spcPts val="480"/>
              </a:spcBef>
              <a:buNone/>
            </a:pPr>
            <a:r>
              <a:rPr lang="en-US" sz="2000" dirty="0" smtClean="0"/>
              <a:t>Утверждающие лица получают электронное уведомление об операции, подлежащей утверждению, чтобы они могли утвердить ее или возвратить на доработку по электронной почте.</a:t>
            </a:r>
          </a:p>
          <a:p>
            <a:pPr marL="228600" lvl="1" indent="27432">
              <a:spcBef>
                <a:spcPts val="480"/>
              </a:spcBef>
              <a:buClrTx/>
              <a:buNone/>
            </a:pPr>
            <a:endParaRPr lang="ru-RU" i="1" dirty="0" smtClean="0"/>
          </a:p>
          <a:p>
            <a:pPr marL="228600" lvl="1" indent="27432">
              <a:spcBef>
                <a:spcPts val="480"/>
              </a:spcBef>
              <a:buClrTx/>
              <a:buNone/>
            </a:pPr>
            <a:r>
              <a:rPr lang="en-US" i="1" dirty="0" smtClean="0"/>
              <a:t>Выберите правильный ответ:</a:t>
            </a:r>
          </a:p>
          <a:p>
            <a:pPr marL="804863" lvl="3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pt-BR" sz="2000" dirty="0" smtClean="0"/>
              <a:t>Верно.</a:t>
            </a:r>
            <a:endParaRPr lang="ru-RU" sz="2000" dirty="0"/>
          </a:p>
          <a:p>
            <a:pPr marL="804863" lvl="3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pt-BR" sz="2000" dirty="0" smtClean="0"/>
              <a:t>Неверно.</a:t>
            </a:r>
            <a:endParaRPr lang="ru-RU" sz="2000" dirty="0"/>
          </a:p>
          <a:p>
            <a:pPr marL="461963" lvl="3" indent="0">
              <a:spcBef>
                <a:spcPts val="600"/>
              </a:spcBef>
              <a:spcAft>
                <a:spcPts val="600"/>
              </a:spcAft>
              <a:buClrTx/>
              <a:buNone/>
            </a:pPr>
            <a:endParaRPr lang="ru-RU" sz="2000" dirty="0" smtClean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7312925" y="5165864"/>
            <a:ext cx="1535429" cy="1179512"/>
            <a:chOff x="4752" y="864"/>
            <a:chExt cx="1440" cy="1152"/>
          </a:xfrm>
        </p:grpSpPr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4752" y="864"/>
              <a:ext cx="1184" cy="1152"/>
            </a:xfrm>
            <a:prstGeom prst="roundRect">
              <a:avLst>
                <a:gd name="adj" fmla="val 16667"/>
              </a:avLst>
            </a:prstGeom>
            <a:solidFill>
              <a:srgbClr val="F6DA0A"/>
            </a:solidFill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6600" dirty="0">
                  <a:solidFill>
                    <a:srgbClr val="000000"/>
                  </a:solidFill>
                </a:rPr>
                <a:t>?</a:t>
              </a:r>
            </a:p>
          </p:txBody>
        </p:sp>
        <p:sp>
          <p:nvSpPr>
            <p:cNvPr id="11" name="AutoShape 6"/>
            <p:cNvSpPr>
              <a:spLocks noChangeAspect="1" noChangeArrowheads="1" noTextEdit="1"/>
            </p:cNvSpPr>
            <p:nvPr/>
          </p:nvSpPr>
          <p:spPr bwMode="auto">
            <a:xfrm rot="307149">
              <a:off x="4992" y="999"/>
              <a:ext cx="1200" cy="1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312738" y="206375"/>
            <a:ext cx="7406640" cy="869950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lang="en-US" sz="2400" b="1" kern="1200" dirty="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dirty="0" smtClean="0"/>
              <a:t>Урок 2: проверка знаний (1 из 1)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3889758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01752" y="1207008"/>
            <a:ext cx="8526755" cy="4919662"/>
          </a:xfrm>
        </p:spPr>
        <p:txBody>
          <a:bodyPr>
            <a:normAutofit/>
          </a:bodyPr>
          <a:lstStyle/>
          <a:p>
            <a:pPr marL="0" lvl="2" indent="0">
              <a:spcBef>
                <a:spcPts val="480"/>
              </a:spcBef>
              <a:buNone/>
            </a:pPr>
            <a:r>
              <a:rPr lang="en-US" sz="2000" dirty="0" smtClean="0"/>
              <a:t>Утверждающие лица получают электронное уведомление об операции, подлежащей утверждению, чтобы они могли утвердить ее или возвратить на доработку по электронной почте.</a:t>
            </a:r>
          </a:p>
          <a:p>
            <a:pPr marL="228600" lvl="1" indent="27432">
              <a:spcBef>
                <a:spcPts val="480"/>
              </a:spcBef>
              <a:buClrTx/>
              <a:buNone/>
            </a:pPr>
            <a:endParaRPr lang="ru-RU" i="1" dirty="0" smtClean="0"/>
          </a:p>
          <a:p>
            <a:pPr marL="228600" lvl="1" indent="27432">
              <a:spcBef>
                <a:spcPts val="480"/>
              </a:spcBef>
              <a:buClrTx/>
              <a:buNone/>
            </a:pPr>
            <a:r>
              <a:rPr lang="en-US" i="1" dirty="0" smtClean="0"/>
              <a:t>Выберите правильный ответ:</a:t>
            </a:r>
          </a:p>
          <a:p>
            <a:pPr marL="804863" lvl="3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pt-BR" sz="2000" dirty="0" smtClean="0"/>
              <a:t>Верно.</a:t>
            </a:r>
            <a:endParaRPr lang="ru-RU" sz="2000" dirty="0"/>
          </a:p>
          <a:p>
            <a:pPr marL="804863" lvl="3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arenR"/>
            </a:pPr>
            <a:r>
              <a:rPr lang="pt-BR" sz="2000" b="1" dirty="0" smtClean="0"/>
              <a:t>Неверно.</a:t>
            </a:r>
            <a:endParaRPr lang="ru-RU" sz="2000" b="1" dirty="0"/>
          </a:p>
          <a:p>
            <a:pPr marL="461963" lvl="3" indent="0">
              <a:spcBef>
                <a:spcPts val="600"/>
              </a:spcBef>
              <a:spcAft>
                <a:spcPts val="600"/>
              </a:spcAft>
              <a:buClrTx/>
              <a:buNone/>
            </a:pPr>
            <a:endParaRPr lang="ru-RU" sz="2000" dirty="0" smtClean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7312925" y="5165864"/>
            <a:ext cx="1535429" cy="1179512"/>
            <a:chOff x="4752" y="864"/>
            <a:chExt cx="1440" cy="1152"/>
          </a:xfrm>
        </p:grpSpPr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>
              <a:off x="4752" y="864"/>
              <a:ext cx="1184" cy="1152"/>
            </a:xfrm>
            <a:prstGeom prst="roundRect">
              <a:avLst>
                <a:gd name="adj" fmla="val 16667"/>
              </a:avLst>
            </a:prstGeom>
            <a:solidFill>
              <a:srgbClr val="F6DA0A"/>
            </a:solidFill>
            <a:ln w="762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6600" dirty="0">
                  <a:solidFill>
                    <a:srgbClr val="000000"/>
                  </a:solidFill>
                </a:rPr>
                <a:t>?</a:t>
              </a:r>
            </a:p>
          </p:txBody>
        </p:sp>
        <p:sp>
          <p:nvSpPr>
            <p:cNvPr id="11" name="AutoShape 6"/>
            <p:cNvSpPr>
              <a:spLocks noChangeAspect="1" noChangeArrowheads="1" noTextEdit="1"/>
            </p:cNvSpPr>
            <p:nvPr/>
          </p:nvSpPr>
          <p:spPr bwMode="auto">
            <a:xfrm rot="307149">
              <a:off x="4992" y="999"/>
              <a:ext cx="1200" cy="10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Title 1"/>
          <p:cNvSpPr txBox="1">
            <a:spLocks/>
          </p:cNvSpPr>
          <p:nvPr/>
        </p:nvSpPr>
        <p:spPr>
          <a:xfrm>
            <a:off x="312738" y="206375"/>
            <a:ext cx="7406640" cy="869950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lang="en-US" sz="2400" b="1" kern="1200" dirty="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dirty="0" smtClean="0"/>
              <a:t>Урок 2: проверка знаний (1 из 1)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926180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38" y="1705969"/>
            <a:ext cx="8526755" cy="4710705"/>
          </a:xfrm>
        </p:spPr>
        <p:txBody>
          <a:bodyPr>
            <a:normAutofit/>
          </a:bodyPr>
          <a:lstStyle/>
          <a:p>
            <a:pPr lvl="1"/>
            <a:r>
              <a:rPr dirty="0" smtClean="0"/>
              <a:t>утверждать заполненную сводку аренды;</a:t>
            </a:r>
          </a:p>
          <a:p>
            <a:pPr lvl="1"/>
            <a:r>
              <a:rPr dirty="0" smtClean="0"/>
              <a:t>возвращать заполненную сводку аренды.</a:t>
            </a:r>
          </a:p>
          <a:p>
            <a:pPr marL="0" lvl="1" indent="0">
              <a:buNone/>
            </a:pPr>
            <a:endParaRPr lang="ru-RU" dirty="0">
              <a:solidFill>
                <a:srgbClr val="000000"/>
              </a:solidFill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301752" y="1207008"/>
            <a:ext cx="8601075" cy="5074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31775" indent="-2317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30188" indent="-2301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en-US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68375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Char char="̶"/>
              <a:defRPr lang="en-US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Char char="̶"/>
              <a:defRPr lang="en-US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80"/>
              </a:spcBef>
              <a:buClrTx/>
            </a:pPr>
            <a:r>
              <a:rPr lang="en-US" dirty="0">
                <a:solidFill>
                  <a:srgbClr val="000000"/>
                </a:solidFill>
                <a:latin typeface="+mn-lt"/>
              </a:rPr>
              <a:t>В этом уроке вы научились: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lang="ru-RU" sz="24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12738" y="206375"/>
            <a:ext cx="7406640" cy="869950"/>
          </a:xfrm>
          <a:prstGeom prst="rect">
            <a:avLst/>
          </a:prstGeom>
        </p:spPr>
        <p:txBody>
          <a:bodyPr vert="horz" lIns="0" tIns="0" rIns="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ts val="0"/>
              </a:spcBef>
              <a:buNone/>
              <a:defRPr lang="en-US" sz="2400" b="1" kern="1200" dirty="0">
                <a:solidFill>
                  <a:schemeClr val="accent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r>
              <a:rPr dirty="0" smtClean="0"/>
              <a:t>Резюме урока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3982406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dirty="0" smtClean="0"/>
              <a:t>Резюме курса</a:t>
            </a:r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1752" y="1207008"/>
            <a:ext cx="8526755" cy="52509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30188" indent="-2301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en-US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68375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Char char="̶"/>
              <a:defRPr lang="en-US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Char char="̶"/>
              <a:defRPr lang="en-US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dirty="0" smtClean="0"/>
              <a:t>В этом курсе вы научились:</a:t>
            </a:r>
          </a:p>
          <a:p>
            <a:pPr lvl="1"/>
            <a:r>
              <a:rPr dirty="0" smtClean="0"/>
              <a:t>переходить к нужным элементам системы TRIRIGA;</a:t>
            </a:r>
          </a:p>
          <a:p>
            <a:pPr lvl="1"/>
            <a:r>
              <a:rPr dirty="0" smtClean="0"/>
              <a:t>утверждать договор;</a:t>
            </a:r>
          </a:p>
          <a:p>
            <a:pPr lvl="1"/>
            <a:r>
              <a:rPr dirty="0" smtClean="0"/>
              <a:t>выполнять отчеты.</a:t>
            </a:r>
          </a:p>
          <a:p>
            <a:pPr marL="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2536107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Программа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25149812"/>
              </p:ext>
            </p:extLst>
          </p:nvPr>
        </p:nvGraphicFramePr>
        <p:xfrm>
          <a:off x="304800" y="1586441"/>
          <a:ext cx="8534400" cy="3139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7239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33" marR="91433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Введение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33" marR="91433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Урок 1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33" marR="91433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Обзор системы TRIRIGA</a:t>
                      </a:r>
                      <a:endParaRPr lang="ru-RU" sz="12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Введение в систему TRIRIGA.</a:t>
                      </a:r>
                    </a:p>
                    <a:p>
                      <a:pPr marL="285750" marR="0" lvl="5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Работа с учетными записями в системе TRIRIGA.</a:t>
                      </a:r>
                      <a:endParaRPr lang="ru-RU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Урок 2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33" marR="91433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Проверка и утверждение договора</a:t>
                      </a:r>
                      <a:endParaRPr lang="ru-RU" sz="12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Проверка и утверждение договора</a:t>
                      </a:r>
                    </a:p>
                    <a:p>
                      <a:pPr marL="285750" marR="0" lvl="5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Возвращение на доработку.</a:t>
                      </a:r>
                    </a:p>
                    <a:p>
                      <a:pPr marL="285750" marR="0" lvl="5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Открытие возвращенных учетных записей.</a:t>
                      </a:r>
                      <a:endParaRPr lang="ru-RU" sz="12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Урок 3</a:t>
                      </a:r>
                      <a:endParaRPr lang="ru-RU" sz="1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33" marR="91433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200" b="1" kern="1200" dirty="0" smtClean="0">
                          <a:solidFill>
                            <a:schemeClr val="tx1"/>
                          </a:solidFill>
                          <a:latin typeface="+mn-lt"/>
                        </a:rPr>
                        <a:t>Выполнение отчетов</a:t>
                      </a:r>
                      <a:endParaRPr lang="ru-RU" sz="1200" b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Выполнение отчетов</a:t>
                      </a:r>
                    </a:p>
                  </a:txBody>
                  <a:tcPr marL="91433" marR="91433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91433" marR="91433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Резюме курса</a:t>
                      </a:r>
                    </a:p>
                  </a:txBody>
                  <a:tcPr marL="91433" marR="91433" marT="45714" marB="45714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3968571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dirty="0" smtClean="0"/>
              <a:t>Аудитория</a:t>
            </a:r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1752" y="1207008"/>
            <a:ext cx="8526755" cy="49194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30188" indent="-2301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en-US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68375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Char char="̶"/>
              <a:defRPr lang="en-US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Char char="̶"/>
              <a:defRPr lang="en-US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9ADA"/>
              </a:buClr>
            </a:pPr>
            <a:r>
              <a:rPr lang="en-US" dirty="0">
                <a:solidFill>
                  <a:srgbClr val="000000"/>
                </a:solidFill>
              </a:rPr>
              <a:t>Этот курс предназначен для следующих пользователей: </a:t>
            </a:r>
            <a:endParaRPr lang="ru-RU" dirty="0">
              <a:solidFill>
                <a:srgbClr val="000000"/>
              </a:solidFill>
            </a:endParaRPr>
          </a:p>
          <a:p>
            <a:pPr marL="0" lvl="1" indent="0">
              <a:buNone/>
            </a:pPr>
            <a:endParaRPr lang="ru-RU" dirty="0"/>
          </a:p>
          <a:p>
            <a:pPr lvl="1"/>
            <a:r>
              <a:rPr dirty="0" smtClean="0"/>
              <a:t>проверяющее лицо по недвижимости (ПН): девелоперская/юридическая группа;</a:t>
            </a:r>
            <a:endParaRPr lang="ru-RU" dirty="0"/>
          </a:p>
          <a:p>
            <a:pPr lvl="1"/>
            <a:r>
              <a:rPr dirty="0" smtClean="0"/>
              <a:t>утверждающее лицо ПН: девелоперская/юридическая группа;</a:t>
            </a:r>
            <a:endParaRPr lang="ru-RU" dirty="0"/>
          </a:p>
          <a:p>
            <a:pPr lvl="1"/>
            <a:r>
              <a:rPr dirty="0" smtClean="0"/>
              <a:t>проверяющее лицо по финансам (ПФ): финансовая группа;</a:t>
            </a:r>
          </a:p>
          <a:p>
            <a:pPr lvl="1"/>
            <a:r>
              <a:rPr dirty="0" smtClean="0"/>
              <a:t>утверждающее лицо ПФ: финансовая группа.</a:t>
            </a:r>
          </a:p>
          <a:p>
            <a:pPr lvl="1"/>
            <a:endParaRPr lang="ru-RU" dirty="0"/>
          </a:p>
          <a:p>
            <a:pPr>
              <a:spcBef>
                <a:spcPct val="0"/>
              </a:spcBef>
              <a:buClrTx/>
            </a:pPr>
            <a:endParaRPr lang="ru-RU" dirty="0" smtClean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ru-RU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ru-RU" dirty="0">
              <a:solidFill>
                <a:srgbClr val="000000"/>
              </a:solidFill>
            </a:endParaRPr>
          </a:p>
          <a:p>
            <a:pPr marL="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3251879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dirty="0" smtClean="0"/>
              <a:t>Описание курса</a:t>
            </a:r>
            <a:endParaRPr lang="ru-R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1752" y="1207008"/>
            <a:ext cx="8526755" cy="52509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30188" indent="-2301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en-US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68375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Char char="̶"/>
              <a:defRPr lang="en-US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Char char="̶"/>
              <a:defRPr lang="en-US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dirty="0" smtClean="0"/>
              <a:t>Цель этого курса – научить проверяющих и утверждающих лиц в юридической/девелоперской и финансовой группах осуществлять администрирование аренды в системе TRIRIGA.  Основное внимание в нем уделяется утверждению договоров аренды и выполнению отчетов. </a:t>
            </a:r>
            <a:endParaRPr lang="ru-RU" dirty="0"/>
          </a:p>
          <a:p>
            <a:pPr marL="0" lvl="1" indent="0">
              <a:buNone/>
            </a:pPr>
            <a:endParaRPr lang="ru-RU" dirty="0"/>
          </a:p>
          <a:p>
            <a:pPr>
              <a:spcBef>
                <a:spcPct val="0"/>
              </a:spcBef>
              <a:buClrTx/>
            </a:pPr>
            <a:r>
              <a:rPr dirty="0" smtClean="0"/>
              <a:t>К концу этого курса вы будете уметь:</a:t>
            </a:r>
          </a:p>
          <a:p>
            <a:pPr>
              <a:spcBef>
                <a:spcPct val="0"/>
              </a:spcBef>
              <a:buClrTx/>
            </a:pPr>
            <a:endParaRPr lang="ru-RU" dirty="0" smtClean="0"/>
          </a:p>
          <a:p>
            <a:pPr lvl="1"/>
            <a:r>
              <a:rPr dirty="0" smtClean="0"/>
              <a:t>переходить к нужным элементам системы TRIRIGA;</a:t>
            </a:r>
          </a:p>
          <a:p>
            <a:pPr lvl="1"/>
            <a:r>
              <a:rPr dirty="0" smtClean="0"/>
              <a:t>проверять и утверждать договор;</a:t>
            </a:r>
          </a:p>
          <a:p>
            <a:pPr lvl="1"/>
            <a:r>
              <a:rPr dirty="0" smtClean="0"/>
              <a:t>выполнять отчеты.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938602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Цели урока</a:t>
            </a:r>
            <a:endParaRPr lang="ru-RU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1752" y="1207008"/>
            <a:ext cx="8526755" cy="4710705"/>
          </a:xfrm>
        </p:spPr>
        <p:txBody>
          <a:bodyPr>
            <a:normAutofit/>
          </a:bodyPr>
          <a:lstStyle/>
          <a:p>
            <a:pPr>
              <a:spcBef>
                <a:spcPts val="480"/>
              </a:spcBef>
              <a:buClrTx/>
            </a:pPr>
            <a:r>
              <a:rPr lang="en-US" dirty="0">
                <a:solidFill>
                  <a:srgbClr val="000000"/>
                </a:solidFill>
              </a:rPr>
              <a:t>К концу этого урока вы будете уметь:</a:t>
            </a:r>
            <a:endParaRPr lang="ru-RU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Tx/>
            </a:pPr>
            <a:endParaRPr lang="ru-RU" dirty="0">
              <a:solidFill>
                <a:srgbClr val="000000"/>
              </a:solidFill>
            </a:endParaRPr>
          </a:p>
          <a:p>
            <a:pPr lvl="1"/>
            <a:r>
              <a:rPr dirty="0" smtClean="0"/>
              <a:t>утверждать заполненную сводку аренды;</a:t>
            </a:r>
          </a:p>
          <a:p>
            <a:pPr lvl="1"/>
            <a:r>
              <a:rPr dirty="0" smtClean="0"/>
              <a:t>возвращать заполненную сводку аренды.</a:t>
            </a:r>
            <a:endParaRPr lang="ru-RU" dirty="0"/>
          </a:p>
          <a:p>
            <a:pPr marL="0" lvl="1" indent="0">
              <a:buNone/>
            </a:pPr>
            <a:endParaRPr lang="ru-RU" dirty="0"/>
          </a:p>
        </p:txBody>
      </p:sp>
      <p:pic>
        <p:nvPicPr>
          <p:cNvPr id="1026" name="Picture 5" descr="image00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0"/>
              </a:ext>
            </a:extLst>
          </a:blip>
          <a:srcRect/>
          <a:stretch>
            <a:fillRect/>
          </a:stretch>
        </p:blipFill>
        <p:spPr bwMode="auto">
          <a:xfrm>
            <a:off x="6821871" y="4566746"/>
            <a:ext cx="1998265" cy="1550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          <a:solidFill>
                  <a:srgbClr val="FFFFFF"/>
                </a:solidFill>
              </a14:hiddenFill>
            </a:ext>
            <a:ext uri="{91240B29-F687-4F45-9708-019B960494DF}">
              <a14:hiddenLine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690404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Работа с договорами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08" y="1219201"/>
            <a:ext cx="8526755" cy="533400"/>
          </a:xfrm>
        </p:spPr>
        <p:txBody>
          <a:bodyPr>
            <a:normAutofit fontScale="92500" lnSpcReduction="10000"/>
          </a:bodyPr>
          <a:lstStyle/>
          <a:p>
            <a:r>
              <a:rPr dirty="0" smtClean="0"/>
              <a:t>Работа с договором в системе TRIRIGA включает следующие основные этапы: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Rounded Rectangle 6"/>
          <p:cNvSpPr/>
          <p:nvPr/>
        </p:nvSpPr>
        <p:spPr>
          <a:xfrm>
            <a:off x="375461" y="2262362"/>
            <a:ext cx="1793802" cy="7315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Вводит в систему TRIRIGA информацию из заключенного договора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699" y="2993882"/>
            <a:ext cx="1803327" cy="25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Регистратор ПН</a:t>
            </a:r>
            <a:endParaRPr lang="ru-RU" sz="105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270397" y="1957561"/>
            <a:ext cx="3931" cy="304801"/>
          </a:xfrm>
          <a:prstGeom prst="straightConnector1">
            <a:avLst/>
          </a:prstGeom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0" name="Flowchart: Terminator 9"/>
          <p:cNvSpPr/>
          <p:nvPr/>
        </p:nvSpPr>
        <p:spPr>
          <a:xfrm>
            <a:off x="662762" y="1676400"/>
            <a:ext cx="1219200" cy="281161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Начало</a:t>
            </a:r>
            <a:endParaRPr lang="ru-RU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2639918" y="1828801"/>
            <a:ext cx="1843182" cy="43959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Активный договор </a:t>
            </a:r>
          </a:p>
          <a:p>
            <a:pPr algn="ctr"/>
            <a:endParaRPr lang="ru-RU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Например: договор аренды,</a:t>
            </a:r>
            <a:r>
              <a:t/>
            </a:r>
            <a:br/>
            <a:r>
              <a:rPr lang="en-US" sz="1200" dirty="0" smtClean="0">
                <a:solidFill>
                  <a:schemeClr val="tx1"/>
                </a:solidFill>
              </a:rPr>
              <a:t>лицензионный,</a:t>
            </a:r>
            <a:r>
              <a:t/>
            </a:r>
            <a:br/>
            <a:r>
              <a:rPr lang="en-US" sz="1200" dirty="0" smtClean="0">
                <a:solidFill>
                  <a:schemeClr val="tx1"/>
                </a:solidFill>
              </a:rPr>
              <a:t>опционный договор,</a:t>
            </a:r>
            <a:r>
              <a:t/>
            </a:r>
            <a:br/>
            <a:r>
              <a:rPr lang="en-US" sz="1200" dirty="0" smtClean="0">
                <a:solidFill>
                  <a:schemeClr val="tx1"/>
                </a:solidFill>
              </a:rPr>
              <a:t>договор на собственную недвижимость,</a:t>
            </a:r>
            <a:r>
              <a:t/>
            </a:r>
            <a:br/>
            <a:r>
              <a:rPr lang="en-US" sz="1200" dirty="0" smtClean="0">
                <a:solidFill>
                  <a:schemeClr val="tx1"/>
                </a:solidFill>
              </a:rPr>
              <a:t>договор купли-продажи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70397" y="2993882"/>
            <a:ext cx="3931" cy="411480"/>
          </a:xfrm>
          <a:prstGeom prst="straightConnector1">
            <a:avLst/>
          </a:prstGeom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5093462" y="4988330"/>
            <a:ext cx="3124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Проверяющее лицо ПФ, утверждающее лицо ПФ</a:t>
            </a:r>
            <a:endParaRPr lang="ru-RU" sz="105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365936" y="3405362"/>
            <a:ext cx="1812852" cy="7315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Проверяет и утверждает сводку договора</a:t>
            </a:r>
          </a:p>
        </p:txBody>
      </p:sp>
      <p:cxnSp>
        <p:nvCxnSpPr>
          <p:cNvPr id="74" name="Straight Arrow Connector 73"/>
          <p:cNvCxnSpPr>
            <a:stCxn id="21" idx="3"/>
          </p:cNvCxnSpPr>
          <p:nvPr/>
        </p:nvCxnSpPr>
        <p:spPr>
          <a:xfrm>
            <a:off x="2178788" y="3771122"/>
            <a:ext cx="461130" cy="0"/>
          </a:xfrm>
          <a:prstGeom prst="straightConnector1">
            <a:avLst/>
          </a:prstGeom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7" name="Straight Arrow Connector 14"/>
          <p:cNvCxnSpPr>
            <a:stCxn id="39" idx="3"/>
            <a:endCxn id="38" idx="3"/>
          </p:cNvCxnSpPr>
          <p:nvPr/>
        </p:nvCxnSpPr>
        <p:spPr>
          <a:xfrm>
            <a:off x="8369300" y="4640423"/>
            <a:ext cx="12700" cy="878516"/>
          </a:xfrm>
          <a:prstGeom prst="bentConnector3">
            <a:avLst>
              <a:gd name="adj1" fmla="val 2850000"/>
            </a:avLst>
          </a:prstGeom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8" name="Rounded Rectangle 37"/>
          <p:cNvSpPr/>
          <p:nvPr/>
        </p:nvSpPr>
        <p:spPr>
          <a:xfrm>
            <a:off x="4940300" y="5247232"/>
            <a:ext cx="3429000" cy="5434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Проверяет и утверждает изменения к договору и активирует его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4940300" y="4368716"/>
            <a:ext cx="3429000" cy="5434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Пересматривает и изменяет договор: вводит платежную и учетную информацию</a:t>
            </a:r>
          </a:p>
        </p:txBody>
      </p:sp>
      <p:cxnSp>
        <p:nvCxnSpPr>
          <p:cNvPr id="40" name="Straight Arrow Connector 39"/>
          <p:cNvCxnSpPr>
            <a:stCxn id="38" idx="1"/>
          </p:cNvCxnSpPr>
          <p:nvPr/>
        </p:nvCxnSpPr>
        <p:spPr>
          <a:xfrm flipH="1">
            <a:off x="4483100" y="551893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93462" y="4114800"/>
            <a:ext cx="3124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Лицо, вносящее изменения ПФ</a:t>
            </a:r>
            <a:endParaRPr lang="ru-RU" sz="105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5093462" y="2675211"/>
            <a:ext cx="3124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Проверяющее лицо ПН, утверждающее лицо ПН, утверждающее лицо ПФ</a:t>
            </a:r>
            <a:endParaRPr lang="ru-RU" sz="1050" b="1" dirty="0"/>
          </a:p>
        </p:txBody>
      </p:sp>
      <p:cxnSp>
        <p:nvCxnSpPr>
          <p:cNvPr id="57" name="Straight Arrow Connector 14"/>
          <p:cNvCxnSpPr>
            <a:stCxn id="62" idx="3"/>
            <a:endCxn id="58" idx="3"/>
          </p:cNvCxnSpPr>
          <p:nvPr/>
        </p:nvCxnSpPr>
        <p:spPr>
          <a:xfrm>
            <a:off x="8369300" y="2327304"/>
            <a:ext cx="12700" cy="878516"/>
          </a:xfrm>
          <a:prstGeom prst="bentConnector3">
            <a:avLst>
              <a:gd name="adj1" fmla="val 2775000"/>
            </a:avLst>
          </a:prstGeom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8" name="Rounded Rectangle 57"/>
          <p:cNvSpPr/>
          <p:nvPr/>
        </p:nvSpPr>
        <p:spPr>
          <a:xfrm>
            <a:off x="4940300" y="2934113"/>
            <a:ext cx="3429000" cy="5434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Проверяет и утверждает изменения к договору и активирует его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4940300" y="2055597"/>
            <a:ext cx="3429000" cy="5434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Пересматривает и изменяет договор: вводит сведения о новом адресе, изменениях, принудительном отчуждении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58" idx="1"/>
          </p:cNvCxnSpPr>
          <p:nvPr/>
        </p:nvCxnSpPr>
        <p:spPr>
          <a:xfrm flipH="1">
            <a:off x="4483100" y="320582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93462" y="1801681"/>
            <a:ext cx="3124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Регистратор ПН</a:t>
            </a:r>
            <a:endParaRPr lang="ru-RU" sz="1050" b="1" dirty="0"/>
          </a:p>
        </p:txBody>
      </p:sp>
      <p:cxnSp>
        <p:nvCxnSpPr>
          <p:cNvPr id="65" name="Straight Arrow Connector 64"/>
          <p:cNvCxnSpPr>
            <a:endCxn id="39" idx="1"/>
          </p:cNvCxnSpPr>
          <p:nvPr/>
        </p:nvCxnSpPr>
        <p:spPr>
          <a:xfrm>
            <a:off x="4483100" y="4640423"/>
            <a:ext cx="457200" cy="0"/>
          </a:xfrm>
          <a:prstGeom prst="straightConnector1">
            <a:avLst/>
          </a:prstGeom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6" name="Straight Arrow Connector 65"/>
          <p:cNvCxnSpPr>
            <a:endCxn id="62" idx="1"/>
          </p:cNvCxnSpPr>
          <p:nvPr/>
        </p:nvCxnSpPr>
        <p:spPr>
          <a:xfrm>
            <a:off x="4483100" y="2327304"/>
            <a:ext cx="457200" cy="0"/>
          </a:xfrm>
          <a:prstGeom prst="straightConnector1">
            <a:avLst/>
          </a:prstGeom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83" name="TextBox 82"/>
          <p:cNvSpPr txBox="1"/>
          <p:nvPr/>
        </p:nvSpPr>
        <p:spPr>
          <a:xfrm>
            <a:off x="228600" y="4151359"/>
            <a:ext cx="20875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smtClean="0"/>
              <a:t>Проверяющее лицо ПН, утверждающее лицо ПН,</a:t>
            </a:r>
            <a:r>
              <a:rPr sz="1000" dirty="0"/>
              <a:t/>
            </a:r>
            <a:br>
              <a:rPr sz="1000" dirty="0"/>
            </a:br>
            <a:r>
              <a:rPr lang="en-US" sz="1000" b="1" dirty="0" smtClean="0"/>
              <a:t>утверждающее лицо ПФ</a:t>
            </a:r>
            <a:endParaRPr lang="ru-RU" sz="1000" b="1" dirty="0"/>
          </a:p>
        </p:txBody>
      </p:sp>
      <p:sp>
        <p:nvSpPr>
          <p:cNvPr id="84" name="Rounded Rectangle 83"/>
          <p:cNvSpPr/>
          <p:nvPr/>
        </p:nvSpPr>
        <p:spPr>
          <a:xfrm>
            <a:off x="365936" y="4846835"/>
            <a:ext cx="1812852" cy="7315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Прекращение действия/расторжение договора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85" name="Flowchart: Terminator 84"/>
          <p:cNvSpPr/>
          <p:nvPr/>
        </p:nvSpPr>
        <p:spPr>
          <a:xfrm>
            <a:off x="662762" y="5943600"/>
            <a:ext cx="1219200" cy="281161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Конец</a:t>
            </a:r>
            <a:endParaRPr lang="ru-RU" sz="1600" dirty="0"/>
          </a:p>
        </p:txBody>
      </p:sp>
      <p:cxnSp>
        <p:nvCxnSpPr>
          <p:cNvPr id="88" name="Straight Arrow Connector 87"/>
          <p:cNvCxnSpPr>
            <a:endCxn id="84" idx="3"/>
          </p:cNvCxnSpPr>
          <p:nvPr/>
        </p:nvCxnSpPr>
        <p:spPr>
          <a:xfrm flipH="1">
            <a:off x="2178788" y="5212595"/>
            <a:ext cx="4611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272362" y="5578355"/>
            <a:ext cx="0" cy="365245"/>
          </a:xfrm>
          <a:prstGeom prst="straightConnector1">
            <a:avLst/>
          </a:prstGeom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99" name="TextBox 98"/>
          <p:cNvSpPr txBox="1"/>
          <p:nvPr/>
        </p:nvSpPr>
        <p:spPr>
          <a:xfrm>
            <a:off x="6248400" y="6097803"/>
            <a:ext cx="2322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3"/>
                </a:solidFill>
              </a:rPr>
              <a:t>Пересмотр/изменение договора</a:t>
            </a:r>
            <a:endParaRPr lang="ru-RU" sz="1050" b="1" dirty="0">
              <a:solidFill>
                <a:schemeClr val="accent3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4801" y="1605620"/>
            <a:ext cx="1873988" cy="3042580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800600" y="1801681"/>
            <a:ext cx="3733800" cy="4282499"/>
          </a:xfrm>
          <a:prstGeom prst="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16200000">
            <a:off x="-974783" y="3350569"/>
            <a:ext cx="23226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rgbClr val="0070C0"/>
                </a:solidFill>
              </a:rPr>
              <a:t>Ведение сводки договора</a:t>
            </a:r>
            <a:endParaRPr lang="ru-RU" sz="1050" b="1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7135" y="6223084"/>
            <a:ext cx="16589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>
                <a:solidFill>
                  <a:schemeClr val="accent2">
                    <a:lumMod val="75000"/>
                  </a:schemeClr>
                </a:solidFill>
              </a:rPr>
              <a:t>Закрытие договора</a:t>
            </a:r>
            <a:endParaRPr lang="ru-RU" sz="105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04800" y="4800600"/>
            <a:ext cx="1864463" cy="1445773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4013601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34" grpId="0" animBg="1"/>
      <p:bldP spid="35" grpId="0" animBg="1"/>
      <p:bldP spid="36" grpId="0"/>
      <p:bldP spid="41" grpId="0"/>
      <p:bldP spid="4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Работа с договорами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08" y="1219201"/>
            <a:ext cx="8526755" cy="533400"/>
          </a:xfrm>
        </p:spPr>
        <p:txBody>
          <a:bodyPr>
            <a:normAutofit fontScale="92500" lnSpcReduction="10000"/>
          </a:bodyPr>
          <a:lstStyle/>
          <a:p>
            <a:r>
              <a:rPr dirty="0" smtClean="0"/>
              <a:t>Работа с договором в системе TRIRIGA включает следующие основные этапы: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Rounded Rectangle 6"/>
          <p:cNvSpPr/>
          <p:nvPr/>
        </p:nvSpPr>
        <p:spPr>
          <a:xfrm>
            <a:off x="375461" y="2262362"/>
            <a:ext cx="1793802" cy="7315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Вводит в систему TRIRIGA информацию из заключенного договора</a:t>
            </a:r>
            <a:endParaRPr lang="ru-RU" sz="10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699" y="2993882"/>
            <a:ext cx="1803327" cy="257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Регистратор ПН</a:t>
            </a:r>
            <a:endParaRPr lang="ru-RU" sz="1050" b="1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270397" y="1957561"/>
            <a:ext cx="3931" cy="304801"/>
          </a:xfrm>
          <a:prstGeom prst="straightConnector1">
            <a:avLst/>
          </a:prstGeom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0" name="Flowchart: Terminator 9"/>
          <p:cNvSpPr/>
          <p:nvPr/>
        </p:nvSpPr>
        <p:spPr>
          <a:xfrm>
            <a:off x="662762" y="1676400"/>
            <a:ext cx="1219200" cy="281161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Начало</a:t>
            </a:r>
            <a:endParaRPr lang="ru-RU" sz="1600" dirty="0"/>
          </a:p>
        </p:txBody>
      </p:sp>
      <p:sp>
        <p:nvSpPr>
          <p:cNvPr id="11" name="Rounded Rectangle 10"/>
          <p:cNvSpPr/>
          <p:nvPr/>
        </p:nvSpPr>
        <p:spPr>
          <a:xfrm>
            <a:off x="2639918" y="1828801"/>
            <a:ext cx="1843182" cy="43959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Активный договор </a:t>
            </a:r>
          </a:p>
          <a:p>
            <a:pPr algn="ctr"/>
            <a:endParaRPr lang="ru-RU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Например: договор аренды,</a:t>
            </a:r>
            <a:r>
              <a:t/>
            </a:r>
            <a:br/>
            <a:r>
              <a:rPr lang="en-US" sz="1200" dirty="0" smtClean="0">
                <a:solidFill>
                  <a:schemeClr val="tx1"/>
                </a:solidFill>
              </a:rPr>
              <a:t>лицензионный,</a:t>
            </a:r>
            <a:r>
              <a:t/>
            </a:r>
            <a:br/>
            <a:r>
              <a:rPr lang="en-US" sz="1200" dirty="0" smtClean="0">
                <a:solidFill>
                  <a:schemeClr val="tx1"/>
                </a:solidFill>
              </a:rPr>
              <a:t>опционный договор,</a:t>
            </a:r>
            <a:r>
              <a:t/>
            </a:r>
            <a:br/>
            <a:r>
              <a:rPr lang="en-US" sz="1200" dirty="0" smtClean="0">
                <a:solidFill>
                  <a:schemeClr val="tx1"/>
                </a:solidFill>
              </a:rPr>
              <a:t>договор на собственную недвижимость,</a:t>
            </a:r>
            <a:r>
              <a:t/>
            </a:r>
            <a:br/>
            <a:r>
              <a:rPr lang="en-US" sz="1200" dirty="0" smtClean="0">
                <a:solidFill>
                  <a:schemeClr val="tx1"/>
                </a:solidFill>
              </a:rPr>
              <a:t>договор купли-продажи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270397" y="2993882"/>
            <a:ext cx="3931" cy="411480"/>
          </a:xfrm>
          <a:prstGeom prst="straightConnector1">
            <a:avLst/>
          </a:prstGeom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6" name="TextBox 15"/>
          <p:cNvSpPr txBox="1"/>
          <p:nvPr/>
        </p:nvSpPr>
        <p:spPr>
          <a:xfrm>
            <a:off x="5093462" y="4988330"/>
            <a:ext cx="3124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Проверяющее лицо ПФ, утверждающее лицо ПФ</a:t>
            </a:r>
            <a:endParaRPr lang="ru-RU" sz="1050" b="1" dirty="0"/>
          </a:p>
        </p:txBody>
      </p:sp>
      <p:sp>
        <p:nvSpPr>
          <p:cNvPr id="21" name="Rounded Rectangle 20"/>
          <p:cNvSpPr/>
          <p:nvPr/>
        </p:nvSpPr>
        <p:spPr>
          <a:xfrm>
            <a:off x="365936" y="3405362"/>
            <a:ext cx="1812852" cy="7315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Проверяет и утверждает сводку договора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/>
          <p:cNvCxnSpPr>
            <a:stCxn id="21" idx="3"/>
          </p:cNvCxnSpPr>
          <p:nvPr/>
        </p:nvCxnSpPr>
        <p:spPr>
          <a:xfrm>
            <a:off x="2178788" y="3771122"/>
            <a:ext cx="461130" cy="0"/>
          </a:xfrm>
          <a:prstGeom prst="straightConnector1">
            <a:avLst/>
          </a:prstGeom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37" name="Straight Arrow Connector 14"/>
          <p:cNvCxnSpPr>
            <a:stCxn id="39" idx="3"/>
            <a:endCxn id="38" idx="3"/>
          </p:cNvCxnSpPr>
          <p:nvPr/>
        </p:nvCxnSpPr>
        <p:spPr>
          <a:xfrm>
            <a:off x="8369300" y="4640423"/>
            <a:ext cx="12700" cy="878516"/>
          </a:xfrm>
          <a:prstGeom prst="bentConnector3">
            <a:avLst>
              <a:gd name="adj1" fmla="val 2850000"/>
            </a:avLst>
          </a:prstGeom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38" name="Rounded Rectangle 37"/>
          <p:cNvSpPr/>
          <p:nvPr/>
        </p:nvSpPr>
        <p:spPr>
          <a:xfrm>
            <a:off x="4940300" y="5247232"/>
            <a:ext cx="3429000" cy="54341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Проверяет и утверждает изменения к договору и активирует его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940300" y="4368716"/>
            <a:ext cx="3429000" cy="5434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Пересматривает и изменяет договор: вводит платежную и учетную информацию</a:t>
            </a:r>
          </a:p>
        </p:txBody>
      </p:sp>
      <p:cxnSp>
        <p:nvCxnSpPr>
          <p:cNvPr id="40" name="Straight Arrow Connector 39"/>
          <p:cNvCxnSpPr>
            <a:stCxn id="38" idx="1"/>
          </p:cNvCxnSpPr>
          <p:nvPr/>
        </p:nvCxnSpPr>
        <p:spPr>
          <a:xfrm flipH="1">
            <a:off x="4483100" y="5518939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093462" y="4114800"/>
            <a:ext cx="3124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Лицо, вносящее изменения ПФ</a:t>
            </a:r>
            <a:endParaRPr lang="ru-RU" sz="105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4724400" y="2556302"/>
            <a:ext cx="3886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Проверяющее лицо ПН, утверждающее лицо ПН, утверждающее лицо ПФ</a:t>
            </a:r>
            <a:endParaRPr lang="ru-RU" sz="1050" b="1" dirty="0"/>
          </a:p>
        </p:txBody>
      </p:sp>
      <p:cxnSp>
        <p:nvCxnSpPr>
          <p:cNvPr id="57" name="Straight Arrow Connector 14"/>
          <p:cNvCxnSpPr>
            <a:stCxn id="62" idx="3"/>
            <a:endCxn id="58" idx="3"/>
          </p:cNvCxnSpPr>
          <p:nvPr/>
        </p:nvCxnSpPr>
        <p:spPr>
          <a:xfrm>
            <a:off x="8369300" y="2327304"/>
            <a:ext cx="12700" cy="878516"/>
          </a:xfrm>
          <a:prstGeom prst="bentConnector3">
            <a:avLst>
              <a:gd name="adj1" fmla="val 2775000"/>
            </a:avLst>
          </a:prstGeom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8" name="Rounded Rectangle 57"/>
          <p:cNvSpPr/>
          <p:nvPr/>
        </p:nvSpPr>
        <p:spPr>
          <a:xfrm>
            <a:off x="4940300" y="2934113"/>
            <a:ext cx="3429000" cy="54341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Проверяет и утверждает изменения к договору и активирует его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940300" y="2055597"/>
            <a:ext cx="3429000" cy="5434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Пересматривает и изменяет договор: вводит сведения о новом адресе, изменениях, принудительном отчуждении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62"/>
          <p:cNvCxnSpPr>
            <a:stCxn id="58" idx="1"/>
          </p:cNvCxnSpPr>
          <p:nvPr/>
        </p:nvCxnSpPr>
        <p:spPr>
          <a:xfrm flipH="1">
            <a:off x="4483100" y="320582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093462" y="1801681"/>
            <a:ext cx="3124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Регистратор ПН</a:t>
            </a:r>
            <a:endParaRPr lang="ru-RU" sz="1050" b="1" dirty="0"/>
          </a:p>
        </p:txBody>
      </p:sp>
      <p:cxnSp>
        <p:nvCxnSpPr>
          <p:cNvPr id="65" name="Straight Arrow Connector 64"/>
          <p:cNvCxnSpPr>
            <a:endCxn id="39" idx="1"/>
          </p:cNvCxnSpPr>
          <p:nvPr/>
        </p:nvCxnSpPr>
        <p:spPr>
          <a:xfrm>
            <a:off x="4483100" y="4640423"/>
            <a:ext cx="457200" cy="0"/>
          </a:xfrm>
          <a:prstGeom prst="straightConnector1">
            <a:avLst/>
          </a:prstGeom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6" name="Straight Arrow Connector 65"/>
          <p:cNvCxnSpPr>
            <a:endCxn id="62" idx="1"/>
          </p:cNvCxnSpPr>
          <p:nvPr/>
        </p:nvCxnSpPr>
        <p:spPr>
          <a:xfrm>
            <a:off x="4483100" y="2327304"/>
            <a:ext cx="457200" cy="0"/>
          </a:xfrm>
          <a:prstGeom prst="straightConnector1">
            <a:avLst/>
          </a:prstGeom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83" name="TextBox 82"/>
          <p:cNvSpPr txBox="1"/>
          <p:nvPr/>
        </p:nvSpPr>
        <p:spPr>
          <a:xfrm>
            <a:off x="228600" y="4151359"/>
            <a:ext cx="20875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smtClean="0"/>
              <a:t>Проверяющее лицо ПН, утверждающее лицо ПН,</a:t>
            </a:r>
            <a:r>
              <a:t/>
            </a:r>
            <a:br/>
            <a:r>
              <a:rPr lang="en-US" sz="1050" b="1" dirty="0" smtClean="0"/>
              <a:t>утверждающее лицо ПФ</a:t>
            </a:r>
            <a:endParaRPr lang="ru-RU" sz="1050" b="1" dirty="0"/>
          </a:p>
        </p:txBody>
      </p:sp>
      <p:sp>
        <p:nvSpPr>
          <p:cNvPr id="84" name="Rounded Rectangle 83"/>
          <p:cNvSpPr/>
          <p:nvPr/>
        </p:nvSpPr>
        <p:spPr>
          <a:xfrm>
            <a:off x="365936" y="4846835"/>
            <a:ext cx="1812852" cy="73152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Прекращение действия/расторжение договора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85" name="Flowchart: Terminator 84"/>
          <p:cNvSpPr/>
          <p:nvPr/>
        </p:nvSpPr>
        <p:spPr>
          <a:xfrm>
            <a:off x="662762" y="5943600"/>
            <a:ext cx="1219200" cy="281161"/>
          </a:xfrm>
          <a:prstGeom prst="flowChartTerminator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Конец</a:t>
            </a:r>
            <a:endParaRPr lang="ru-RU" sz="1600" dirty="0"/>
          </a:p>
        </p:txBody>
      </p:sp>
      <p:cxnSp>
        <p:nvCxnSpPr>
          <p:cNvPr id="88" name="Straight Arrow Connector 87"/>
          <p:cNvCxnSpPr>
            <a:endCxn id="84" idx="3"/>
          </p:cNvCxnSpPr>
          <p:nvPr/>
        </p:nvCxnSpPr>
        <p:spPr>
          <a:xfrm flipH="1">
            <a:off x="2178788" y="5212595"/>
            <a:ext cx="4611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272362" y="5578355"/>
            <a:ext cx="0" cy="365245"/>
          </a:xfrm>
          <a:prstGeom prst="straightConnector1">
            <a:avLst/>
          </a:prstGeom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00" name="Rounded Rectangle 99"/>
          <p:cNvSpPr/>
          <p:nvPr/>
        </p:nvSpPr>
        <p:spPr>
          <a:xfrm>
            <a:off x="6845300" y="6088907"/>
            <a:ext cx="1524000" cy="2717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3">
                    <a:lumMod val="50000"/>
                  </a:schemeClr>
                </a:solidFill>
              </a:rPr>
              <a:t>Материал на сегодня</a:t>
            </a:r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613271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329670" y="1219200"/>
            <a:ext cx="8526755" cy="516172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lang="en-US" sz="2000" b="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30188" indent="-230188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lang="en-US" sz="20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68375" indent="-28575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Char char="̶"/>
              <a:defRPr lang="en-US" sz="18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lang="en-US" sz="1600" b="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Calibri" pitchFamily="34" charset="0"/>
              <a:buChar char="̶"/>
              <a:defRPr lang="en-US" sz="1600" b="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mtClean="0"/>
              <a:t>Когда любая учетная запись передается на утверждение, соответствующие утверждающие лица получают по электронной почте уведомление и ссылку на учетную запись, подлежащую утверждению. Ниже приведен пример такого уведомления.</a:t>
            </a:r>
          </a:p>
          <a:p>
            <a:endParaRPr lang="ru-RU" sz="16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0"/>
              </a:ext>
            </a:extLst>
          </a:blip>
          <a:srcRect t="13075" r="67681" b="61002"/>
          <a:stretch/>
        </p:blipFill>
        <p:spPr bwMode="auto">
          <a:xfrm>
            <a:off x="329670" y="2590800"/>
            <a:ext cx="8509530" cy="3839469"/>
          </a:xfrm>
          <a:prstGeom prst="rect">
            <a:avLst/>
          </a:prstGeom>
          <a:ln w="1905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2738" y="206375"/>
            <a:ext cx="7406640" cy="869950"/>
          </a:xfrm>
        </p:spPr>
        <p:txBody>
          <a:bodyPr/>
          <a:lstStyle/>
          <a:p>
            <a:r>
              <a:t/>
            </a:r>
            <a:br/>
            <a:r>
              <a:rPr dirty="0" smtClean="0"/>
              <a:t>Уведомление проверяющих лиц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 rot="20085750">
            <a:off x="3073924" y="4521053"/>
            <a:ext cx="270318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ПРИМЕР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4077380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Этапы работы с договором (1 из 2)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508" y="1219201"/>
            <a:ext cx="8526755" cy="533400"/>
          </a:xfrm>
        </p:spPr>
        <p:txBody>
          <a:bodyPr>
            <a:normAutofit fontScale="92500" lnSpcReduction="10000"/>
          </a:bodyPr>
          <a:lstStyle/>
          <a:p>
            <a:r>
              <a:rPr dirty="0" smtClean="0"/>
              <a:t>Работа с договором в системе TRIRIGA включает следующие основные этапы: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Rounded Rectangle 6"/>
          <p:cNvSpPr/>
          <p:nvPr/>
        </p:nvSpPr>
        <p:spPr>
          <a:xfrm>
            <a:off x="457200" y="2249597"/>
            <a:ext cx="1554480" cy="6667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Регистратор ПН создает/обновляет сводку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2672539" y="2249597"/>
            <a:ext cx="1554480" cy="6667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Проверяющее лицо ПН проверяет сводку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882339" y="2249597"/>
            <a:ext cx="1554480" cy="6667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Утверждающее лицо ПН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проверяет сводку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092139" y="2249597"/>
            <a:ext cx="1554480" cy="6667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Утверждающее лицо ПФ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проверяет сводку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11680" y="2582979"/>
            <a:ext cx="660859" cy="0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227019" y="2582979"/>
            <a:ext cx="655320" cy="0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436819" y="2582979"/>
            <a:ext cx="655320" cy="0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3" name="Straight Arrow Connector 14"/>
          <p:cNvCxnSpPr>
            <a:stCxn id="41" idx="2"/>
            <a:endCxn id="7" idx="2"/>
          </p:cNvCxnSpPr>
          <p:nvPr/>
        </p:nvCxnSpPr>
        <p:spPr>
          <a:xfrm rot="5400000">
            <a:off x="4551910" y="-401107"/>
            <a:ext cx="12700" cy="6634939"/>
          </a:xfrm>
          <a:prstGeom prst="bentConnector3">
            <a:avLst>
              <a:gd name="adj1" fmla="val 1499984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59" name="Straight Arrow Connector 14"/>
          <p:cNvCxnSpPr>
            <a:stCxn id="36" idx="2"/>
            <a:endCxn id="7" idx="2"/>
          </p:cNvCxnSpPr>
          <p:nvPr/>
        </p:nvCxnSpPr>
        <p:spPr>
          <a:xfrm rot="5400000">
            <a:off x="3447010" y="703793"/>
            <a:ext cx="12700" cy="4425139"/>
          </a:xfrm>
          <a:prstGeom prst="bentConnector3">
            <a:avLst>
              <a:gd name="adj1" fmla="val 1499992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61" name="Straight Arrow Connector 14"/>
          <p:cNvCxnSpPr>
            <a:stCxn id="34" idx="2"/>
            <a:endCxn id="7" idx="2"/>
          </p:cNvCxnSpPr>
          <p:nvPr/>
        </p:nvCxnSpPr>
        <p:spPr>
          <a:xfrm rot="5400000">
            <a:off x="2342110" y="1808693"/>
            <a:ext cx="12700" cy="2215339"/>
          </a:xfrm>
          <a:prstGeom prst="bentConnector3">
            <a:avLst>
              <a:gd name="adj1" fmla="val 150000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55" name="Rectangle 54"/>
          <p:cNvSpPr/>
          <p:nvPr/>
        </p:nvSpPr>
        <p:spPr>
          <a:xfrm>
            <a:off x="304800" y="1752600"/>
            <a:ext cx="8534400" cy="1524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304800" y="175260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Ведение сводки договора</a:t>
            </a:r>
            <a:endParaRPr lang="ru-RU" sz="1400" b="1" dirty="0">
              <a:solidFill>
                <a:schemeClr val="accent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990089" y="2344854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/>
                </a:solidFill>
              </a:rPr>
              <a:t>Утвердить</a:t>
            </a:r>
            <a:endParaRPr lang="ru-RU" sz="1000" b="1" dirty="0">
              <a:solidFill>
                <a:schemeClr val="accent3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219980" y="2327508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/>
                </a:solidFill>
              </a:rPr>
              <a:t>Утвердить</a:t>
            </a:r>
            <a:endParaRPr lang="ru-RU" sz="1000" b="1" dirty="0">
              <a:solidFill>
                <a:schemeClr val="accent3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425158" y="2327507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/>
                </a:solidFill>
              </a:rPr>
              <a:t>Утвердить</a:t>
            </a:r>
            <a:endParaRPr lang="ru-RU" sz="1000" b="1" dirty="0">
              <a:solidFill>
                <a:schemeClr val="accent3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97159" y="3030379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Вернуть</a:t>
            </a:r>
            <a:endParaRPr lang="ru-RU" sz="1000" b="1" dirty="0">
              <a:solidFill>
                <a:srgbClr val="FF0000"/>
              </a:solidFill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443460" y="4459397"/>
            <a:ext cx="1554480" cy="6667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Регистратор ПН пересматривает активный договор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2658799" y="4459397"/>
            <a:ext cx="1554480" cy="6667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Проверяющее лицо ПН проверяет договор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08" name="Rounded Rectangle 107"/>
          <p:cNvSpPr/>
          <p:nvPr/>
        </p:nvSpPr>
        <p:spPr>
          <a:xfrm>
            <a:off x="4868599" y="4459397"/>
            <a:ext cx="1554480" cy="6667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Утверждающее лицо ПН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проверяет договор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7078399" y="4459397"/>
            <a:ext cx="1554480" cy="6667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Утверждающее лицо ПФ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проверяет договор</a:t>
            </a:r>
            <a:endParaRPr lang="ru-RU" sz="12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>
            <a:off x="1997940" y="4792779"/>
            <a:ext cx="660859" cy="0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4213279" y="4792779"/>
            <a:ext cx="655320" cy="0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6423079" y="4792779"/>
            <a:ext cx="655320" cy="0"/>
          </a:xfrm>
          <a:prstGeom prst="straightConnector1">
            <a:avLst/>
          </a:prstGeom>
          <a:ln w="1905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13" name="Straight Arrow Connector 14"/>
          <p:cNvCxnSpPr>
            <a:stCxn id="109" idx="2"/>
            <a:endCxn id="106" idx="2"/>
          </p:cNvCxnSpPr>
          <p:nvPr/>
        </p:nvCxnSpPr>
        <p:spPr>
          <a:xfrm rot="5400000">
            <a:off x="4538170" y="1808693"/>
            <a:ext cx="12700" cy="6634939"/>
          </a:xfrm>
          <a:prstGeom prst="bentConnector3">
            <a:avLst>
              <a:gd name="adj1" fmla="val 1499984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14" name="Straight Arrow Connector 14"/>
          <p:cNvCxnSpPr>
            <a:stCxn id="108" idx="2"/>
            <a:endCxn id="106" idx="2"/>
          </p:cNvCxnSpPr>
          <p:nvPr/>
        </p:nvCxnSpPr>
        <p:spPr>
          <a:xfrm rot="5400000">
            <a:off x="3433270" y="2913593"/>
            <a:ext cx="12700" cy="4425139"/>
          </a:xfrm>
          <a:prstGeom prst="bentConnector3">
            <a:avLst>
              <a:gd name="adj1" fmla="val 1499992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cxnSp>
        <p:nvCxnSpPr>
          <p:cNvPr id="115" name="Straight Arrow Connector 14"/>
          <p:cNvCxnSpPr>
            <a:stCxn id="107" idx="2"/>
            <a:endCxn id="106" idx="2"/>
          </p:cNvCxnSpPr>
          <p:nvPr/>
        </p:nvCxnSpPr>
        <p:spPr>
          <a:xfrm rot="5400000">
            <a:off x="2328370" y="4018493"/>
            <a:ext cx="12700" cy="2215339"/>
          </a:xfrm>
          <a:prstGeom prst="bentConnector3">
            <a:avLst>
              <a:gd name="adj1" fmla="val 1500000"/>
            </a:avLst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116" name="Rectangle 115"/>
          <p:cNvSpPr/>
          <p:nvPr/>
        </p:nvSpPr>
        <p:spPr>
          <a:xfrm>
            <a:off x="291060" y="3962400"/>
            <a:ext cx="8534400" cy="152400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291060" y="3962400"/>
            <a:ext cx="367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1"/>
                </a:solidFill>
              </a:rPr>
              <a:t>Пересмотр ИЛИ изменение договора</a:t>
            </a:r>
            <a:endParaRPr lang="ru-RU" sz="1400" b="1" dirty="0">
              <a:solidFill>
                <a:schemeClr val="accent1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976349" y="4554654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/>
                </a:solidFill>
              </a:rPr>
              <a:t>Утвердить</a:t>
            </a:r>
            <a:endParaRPr lang="ru-RU" sz="1000" b="1" dirty="0">
              <a:solidFill>
                <a:schemeClr val="accent3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206240" y="4537308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/>
                </a:solidFill>
              </a:rPr>
              <a:t>Утвердить</a:t>
            </a:r>
            <a:endParaRPr lang="ru-RU" sz="1000" b="1" dirty="0">
              <a:solidFill>
                <a:schemeClr val="accent3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411418" y="4537307"/>
            <a:ext cx="7040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accent3"/>
                </a:solidFill>
              </a:rPr>
              <a:t>Утвердить</a:t>
            </a:r>
            <a:endParaRPr lang="ru-RU" sz="1000" b="1" dirty="0">
              <a:solidFill>
                <a:schemeClr val="accent3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683419" y="5240179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rgbClr val="FF0000"/>
                </a:solidFill>
              </a:rPr>
              <a:t>Вернуть</a:t>
            </a:r>
            <a:endParaRPr lang="ru-RU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4063317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gFIT template">
  <a:themeElements>
    <a:clrScheme name="Custom 120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393C3"/>
      </a:accent1>
      <a:accent2>
        <a:srgbClr val="D7771F"/>
      </a:accent2>
      <a:accent3>
        <a:srgbClr val="64993D"/>
      </a:accent3>
      <a:accent4>
        <a:srgbClr val="FFC80C"/>
      </a:accent4>
      <a:accent5>
        <a:srgbClr val="8E54BA"/>
      </a:accent5>
      <a:accent6>
        <a:srgbClr val="58585B"/>
      </a:accent6>
      <a:hlink>
        <a:srgbClr val="256C93"/>
      </a:hlink>
      <a:folHlink>
        <a:srgbClr val="9D2F8D"/>
      </a:folHlink>
    </a:clrScheme>
    <a:fontScheme name="Custom 1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22955BA0E01348AEA80FAFDEB8B0DB" ma:contentTypeVersion="16" ma:contentTypeDescription="Create a new document." ma:contentTypeScope="" ma:versionID="2dc25eb012e671cee35c2ba1e3b01203">
  <xsd:schema xmlns:xsd="http://www.w3.org/2001/XMLSchema" xmlns:xs="http://www.w3.org/2001/XMLSchema" xmlns:p="http://schemas.microsoft.com/office/2006/metadata/properties" xmlns:ns2="3d485d0a-99d4-42e9-937f-14f8e3bbaad1" xmlns:ns3="5fca08e1-3ff0-4c86-81dc-72add709b00e" targetNamespace="http://schemas.microsoft.com/office/2006/metadata/properties" ma:root="true" ma:fieldsID="44ecc9eb6dba7bab0de149f4c7a46c20" ns2:_="" ns3:_="">
    <xsd:import namespace="3d485d0a-99d4-42e9-937f-14f8e3bbaad1"/>
    <xsd:import namespace="5fca08e1-3ff0-4c86-81dc-72add709b0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485d0a-99d4-42e9-937f-14f8e3bbaa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0576126-1159-4e35-a2bd-9606b6c67a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ca08e1-3ff0-4c86-81dc-72add709b00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41515ba1-4a8d-4218-b222-07b581558347}" ma:internalName="TaxCatchAll" ma:showField="CatchAllData" ma:web="5fca08e1-3ff0-4c86-81dc-72add709b00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d485d0a-99d4-42e9-937f-14f8e3bbaad1">
      <Terms xmlns="http://schemas.microsoft.com/office/infopath/2007/PartnerControls"/>
    </lcf76f155ced4ddcb4097134ff3c332f>
    <TaxCatchAll xmlns="5fca08e1-3ff0-4c86-81dc-72add709b00e" xsi:nil="true"/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4D4285D-DF70-4DAA-96CB-4B8A3564B8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134F22-0C85-48F6-9393-0733E2C5F953}"/>
</file>

<file path=customXml/itemProps3.xml><?xml version="1.0" encoding="utf-8"?>
<ds:datastoreItem xmlns:ds="http://schemas.openxmlformats.org/officeDocument/2006/customXml" ds:itemID="{29CFC9B5-6D9A-4740-AD61-42AB81C49BE6}">
  <ds:schemaRefs>
    <ds:schemaRef ds:uri="4c5a4487-ea0c-48e6-8e63-0073c3ea44ab"/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3ea703dd-9a35-41e8-b78c-0cd01cdb8669"/>
    <ds:schemaRef ds:uri="http://schemas.microsoft.com/sharepoint/v3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B0DAD1D4-4B51-46A9-B048-ECFFE5CCFB5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6278</TotalTime>
  <Words>1398</Words>
  <Application>Microsoft Office PowerPoint</Application>
  <PresentationFormat>On-screen Show (4:3)</PresentationFormat>
  <Paragraphs>299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gFIT template</vt:lpstr>
      <vt:lpstr>Slide 1</vt:lpstr>
      <vt:lpstr>Программа</vt:lpstr>
      <vt:lpstr>Аудитория</vt:lpstr>
      <vt:lpstr>Описание курса</vt:lpstr>
      <vt:lpstr>Цели урока</vt:lpstr>
      <vt:lpstr>Работа с договорами</vt:lpstr>
      <vt:lpstr>Работа с договорами</vt:lpstr>
      <vt:lpstr> Уведомление проверяющих лиц</vt:lpstr>
      <vt:lpstr>Этапы работы с договором (1 из 2)</vt:lpstr>
      <vt:lpstr>Этапы работы с договором (2 из 2)</vt:lpstr>
      <vt:lpstr>Утверждающие лица ПН и утверждающие лица ПФ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Резюме курса</vt:lpstr>
    </vt:vector>
  </TitlesOfParts>
  <Company>Deloitte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LAD2030 Legal and Finance Reviewer and Approver</dc:title>
  <dc:creator>Sobek, Jeremy (US - Chicago)</dc:creator>
  <cp:keywords>Lease Administration;Legal Reviewer;Finance Reviewer;Legal Approver;Finance Approver</cp:keywords>
  <cp:lastModifiedBy>rclothier</cp:lastModifiedBy>
  <cp:revision>495</cp:revision>
  <cp:lastPrinted>2016-04-13T14:49:11Z</cp:lastPrinted>
  <dcterms:created xsi:type="dcterms:W3CDTF">2014-02-19T08:50:45Z</dcterms:created>
  <dcterms:modified xsi:type="dcterms:W3CDTF">2016-09-06T19:23:38Z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0x0101007F22955BA0E01348AEA80FAFDEB8B0DB</vt:lpwstr>
  </property>
  <property fmtid="{D5CDD505-2E9C-101B-9397-08002B2CF9AE}" pid="3" name="_dlc_DocIdItemGuid">
    <vt:lpwstr>a0f0087a-5a3b-43d2-87ea-991e053d006a</vt:lpwstr>
  </property>
  <property fmtid="{D5CDD505-2E9C-101B-9397-08002B2CF9AE}" pid="4" name="_dlc_policyId">
    <vt:lpwstr>/sites/corp_itcore_gss_fin_sys/team/ce/train/ATR Training Materials</vt:lpwstr>
  </property>
  <property fmtid="{D5CDD505-2E9C-101B-9397-08002B2CF9AE}" pid="5" name="ItemRetentionFormula">
    <vt:lpwstr>&lt;formula id="Microsoft.Office.RecordsManagement.PolicyFeatures.Expiration.Formula.BuiltIn"&gt;&lt;number&gt;2&lt;/number&gt;&lt;property&gt;Modified&lt;/property&gt;&lt;propertyId&gt;8c06beca-0777-48f7-91c7-6da68bc07b69&lt;/propertyId&gt;&lt;period&gt;years&lt;/period&gt;&lt;/formula&gt;</vt:lpwstr>
  </property>
</Properties>
</file>