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70" r:id="rId8"/>
    <p:sldId id="277" r:id="rId9"/>
    <p:sldId id="272" r:id="rId10"/>
    <p:sldId id="273" r:id="rId11"/>
    <p:sldId id="264" r:id="rId12"/>
    <p:sldId id="276" r:id="rId13"/>
    <p:sldId id="274" r:id="rId14"/>
    <p:sldId id="269" r:id="rId15"/>
    <p:sldId id="268" r:id="rId16"/>
    <p:sldId id="26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95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2A78A-A916-4217-9A5A-5F466F2534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DB9C24-6681-42AA-9594-D96CDA36A9DF}">
      <dgm:prSet/>
      <dgm:spPr/>
      <dgm:t>
        <a:bodyPr/>
        <a:lstStyle/>
        <a:p>
          <a:r>
            <a:rPr lang="en-US" b="0" i="0" dirty="0"/>
            <a:t>How does BMI, Age, Exercise, and Smoker impact healthcare costs?</a:t>
          </a:r>
          <a:endParaRPr lang="en-US" dirty="0"/>
        </a:p>
      </dgm:t>
    </dgm:pt>
    <dgm:pt modelId="{EF1B2FE0-22C7-4A52-B8BA-78E2BB5908E2}" type="parTrans" cxnId="{F40A943C-4427-4140-84F5-08E01174F90B}">
      <dgm:prSet/>
      <dgm:spPr/>
      <dgm:t>
        <a:bodyPr/>
        <a:lstStyle/>
        <a:p>
          <a:endParaRPr lang="en-US"/>
        </a:p>
      </dgm:t>
    </dgm:pt>
    <dgm:pt modelId="{B732CAF5-3C24-41E9-83A4-612E7C24A3CA}" type="sibTrans" cxnId="{F40A943C-4427-4140-84F5-08E01174F90B}">
      <dgm:prSet/>
      <dgm:spPr/>
      <dgm:t>
        <a:bodyPr/>
        <a:lstStyle/>
        <a:p>
          <a:endParaRPr lang="en-US"/>
        </a:p>
      </dgm:t>
    </dgm:pt>
    <dgm:pt modelId="{A1CAD7A5-BC8B-4E51-AABA-2B0EA3395E6D}">
      <dgm:prSet/>
      <dgm:spPr/>
      <dgm:t>
        <a:bodyPr/>
        <a:lstStyle/>
        <a:p>
          <a:r>
            <a:rPr lang="en-US" b="0" i="0" dirty="0"/>
            <a:t>Why do some parameters like children, location, location type, education, married, gender not affect the overall healthcare cost?</a:t>
          </a:r>
          <a:endParaRPr lang="en-US" dirty="0"/>
        </a:p>
      </dgm:t>
    </dgm:pt>
    <dgm:pt modelId="{3281ADE3-5B11-4E70-8A66-FCD6D5538AC5}" type="parTrans" cxnId="{BCF682F5-B40E-4339-B5FF-7FC6A205AFF0}">
      <dgm:prSet/>
      <dgm:spPr/>
      <dgm:t>
        <a:bodyPr/>
        <a:lstStyle/>
        <a:p>
          <a:endParaRPr lang="en-US"/>
        </a:p>
      </dgm:t>
    </dgm:pt>
    <dgm:pt modelId="{74A74526-F887-4ADF-8A36-A6F2653CF648}" type="sibTrans" cxnId="{BCF682F5-B40E-4339-B5FF-7FC6A205AFF0}">
      <dgm:prSet/>
      <dgm:spPr/>
      <dgm:t>
        <a:bodyPr/>
        <a:lstStyle/>
        <a:p>
          <a:endParaRPr lang="en-US"/>
        </a:p>
      </dgm:t>
    </dgm:pt>
    <dgm:pt modelId="{4DF35C47-3C71-4A04-9E6F-28D4F954B591}">
      <dgm:prSet/>
      <dgm:spPr/>
      <dgm:t>
        <a:bodyPr/>
        <a:lstStyle/>
        <a:p>
          <a:r>
            <a:rPr lang="en-US" b="0" i="0" dirty="0"/>
            <a:t>Which aspect of a person affects the health care cost the most?</a:t>
          </a:r>
          <a:endParaRPr lang="en-US" dirty="0"/>
        </a:p>
      </dgm:t>
    </dgm:pt>
    <dgm:pt modelId="{3C3B915E-AF4C-4452-9AA9-BF723536C455}" type="parTrans" cxnId="{DF8D10E0-AE7E-47D4-80B6-A418B44E8B5B}">
      <dgm:prSet/>
      <dgm:spPr/>
      <dgm:t>
        <a:bodyPr/>
        <a:lstStyle/>
        <a:p>
          <a:endParaRPr lang="en-US"/>
        </a:p>
      </dgm:t>
    </dgm:pt>
    <dgm:pt modelId="{4A8A43C6-102D-466F-8604-780E0822184B}" type="sibTrans" cxnId="{DF8D10E0-AE7E-47D4-80B6-A418B44E8B5B}">
      <dgm:prSet/>
      <dgm:spPr/>
      <dgm:t>
        <a:bodyPr/>
        <a:lstStyle/>
        <a:p>
          <a:endParaRPr lang="en-US"/>
        </a:p>
      </dgm:t>
    </dgm:pt>
    <dgm:pt modelId="{5A6E35B2-3CB7-4EA9-957E-874CF88E660A}">
      <dgm:prSet/>
      <dgm:spPr/>
      <dgm:t>
        <a:bodyPr/>
        <a:lstStyle/>
        <a:p>
          <a:r>
            <a:rPr lang="en-US" b="0" i="0" dirty="0"/>
            <a:t>How can a customer save on healthcare costs?</a:t>
          </a:r>
          <a:endParaRPr lang="en-US" dirty="0"/>
        </a:p>
      </dgm:t>
    </dgm:pt>
    <dgm:pt modelId="{D38DE4DB-ECF3-48C2-A7E0-3AD52DAE6454}" type="parTrans" cxnId="{3326454F-D970-4815-B733-7ECCDA3DA339}">
      <dgm:prSet/>
      <dgm:spPr/>
      <dgm:t>
        <a:bodyPr/>
        <a:lstStyle/>
        <a:p>
          <a:endParaRPr lang="en-US"/>
        </a:p>
      </dgm:t>
    </dgm:pt>
    <dgm:pt modelId="{4483717F-DD65-46AC-9E76-CBCD82511CAE}" type="sibTrans" cxnId="{3326454F-D970-4815-B733-7ECCDA3DA339}">
      <dgm:prSet/>
      <dgm:spPr/>
      <dgm:t>
        <a:bodyPr/>
        <a:lstStyle/>
        <a:p>
          <a:endParaRPr lang="en-US"/>
        </a:p>
      </dgm:t>
    </dgm:pt>
    <dgm:pt modelId="{02754769-5092-441F-9FBE-8C906E4D96A5}">
      <dgm:prSet/>
      <dgm:spPr/>
      <dgm:t>
        <a:bodyPr/>
        <a:lstStyle/>
        <a:p>
          <a:r>
            <a:rPr lang="en-US" b="0" i="0" dirty="0"/>
            <a:t>What kind of people will spend the most on health care costs?</a:t>
          </a:r>
          <a:endParaRPr lang="en-US" dirty="0"/>
        </a:p>
      </dgm:t>
    </dgm:pt>
    <dgm:pt modelId="{F6A34EDC-EAF1-4710-9556-2FFFDAB64A83}" type="parTrans" cxnId="{2701056C-3862-4C83-8CBB-6D4AC5FBD71C}">
      <dgm:prSet/>
      <dgm:spPr/>
      <dgm:t>
        <a:bodyPr/>
        <a:lstStyle/>
        <a:p>
          <a:endParaRPr lang="en-US"/>
        </a:p>
      </dgm:t>
    </dgm:pt>
    <dgm:pt modelId="{C66CE1ED-DB6F-4772-8210-B68210906EF2}" type="sibTrans" cxnId="{2701056C-3862-4C83-8CBB-6D4AC5FBD71C}">
      <dgm:prSet/>
      <dgm:spPr/>
      <dgm:t>
        <a:bodyPr/>
        <a:lstStyle/>
        <a:p>
          <a:endParaRPr lang="en-US"/>
        </a:p>
      </dgm:t>
    </dgm:pt>
    <dgm:pt modelId="{5E94B6B9-BCA9-40B8-AF53-7840F12F54BE}">
      <dgm:prSet/>
      <dgm:spPr/>
      <dgm:t>
        <a:bodyPr/>
        <a:lstStyle/>
        <a:p>
          <a:endParaRPr lang="en-US" dirty="0"/>
        </a:p>
      </dgm:t>
    </dgm:pt>
    <dgm:pt modelId="{255D530D-DCC4-467B-AF49-F4901516EC75}" type="parTrans" cxnId="{F5ADF39C-C75D-4938-80F3-1E395A4BEEAB}">
      <dgm:prSet/>
      <dgm:spPr/>
      <dgm:t>
        <a:bodyPr/>
        <a:lstStyle/>
        <a:p>
          <a:endParaRPr lang="en-US"/>
        </a:p>
      </dgm:t>
    </dgm:pt>
    <dgm:pt modelId="{E2272ED9-6A20-434D-AB40-B35D8674973E}" type="sibTrans" cxnId="{F5ADF39C-C75D-4938-80F3-1E395A4BEEAB}">
      <dgm:prSet/>
      <dgm:spPr/>
      <dgm:t>
        <a:bodyPr/>
        <a:lstStyle/>
        <a:p>
          <a:endParaRPr lang="en-US"/>
        </a:p>
      </dgm:t>
    </dgm:pt>
    <dgm:pt modelId="{06D431C8-4662-074B-BC65-999F2DAEF1CB}" type="pres">
      <dgm:prSet presAssocID="{B8F2A78A-A916-4217-9A5A-5F466F2534CE}" presName="vert0" presStyleCnt="0">
        <dgm:presLayoutVars>
          <dgm:dir/>
          <dgm:animOne val="branch"/>
          <dgm:animLvl val="lvl"/>
        </dgm:presLayoutVars>
      </dgm:prSet>
      <dgm:spPr/>
    </dgm:pt>
    <dgm:pt modelId="{63FDD041-7709-5942-892E-84CC2A39C65B}" type="pres">
      <dgm:prSet presAssocID="{0DDB9C24-6681-42AA-9594-D96CDA36A9DF}" presName="thickLine" presStyleLbl="alignNode1" presStyleIdx="0" presStyleCnt="6"/>
      <dgm:spPr/>
    </dgm:pt>
    <dgm:pt modelId="{72F5FD1A-9598-C147-AABE-A28B5A808FCA}" type="pres">
      <dgm:prSet presAssocID="{0DDB9C24-6681-42AA-9594-D96CDA36A9DF}" presName="horz1" presStyleCnt="0"/>
      <dgm:spPr/>
    </dgm:pt>
    <dgm:pt modelId="{333D9440-6708-C24A-8078-15EDDF359E60}" type="pres">
      <dgm:prSet presAssocID="{0DDB9C24-6681-42AA-9594-D96CDA36A9DF}" presName="tx1" presStyleLbl="revTx" presStyleIdx="0" presStyleCnt="6"/>
      <dgm:spPr/>
    </dgm:pt>
    <dgm:pt modelId="{56C4705C-7751-BC46-B944-0B8C754787A9}" type="pres">
      <dgm:prSet presAssocID="{0DDB9C24-6681-42AA-9594-D96CDA36A9DF}" presName="vert1" presStyleCnt="0"/>
      <dgm:spPr/>
    </dgm:pt>
    <dgm:pt modelId="{BF90C9CA-E7F0-8347-B7F8-3C718F247499}" type="pres">
      <dgm:prSet presAssocID="{A1CAD7A5-BC8B-4E51-AABA-2B0EA3395E6D}" presName="thickLine" presStyleLbl="alignNode1" presStyleIdx="1" presStyleCnt="6"/>
      <dgm:spPr/>
    </dgm:pt>
    <dgm:pt modelId="{2CC13D65-238B-2D41-9DF6-D222B5573B9F}" type="pres">
      <dgm:prSet presAssocID="{A1CAD7A5-BC8B-4E51-AABA-2B0EA3395E6D}" presName="horz1" presStyleCnt="0"/>
      <dgm:spPr/>
    </dgm:pt>
    <dgm:pt modelId="{D8666308-EE16-6340-A386-529682DF2528}" type="pres">
      <dgm:prSet presAssocID="{A1CAD7A5-BC8B-4E51-AABA-2B0EA3395E6D}" presName="tx1" presStyleLbl="revTx" presStyleIdx="1" presStyleCnt="6"/>
      <dgm:spPr/>
    </dgm:pt>
    <dgm:pt modelId="{F8936C8A-015E-E849-8D71-D8302C811DFE}" type="pres">
      <dgm:prSet presAssocID="{A1CAD7A5-BC8B-4E51-AABA-2B0EA3395E6D}" presName="vert1" presStyleCnt="0"/>
      <dgm:spPr/>
    </dgm:pt>
    <dgm:pt modelId="{BAB0BE11-B7AA-9846-8EA7-B9EFB53205A2}" type="pres">
      <dgm:prSet presAssocID="{4DF35C47-3C71-4A04-9E6F-28D4F954B591}" presName="thickLine" presStyleLbl="alignNode1" presStyleIdx="2" presStyleCnt="6"/>
      <dgm:spPr/>
    </dgm:pt>
    <dgm:pt modelId="{F676AE05-B964-F347-9EAC-C3D6F4F28585}" type="pres">
      <dgm:prSet presAssocID="{4DF35C47-3C71-4A04-9E6F-28D4F954B591}" presName="horz1" presStyleCnt="0"/>
      <dgm:spPr/>
    </dgm:pt>
    <dgm:pt modelId="{09ABD0B4-837A-3941-B9FC-DA274A623EF5}" type="pres">
      <dgm:prSet presAssocID="{4DF35C47-3C71-4A04-9E6F-28D4F954B591}" presName="tx1" presStyleLbl="revTx" presStyleIdx="2" presStyleCnt="6"/>
      <dgm:spPr/>
    </dgm:pt>
    <dgm:pt modelId="{FCBED02B-4ABF-BF41-8130-7CD21739845C}" type="pres">
      <dgm:prSet presAssocID="{4DF35C47-3C71-4A04-9E6F-28D4F954B591}" presName="vert1" presStyleCnt="0"/>
      <dgm:spPr/>
    </dgm:pt>
    <dgm:pt modelId="{3CCE1685-819A-714B-814D-714AA8B2C696}" type="pres">
      <dgm:prSet presAssocID="{5A6E35B2-3CB7-4EA9-957E-874CF88E660A}" presName="thickLine" presStyleLbl="alignNode1" presStyleIdx="3" presStyleCnt="6"/>
      <dgm:spPr/>
    </dgm:pt>
    <dgm:pt modelId="{91F23EF0-F03B-7C46-BD27-134AA50DFC07}" type="pres">
      <dgm:prSet presAssocID="{5A6E35B2-3CB7-4EA9-957E-874CF88E660A}" presName="horz1" presStyleCnt="0"/>
      <dgm:spPr/>
    </dgm:pt>
    <dgm:pt modelId="{1B90C656-256F-9C49-8C82-919390914E3D}" type="pres">
      <dgm:prSet presAssocID="{5A6E35B2-3CB7-4EA9-957E-874CF88E660A}" presName="tx1" presStyleLbl="revTx" presStyleIdx="3" presStyleCnt="6"/>
      <dgm:spPr/>
    </dgm:pt>
    <dgm:pt modelId="{60A9411B-CFB3-EB4E-B680-862ED327DB75}" type="pres">
      <dgm:prSet presAssocID="{5A6E35B2-3CB7-4EA9-957E-874CF88E660A}" presName="vert1" presStyleCnt="0"/>
      <dgm:spPr/>
    </dgm:pt>
    <dgm:pt modelId="{4FE1F155-7EB4-0A4D-A461-DB9F68770E46}" type="pres">
      <dgm:prSet presAssocID="{02754769-5092-441F-9FBE-8C906E4D96A5}" presName="thickLine" presStyleLbl="alignNode1" presStyleIdx="4" presStyleCnt="6"/>
      <dgm:spPr/>
    </dgm:pt>
    <dgm:pt modelId="{6959C3AF-4B29-5B4B-8E73-AE8F56779E48}" type="pres">
      <dgm:prSet presAssocID="{02754769-5092-441F-9FBE-8C906E4D96A5}" presName="horz1" presStyleCnt="0"/>
      <dgm:spPr/>
    </dgm:pt>
    <dgm:pt modelId="{0DF6C839-35A5-F74B-81B2-E4FBEB3460ED}" type="pres">
      <dgm:prSet presAssocID="{02754769-5092-441F-9FBE-8C906E4D96A5}" presName="tx1" presStyleLbl="revTx" presStyleIdx="4" presStyleCnt="6"/>
      <dgm:spPr/>
    </dgm:pt>
    <dgm:pt modelId="{FA83CBAE-9CD3-EC40-9CA5-E16DB92B54D3}" type="pres">
      <dgm:prSet presAssocID="{02754769-5092-441F-9FBE-8C906E4D96A5}" presName="vert1" presStyleCnt="0"/>
      <dgm:spPr/>
    </dgm:pt>
    <dgm:pt modelId="{9BA47F1F-696C-4341-B45A-C3CC9AF789D9}" type="pres">
      <dgm:prSet presAssocID="{5E94B6B9-BCA9-40B8-AF53-7840F12F54BE}" presName="thickLine" presStyleLbl="alignNode1" presStyleIdx="5" presStyleCnt="6"/>
      <dgm:spPr/>
    </dgm:pt>
    <dgm:pt modelId="{AED06C55-AB27-0A42-A417-D1F936838531}" type="pres">
      <dgm:prSet presAssocID="{5E94B6B9-BCA9-40B8-AF53-7840F12F54BE}" presName="horz1" presStyleCnt="0"/>
      <dgm:spPr/>
    </dgm:pt>
    <dgm:pt modelId="{C1342725-C674-514F-89BB-4A2D629A6C78}" type="pres">
      <dgm:prSet presAssocID="{5E94B6B9-BCA9-40B8-AF53-7840F12F54BE}" presName="tx1" presStyleLbl="revTx" presStyleIdx="5" presStyleCnt="6"/>
      <dgm:spPr/>
    </dgm:pt>
    <dgm:pt modelId="{F292D685-A45D-D14F-9416-EB29F4CBED48}" type="pres">
      <dgm:prSet presAssocID="{5E94B6B9-BCA9-40B8-AF53-7840F12F54BE}" presName="vert1" presStyleCnt="0"/>
      <dgm:spPr/>
    </dgm:pt>
  </dgm:ptLst>
  <dgm:cxnLst>
    <dgm:cxn modelId="{ABB06D3A-657C-B14C-9FA0-DA357CE0C1A8}" type="presOf" srcId="{A1CAD7A5-BC8B-4E51-AABA-2B0EA3395E6D}" destId="{D8666308-EE16-6340-A386-529682DF2528}" srcOrd="0" destOrd="0" presId="urn:microsoft.com/office/officeart/2008/layout/LinedList"/>
    <dgm:cxn modelId="{F40A943C-4427-4140-84F5-08E01174F90B}" srcId="{B8F2A78A-A916-4217-9A5A-5F466F2534CE}" destId="{0DDB9C24-6681-42AA-9594-D96CDA36A9DF}" srcOrd="0" destOrd="0" parTransId="{EF1B2FE0-22C7-4A52-B8BA-78E2BB5908E2}" sibTransId="{B732CAF5-3C24-41E9-83A4-612E7C24A3CA}"/>
    <dgm:cxn modelId="{3326454F-D970-4815-B733-7ECCDA3DA339}" srcId="{B8F2A78A-A916-4217-9A5A-5F466F2534CE}" destId="{5A6E35B2-3CB7-4EA9-957E-874CF88E660A}" srcOrd="3" destOrd="0" parTransId="{D38DE4DB-ECF3-48C2-A7E0-3AD52DAE6454}" sibTransId="{4483717F-DD65-46AC-9E76-CBCD82511CAE}"/>
    <dgm:cxn modelId="{224F5D53-F3C4-404C-8621-B632B47AF65F}" type="presOf" srcId="{0DDB9C24-6681-42AA-9594-D96CDA36A9DF}" destId="{333D9440-6708-C24A-8078-15EDDF359E60}" srcOrd="0" destOrd="0" presId="urn:microsoft.com/office/officeart/2008/layout/LinedList"/>
    <dgm:cxn modelId="{2701056C-3862-4C83-8CBB-6D4AC5FBD71C}" srcId="{B8F2A78A-A916-4217-9A5A-5F466F2534CE}" destId="{02754769-5092-441F-9FBE-8C906E4D96A5}" srcOrd="4" destOrd="0" parTransId="{F6A34EDC-EAF1-4710-9556-2FFFDAB64A83}" sibTransId="{C66CE1ED-DB6F-4772-8210-B68210906EF2}"/>
    <dgm:cxn modelId="{F5ADF39C-C75D-4938-80F3-1E395A4BEEAB}" srcId="{B8F2A78A-A916-4217-9A5A-5F466F2534CE}" destId="{5E94B6B9-BCA9-40B8-AF53-7840F12F54BE}" srcOrd="5" destOrd="0" parTransId="{255D530D-DCC4-467B-AF49-F4901516EC75}" sibTransId="{E2272ED9-6A20-434D-AB40-B35D8674973E}"/>
    <dgm:cxn modelId="{1653469D-B52E-4F45-B296-CE96ECFD2F46}" type="presOf" srcId="{4DF35C47-3C71-4A04-9E6F-28D4F954B591}" destId="{09ABD0B4-837A-3941-B9FC-DA274A623EF5}" srcOrd="0" destOrd="0" presId="urn:microsoft.com/office/officeart/2008/layout/LinedList"/>
    <dgm:cxn modelId="{9E833F9F-B83E-1345-A818-D5192EEF39F7}" type="presOf" srcId="{B8F2A78A-A916-4217-9A5A-5F466F2534CE}" destId="{06D431C8-4662-074B-BC65-999F2DAEF1CB}" srcOrd="0" destOrd="0" presId="urn:microsoft.com/office/officeart/2008/layout/LinedList"/>
    <dgm:cxn modelId="{9A95F4B3-088C-2C45-B099-86711A489E84}" type="presOf" srcId="{5A6E35B2-3CB7-4EA9-957E-874CF88E660A}" destId="{1B90C656-256F-9C49-8C82-919390914E3D}" srcOrd="0" destOrd="0" presId="urn:microsoft.com/office/officeart/2008/layout/LinedList"/>
    <dgm:cxn modelId="{04AE46BD-0056-594A-AB48-A6325DE3A5ED}" type="presOf" srcId="{5E94B6B9-BCA9-40B8-AF53-7840F12F54BE}" destId="{C1342725-C674-514F-89BB-4A2D629A6C78}" srcOrd="0" destOrd="0" presId="urn:microsoft.com/office/officeart/2008/layout/LinedList"/>
    <dgm:cxn modelId="{DF8D10E0-AE7E-47D4-80B6-A418B44E8B5B}" srcId="{B8F2A78A-A916-4217-9A5A-5F466F2534CE}" destId="{4DF35C47-3C71-4A04-9E6F-28D4F954B591}" srcOrd="2" destOrd="0" parTransId="{3C3B915E-AF4C-4452-9AA9-BF723536C455}" sibTransId="{4A8A43C6-102D-466F-8604-780E0822184B}"/>
    <dgm:cxn modelId="{4EF51DEB-1224-7D48-97CB-D532EFB32EE1}" type="presOf" srcId="{02754769-5092-441F-9FBE-8C906E4D96A5}" destId="{0DF6C839-35A5-F74B-81B2-E4FBEB3460ED}" srcOrd="0" destOrd="0" presId="urn:microsoft.com/office/officeart/2008/layout/LinedList"/>
    <dgm:cxn modelId="{BCF682F5-B40E-4339-B5FF-7FC6A205AFF0}" srcId="{B8F2A78A-A916-4217-9A5A-5F466F2534CE}" destId="{A1CAD7A5-BC8B-4E51-AABA-2B0EA3395E6D}" srcOrd="1" destOrd="0" parTransId="{3281ADE3-5B11-4E70-8A66-FCD6D5538AC5}" sibTransId="{74A74526-F887-4ADF-8A36-A6F2653CF648}"/>
    <dgm:cxn modelId="{FE32B473-A21B-924D-9D76-3E386D9E8894}" type="presParOf" srcId="{06D431C8-4662-074B-BC65-999F2DAEF1CB}" destId="{63FDD041-7709-5942-892E-84CC2A39C65B}" srcOrd="0" destOrd="0" presId="urn:microsoft.com/office/officeart/2008/layout/LinedList"/>
    <dgm:cxn modelId="{73C67A7E-9559-1443-9897-051D50ACDD04}" type="presParOf" srcId="{06D431C8-4662-074B-BC65-999F2DAEF1CB}" destId="{72F5FD1A-9598-C147-AABE-A28B5A808FCA}" srcOrd="1" destOrd="0" presId="urn:microsoft.com/office/officeart/2008/layout/LinedList"/>
    <dgm:cxn modelId="{E315044B-8FB7-4847-A1DE-F274D2AC5D40}" type="presParOf" srcId="{72F5FD1A-9598-C147-AABE-A28B5A808FCA}" destId="{333D9440-6708-C24A-8078-15EDDF359E60}" srcOrd="0" destOrd="0" presId="urn:microsoft.com/office/officeart/2008/layout/LinedList"/>
    <dgm:cxn modelId="{BA98947D-A226-9340-ACC5-AB37647DDEC9}" type="presParOf" srcId="{72F5FD1A-9598-C147-AABE-A28B5A808FCA}" destId="{56C4705C-7751-BC46-B944-0B8C754787A9}" srcOrd="1" destOrd="0" presId="urn:microsoft.com/office/officeart/2008/layout/LinedList"/>
    <dgm:cxn modelId="{8607D1EF-9904-6449-A359-4827A2E58657}" type="presParOf" srcId="{06D431C8-4662-074B-BC65-999F2DAEF1CB}" destId="{BF90C9CA-E7F0-8347-B7F8-3C718F247499}" srcOrd="2" destOrd="0" presId="urn:microsoft.com/office/officeart/2008/layout/LinedList"/>
    <dgm:cxn modelId="{49816363-A68B-B240-A7CA-5BF9694B098E}" type="presParOf" srcId="{06D431C8-4662-074B-BC65-999F2DAEF1CB}" destId="{2CC13D65-238B-2D41-9DF6-D222B5573B9F}" srcOrd="3" destOrd="0" presId="urn:microsoft.com/office/officeart/2008/layout/LinedList"/>
    <dgm:cxn modelId="{9A4943DD-DA4B-F741-A645-10E5BE83735B}" type="presParOf" srcId="{2CC13D65-238B-2D41-9DF6-D222B5573B9F}" destId="{D8666308-EE16-6340-A386-529682DF2528}" srcOrd="0" destOrd="0" presId="urn:microsoft.com/office/officeart/2008/layout/LinedList"/>
    <dgm:cxn modelId="{7EDD7406-F133-EC40-A73C-A75FE10A0AC7}" type="presParOf" srcId="{2CC13D65-238B-2D41-9DF6-D222B5573B9F}" destId="{F8936C8A-015E-E849-8D71-D8302C811DFE}" srcOrd="1" destOrd="0" presId="urn:microsoft.com/office/officeart/2008/layout/LinedList"/>
    <dgm:cxn modelId="{81E5AE93-8007-794D-A57B-23BFB6CACE53}" type="presParOf" srcId="{06D431C8-4662-074B-BC65-999F2DAEF1CB}" destId="{BAB0BE11-B7AA-9846-8EA7-B9EFB53205A2}" srcOrd="4" destOrd="0" presId="urn:microsoft.com/office/officeart/2008/layout/LinedList"/>
    <dgm:cxn modelId="{04B50238-AE8C-964C-AFC4-1B6993062FD5}" type="presParOf" srcId="{06D431C8-4662-074B-BC65-999F2DAEF1CB}" destId="{F676AE05-B964-F347-9EAC-C3D6F4F28585}" srcOrd="5" destOrd="0" presId="urn:microsoft.com/office/officeart/2008/layout/LinedList"/>
    <dgm:cxn modelId="{A273748E-19A1-5A46-A41A-1D99885F9BAA}" type="presParOf" srcId="{F676AE05-B964-F347-9EAC-C3D6F4F28585}" destId="{09ABD0B4-837A-3941-B9FC-DA274A623EF5}" srcOrd="0" destOrd="0" presId="urn:microsoft.com/office/officeart/2008/layout/LinedList"/>
    <dgm:cxn modelId="{D21C9DEA-1B02-994E-AA4C-08223AAA9F1F}" type="presParOf" srcId="{F676AE05-B964-F347-9EAC-C3D6F4F28585}" destId="{FCBED02B-4ABF-BF41-8130-7CD21739845C}" srcOrd="1" destOrd="0" presId="urn:microsoft.com/office/officeart/2008/layout/LinedList"/>
    <dgm:cxn modelId="{BCDCEB6D-AC96-E040-9E5C-37E33CDA8C9F}" type="presParOf" srcId="{06D431C8-4662-074B-BC65-999F2DAEF1CB}" destId="{3CCE1685-819A-714B-814D-714AA8B2C696}" srcOrd="6" destOrd="0" presId="urn:microsoft.com/office/officeart/2008/layout/LinedList"/>
    <dgm:cxn modelId="{DDBC2617-06BF-3342-BC0C-1201EED1F3AD}" type="presParOf" srcId="{06D431C8-4662-074B-BC65-999F2DAEF1CB}" destId="{91F23EF0-F03B-7C46-BD27-134AA50DFC07}" srcOrd="7" destOrd="0" presId="urn:microsoft.com/office/officeart/2008/layout/LinedList"/>
    <dgm:cxn modelId="{E01587AA-A96E-C24C-8155-D9869CE51F06}" type="presParOf" srcId="{91F23EF0-F03B-7C46-BD27-134AA50DFC07}" destId="{1B90C656-256F-9C49-8C82-919390914E3D}" srcOrd="0" destOrd="0" presId="urn:microsoft.com/office/officeart/2008/layout/LinedList"/>
    <dgm:cxn modelId="{1775C513-1D78-CE4C-B051-B1D5A244C5CF}" type="presParOf" srcId="{91F23EF0-F03B-7C46-BD27-134AA50DFC07}" destId="{60A9411B-CFB3-EB4E-B680-862ED327DB75}" srcOrd="1" destOrd="0" presId="urn:microsoft.com/office/officeart/2008/layout/LinedList"/>
    <dgm:cxn modelId="{3AE5F366-A168-7D4D-AEF4-6A25621BB148}" type="presParOf" srcId="{06D431C8-4662-074B-BC65-999F2DAEF1CB}" destId="{4FE1F155-7EB4-0A4D-A461-DB9F68770E46}" srcOrd="8" destOrd="0" presId="urn:microsoft.com/office/officeart/2008/layout/LinedList"/>
    <dgm:cxn modelId="{C35791A2-D2B8-944F-853D-378CB475811B}" type="presParOf" srcId="{06D431C8-4662-074B-BC65-999F2DAEF1CB}" destId="{6959C3AF-4B29-5B4B-8E73-AE8F56779E48}" srcOrd="9" destOrd="0" presId="urn:microsoft.com/office/officeart/2008/layout/LinedList"/>
    <dgm:cxn modelId="{C6C3326F-05D9-7045-9298-90E8F310433E}" type="presParOf" srcId="{6959C3AF-4B29-5B4B-8E73-AE8F56779E48}" destId="{0DF6C839-35A5-F74B-81B2-E4FBEB3460ED}" srcOrd="0" destOrd="0" presId="urn:microsoft.com/office/officeart/2008/layout/LinedList"/>
    <dgm:cxn modelId="{1AD7D434-6709-CA44-B84D-9BA026B049B7}" type="presParOf" srcId="{6959C3AF-4B29-5B4B-8E73-AE8F56779E48}" destId="{FA83CBAE-9CD3-EC40-9CA5-E16DB92B54D3}" srcOrd="1" destOrd="0" presId="urn:microsoft.com/office/officeart/2008/layout/LinedList"/>
    <dgm:cxn modelId="{F0AC914F-4AA8-024E-A30D-E354877A63D9}" type="presParOf" srcId="{06D431C8-4662-074B-BC65-999F2DAEF1CB}" destId="{9BA47F1F-696C-4341-B45A-C3CC9AF789D9}" srcOrd="10" destOrd="0" presId="urn:microsoft.com/office/officeart/2008/layout/LinedList"/>
    <dgm:cxn modelId="{8AC11736-2C35-754A-839B-3113273A50FD}" type="presParOf" srcId="{06D431C8-4662-074B-BC65-999F2DAEF1CB}" destId="{AED06C55-AB27-0A42-A417-D1F936838531}" srcOrd="11" destOrd="0" presId="urn:microsoft.com/office/officeart/2008/layout/LinedList"/>
    <dgm:cxn modelId="{C26944A8-DC7A-8242-A514-BEF2A0CD7BD1}" type="presParOf" srcId="{AED06C55-AB27-0A42-A417-D1F936838531}" destId="{C1342725-C674-514F-89BB-4A2D629A6C78}" srcOrd="0" destOrd="0" presId="urn:microsoft.com/office/officeart/2008/layout/LinedList"/>
    <dgm:cxn modelId="{14AA7A4A-C866-1A43-B5F6-06D28354120E}" type="presParOf" srcId="{AED06C55-AB27-0A42-A417-D1F936838531}" destId="{F292D685-A45D-D14F-9416-EB29F4CBED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DD041-7709-5942-892E-84CC2A39C65B}">
      <dsp:nvSpPr>
        <dsp:cNvPr id="0" name=""/>
        <dsp:cNvSpPr/>
      </dsp:nvSpPr>
      <dsp:spPr>
        <a:xfrm>
          <a:off x="0" y="1766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9440-6708-C24A-8078-15EDDF359E60}">
      <dsp:nvSpPr>
        <dsp:cNvPr id="0" name=""/>
        <dsp:cNvSpPr/>
      </dsp:nvSpPr>
      <dsp:spPr>
        <a:xfrm>
          <a:off x="0" y="1766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How does BMI, Age, Exercise, and Smoker impact healthcare costs?</a:t>
          </a:r>
          <a:endParaRPr lang="en-US" sz="1700" kern="1200" dirty="0"/>
        </a:p>
      </dsp:txBody>
      <dsp:txXfrm>
        <a:off x="0" y="1766"/>
        <a:ext cx="10058399" cy="602385"/>
      </dsp:txXfrm>
    </dsp:sp>
    <dsp:sp modelId="{BF90C9CA-E7F0-8347-B7F8-3C718F247499}">
      <dsp:nvSpPr>
        <dsp:cNvPr id="0" name=""/>
        <dsp:cNvSpPr/>
      </dsp:nvSpPr>
      <dsp:spPr>
        <a:xfrm>
          <a:off x="0" y="604151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66308-EE16-6340-A386-529682DF2528}">
      <dsp:nvSpPr>
        <dsp:cNvPr id="0" name=""/>
        <dsp:cNvSpPr/>
      </dsp:nvSpPr>
      <dsp:spPr>
        <a:xfrm>
          <a:off x="0" y="604151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Why do some parameters like children, location, location type, education, married, gender not affect the overall healthcare cost?</a:t>
          </a:r>
          <a:endParaRPr lang="en-US" sz="1700" kern="1200" dirty="0"/>
        </a:p>
      </dsp:txBody>
      <dsp:txXfrm>
        <a:off x="0" y="604151"/>
        <a:ext cx="10058399" cy="602385"/>
      </dsp:txXfrm>
    </dsp:sp>
    <dsp:sp modelId="{BAB0BE11-B7AA-9846-8EA7-B9EFB53205A2}">
      <dsp:nvSpPr>
        <dsp:cNvPr id="0" name=""/>
        <dsp:cNvSpPr/>
      </dsp:nvSpPr>
      <dsp:spPr>
        <a:xfrm>
          <a:off x="0" y="1206537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BD0B4-837A-3941-B9FC-DA274A623EF5}">
      <dsp:nvSpPr>
        <dsp:cNvPr id="0" name=""/>
        <dsp:cNvSpPr/>
      </dsp:nvSpPr>
      <dsp:spPr>
        <a:xfrm>
          <a:off x="0" y="1206537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Which aspect of a person affects the health care cost the most?</a:t>
          </a:r>
          <a:endParaRPr lang="en-US" sz="1700" kern="1200" dirty="0"/>
        </a:p>
      </dsp:txBody>
      <dsp:txXfrm>
        <a:off x="0" y="1206537"/>
        <a:ext cx="10058399" cy="602385"/>
      </dsp:txXfrm>
    </dsp:sp>
    <dsp:sp modelId="{3CCE1685-819A-714B-814D-714AA8B2C696}">
      <dsp:nvSpPr>
        <dsp:cNvPr id="0" name=""/>
        <dsp:cNvSpPr/>
      </dsp:nvSpPr>
      <dsp:spPr>
        <a:xfrm>
          <a:off x="0" y="1808922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0C656-256F-9C49-8C82-919390914E3D}">
      <dsp:nvSpPr>
        <dsp:cNvPr id="0" name=""/>
        <dsp:cNvSpPr/>
      </dsp:nvSpPr>
      <dsp:spPr>
        <a:xfrm>
          <a:off x="0" y="1808922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How can a customer save on healthcare costs?</a:t>
          </a:r>
          <a:endParaRPr lang="en-US" sz="1700" kern="1200" dirty="0"/>
        </a:p>
      </dsp:txBody>
      <dsp:txXfrm>
        <a:off x="0" y="1808922"/>
        <a:ext cx="10058399" cy="602385"/>
      </dsp:txXfrm>
    </dsp:sp>
    <dsp:sp modelId="{4FE1F155-7EB4-0A4D-A461-DB9F68770E46}">
      <dsp:nvSpPr>
        <dsp:cNvPr id="0" name=""/>
        <dsp:cNvSpPr/>
      </dsp:nvSpPr>
      <dsp:spPr>
        <a:xfrm>
          <a:off x="0" y="2411307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6C839-35A5-F74B-81B2-E4FBEB3460ED}">
      <dsp:nvSpPr>
        <dsp:cNvPr id="0" name=""/>
        <dsp:cNvSpPr/>
      </dsp:nvSpPr>
      <dsp:spPr>
        <a:xfrm>
          <a:off x="0" y="2411307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What kind of people will spend the most on health care costs?</a:t>
          </a:r>
          <a:endParaRPr lang="en-US" sz="1700" kern="1200" dirty="0"/>
        </a:p>
      </dsp:txBody>
      <dsp:txXfrm>
        <a:off x="0" y="2411307"/>
        <a:ext cx="10058399" cy="602385"/>
      </dsp:txXfrm>
    </dsp:sp>
    <dsp:sp modelId="{9BA47F1F-696C-4341-B45A-C3CC9AF789D9}">
      <dsp:nvSpPr>
        <dsp:cNvPr id="0" name=""/>
        <dsp:cNvSpPr/>
      </dsp:nvSpPr>
      <dsp:spPr>
        <a:xfrm>
          <a:off x="0" y="3013693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42725-C674-514F-89BB-4A2D629A6C78}">
      <dsp:nvSpPr>
        <dsp:cNvPr id="0" name=""/>
        <dsp:cNvSpPr/>
      </dsp:nvSpPr>
      <dsp:spPr>
        <a:xfrm>
          <a:off x="0" y="3013693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0" y="3013693"/>
        <a:ext cx="10058399" cy="60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6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61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3BA343-A88D-E74A-86A1-E97FFF3A5EE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2B5A7D-74C6-CA41-AA76-E22984D8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7BBF3-0A17-9DDA-4654-2E70DDC2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374073"/>
            <a:ext cx="4972511" cy="4093151"/>
          </a:xfrm>
        </p:spPr>
        <p:txBody>
          <a:bodyPr anchor="b">
            <a:normAutofit/>
          </a:bodyPr>
          <a:lstStyle/>
          <a:p>
            <a:r>
              <a:rPr lang="en-US" sz="3000" dirty="0"/>
              <a:t>Data Analysis for</a:t>
            </a:r>
            <a:br>
              <a:rPr lang="en-US" sz="5600" dirty="0"/>
            </a:br>
            <a:r>
              <a:rPr lang="en-US" sz="4500" dirty="0"/>
              <a:t>Health Management Organization Data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5A28B-9B82-51AB-A755-2AE2D8C7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098" y="4013116"/>
            <a:ext cx="4972512" cy="4146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Predicting expensive health care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A5F56-EFCB-98A9-3FE8-79848BA83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3" r="3499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9B5CE-8682-A949-08F2-6A98B46A9441}"/>
              </a:ext>
            </a:extLst>
          </p:cNvPr>
          <p:cNvSpPr txBox="1"/>
          <p:nvPr/>
        </p:nvSpPr>
        <p:spPr>
          <a:xfrm>
            <a:off x="7668490" y="5322028"/>
            <a:ext cx="430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Shreya </a:t>
            </a:r>
            <a:r>
              <a:rPr lang="en-US" dirty="0" err="1"/>
              <a:t>Zope</a:t>
            </a:r>
            <a:r>
              <a:rPr lang="en-US" dirty="0"/>
              <a:t> | Atharva </a:t>
            </a:r>
            <a:r>
              <a:rPr lang="en-US" dirty="0" err="1"/>
              <a:t>Vakharkar</a:t>
            </a:r>
            <a:r>
              <a:rPr lang="en-US" dirty="0"/>
              <a:t> | </a:t>
            </a:r>
          </a:p>
          <a:p>
            <a:r>
              <a:rPr lang="en-US" dirty="0"/>
              <a:t>Samarth </a:t>
            </a:r>
            <a:r>
              <a:rPr lang="en-US" dirty="0" err="1"/>
              <a:t>mengji</a:t>
            </a:r>
            <a:r>
              <a:rPr lang="en-US" dirty="0"/>
              <a:t> | </a:t>
            </a:r>
            <a:r>
              <a:rPr lang="en-US" dirty="0" err="1"/>
              <a:t>Somia</a:t>
            </a:r>
            <a:r>
              <a:rPr lang="en-US" dirty="0"/>
              <a:t> Abdelrahman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4E1F2-BA89-1CD9-732D-447253A1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2712"/>
            <a:ext cx="10058400" cy="1276758"/>
          </a:xfrm>
        </p:spPr>
        <p:txBody>
          <a:bodyPr>
            <a:noAutofit/>
          </a:bodyPr>
          <a:lstStyle/>
          <a:p>
            <a:r>
              <a:rPr lang="en-US" sz="3500" b="0" i="0" dirty="0"/>
              <a:t>Which aspect of a person affects the health care cost the most?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291260" y="2220230"/>
            <a:ext cx="5609479" cy="3468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539" y="5827201"/>
            <a:ext cx="1052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Smoking factor was found to have the most impact on cost differences among all the people. We can see a lot of difference in the medians for expenses against the smoker.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59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A71BE-09EB-B53F-2B62-A6BE65A5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11068"/>
            <a:ext cx="10058400" cy="1408270"/>
          </a:xfrm>
        </p:spPr>
        <p:txBody>
          <a:bodyPr>
            <a:normAutofit/>
          </a:bodyPr>
          <a:lstStyle/>
          <a:p>
            <a:r>
              <a:rPr lang="en-US" sz="3500" dirty="0"/>
              <a:t>How are the healthcare costs distributed with respect to states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19248" y="2474958"/>
            <a:ext cx="7547408" cy="306271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39" y="5889542"/>
            <a:ext cx="1138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observe the population distribution and the average costs spent on healthcare services. New York and Massachusetts spend quite more than other mentioned states.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44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A71BE-09EB-B53F-2B62-A6BE65A5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11068"/>
            <a:ext cx="10058400" cy="1609344"/>
          </a:xfrm>
        </p:spPr>
        <p:txBody>
          <a:bodyPr>
            <a:normAutofit/>
          </a:bodyPr>
          <a:lstStyle/>
          <a:p>
            <a:r>
              <a:rPr lang="en-US" sz="3500" b="0" i="0" dirty="0"/>
              <a:t>Which Regions have the highest net expenditure on healthcare costs ?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8233" y="2170167"/>
            <a:ext cx="6124575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811" y="2124737"/>
            <a:ext cx="5029812" cy="3670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233" y="5937161"/>
            <a:ext cx="1095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highlighted regions are the considered states to analyzes the expenditures according to states where lighter shade reflects more expense on healthcare costs. New York state tops among them.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38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3A711-6E31-9641-445E-D3C96F0D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9915"/>
            <a:ext cx="10058400" cy="1126513"/>
          </a:xfrm>
        </p:spPr>
        <p:txBody>
          <a:bodyPr>
            <a:normAutofit fontScale="90000"/>
          </a:bodyPr>
          <a:lstStyle/>
          <a:p>
            <a:r>
              <a:rPr lang="en-US" sz="3500" b="0" i="0" dirty="0"/>
              <a:t>What kind of people will spend the most on health care costs?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80164" y="2170167"/>
            <a:ext cx="5835047" cy="3525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944" y="6117465"/>
            <a:ext cx="1048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having more than recommended BMI and also smoke, tend to spend the most on healthcare expenses.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35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881D-D8B4-664A-3850-00E438FF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110"/>
            <a:ext cx="10058400" cy="976746"/>
          </a:xfrm>
        </p:spPr>
        <p:txBody>
          <a:bodyPr>
            <a:normAutofit fontScale="90000"/>
          </a:bodyPr>
          <a:lstStyle/>
          <a:p>
            <a:r>
              <a:rPr lang="en-US" sz="3500" b="0" i="0"/>
              <a:t>HMO interactive Prediction TOOL </a:t>
            </a:r>
            <a:br>
              <a:rPr lang="en-US" sz="3500"/>
            </a:br>
            <a:endParaRPr lang="en-US" sz="3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" t="6478" r="1429" b="6445"/>
          <a:stretch/>
        </p:blipFill>
        <p:spPr>
          <a:xfrm>
            <a:off x="1066800" y="2032675"/>
            <a:ext cx="9157855" cy="4550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3223C-36E5-888B-006E-DC1DDAF85208}"/>
              </a:ext>
            </a:extLst>
          </p:cNvPr>
          <p:cNvSpPr txBox="1"/>
          <p:nvPr/>
        </p:nvSpPr>
        <p:spPr>
          <a:xfrm>
            <a:off x="1066800" y="1548248"/>
            <a:ext cx="866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for shiny app </a:t>
            </a:r>
            <a:r>
              <a:rPr lang="en-US">
                <a:solidFill>
                  <a:srgbClr val="C00000"/>
                </a:solidFill>
              </a:rPr>
              <a:t>- https://sabdelra.shinyapps.io/HMO_Tool/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4881D-D8B4-664A-3850-00E438FF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200" b="0" i="0" dirty="0"/>
              <a:t>Recommendation &amp; Actionable Insights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6C39-7044-6943-944C-724BCA96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HMO can save cost by taking preventive approach as following:</a:t>
            </a:r>
          </a:p>
          <a:p>
            <a:r>
              <a:rPr lang="en-US" dirty="0"/>
              <a:t>Smoking is considered the main factor to drive the cost, Thus, HMO can initiate </a:t>
            </a:r>
            <a:r>
              <a:rPr lang="en-US"/>
              <a:t>health awareness campaigns </a:t>
            </a:r>
            <a:r>
              <a:rPr lang="en-US" dirty="0"/>
              <a:t>to encourage its customers to cease smoking.</a:t>
            </a:r>
          </a:p>
          <a:p>
            <a:r>
              <a:rPr lang="en-US" dirty="0"/>
              <a:t>HMO also can develop </a:t>
            </a:r>
            <a:r>
              <a:rPr lang="en-US"/>
              <a:t>wellness programs </a:t>
            </a:r>
            <a:r>
              <a:rPr lang="en-US" dirty="0"/>
              <a:t>to encourage its customer to adopt healthy lifestyles.(Reduce BMI(31) , and become more physically active). The wellness program can include: premium discounts, cash rewards, gym memberships.</a:t>
            </a:r>
          </a:p>
          <a:p>
            <a:r>
              <a:rPr lang="en-US" dirty="0"/>
              <a:t>Higher Insurance plan price for customers aged 60 and above 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3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881D-D8B4-664A-3850-00E438FF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5876"/>
            <a:ext cx="10058400" cy="1609344"/>
          </a:xfrm>
        </p:spPr>
        <p:txBody>
          <a:bodyPr>
            <a:normAutofit/>
          </a:bodyPr>
          <a:lstStyle/>
          <a:p>
            <a:r>
              <a:rPr lang="en-US" sz="3500" dirty="0"/>
              <a:t>Machine </a:t>
            </a:r>
            <a:r>
              <a:rPr lang="en-US" sz="3500" b="0" i="0" dirty="0"/>
              <a:t>Models used on HMO Data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6C39-7044-6943-944C-724BCA96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We did test three different model as following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49480"/>
              </p:ext>
            </p:extLst>
          </p:nvPr>
        </p:nvGraphicFramePr>
        <p:xfrm>
          <a:off x="1316777" y="3118835"/>
          <a:ext cx="8128000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8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Comment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    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model</a:t>
                      </a:r>
                      <a:r>
                        <a:rPr lang="en-US" baseline="0" dirty="0"/>
                        <a:t> did not perform well in predicting the cost (Accuracy 65%)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Vector Machines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model</a:t>
                      </a:r>
                      <a:r>
                        <a:rPr lang="en-US" baseline="0" dirty="0"/>
                        <a:t> perform well in predicting the “not expensive” customer but not the “expensive one” (Accuracy 85%)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Decision Tree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model</a:t>
                      </a:r>
                      <a:r>
                        <a:rPr lang="en-US" baseline="0" dirty="0"/>
                        <a:t> perform well in both predicting the “not expensive” customer (97%) and the “expensive” ones (61%) (Accuracy 88%)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23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269D-9031-16CA-9295-F1BD149D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191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521ED-59D0-DB70-0050-7ABA45DC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Goals and 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4624-5206-DEA1-9A5E-DF17D851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38867"/>
            <a:ext cx="10058400" cy="1126552"/>
          </a:xfrm>
        </p:spPr>
        <p:txBody>
          <a:bodyPr>
            <a:normAutofit/>
          </a:bodyPr>
          <a:lstStyle/>
          <a:p>
            <a:r>
              <a:rPr lang="en-US" dirty="0"/>
              <a:t>To create a model to predict why some people need more healthcare</a:t>
            </a:r>
          </a:p>
          <a:p>
            <a:r>
              <a:rPr lang="en-US" dirty="0"/>
              <a:t>To create a model to predict what kind of people will be expensive in terms of healthcare costs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E3289-65A7-362E-1CC0-41B821F5C5F4}"/>
              </a:ext>
            </a:extLst>
          </p:cNvPr>
          <p:cNvSpPr txBox="1"/>
          <p:nvPr/>
        </p:nvSpPr>
        <p:spPr>
          <a:xfrm>
            <a:off x="984504" y="2244436"/>
            <a:ext cx="4391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C00000"/>
                </a:solidFill>
                <a:latin typeface="+mj-lt"/>
              </a:rPr>
              <a:t>Main goals: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AA2D6-34AC-3FF2-0A80-7EA1A2154FCA}"/>
              </a:ext>
            </a:extLst>
          </p:cNvPr>
          <p:cNvSpPr txBox="1"/>
          <p:nvPr/>
        </p:nvSpPr>
        <p:spPr>
          <a:xfrm>
            <a:off x="984504" y="4151108"/>
            <a:ext cx="4391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C00000"/>
                </a:solidFill>
                <a:latin typeface="+mj-lt"/>
              </a:rPr>
              <a:t>Business case: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C474FC-0D10-8592-6DD5-996AC4D1C38F}"/>
              </a:ext>
            </a:extLst>
          </p:cNvPr>
          <p:cNvSpPr txBox="1">
            <a:spLocks/>
          </p:cNvSpPr>
          <p:nvPr/>
        </p:nvSpPr>
        <p:spPr>
          <a:xfrm>
            <a:off x="1069848" y="4931228"/>
            <a:ext cx="10058400" cy="1126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Developing a model to predict that evaluates the people who are going to take the expensive healthcare </a:t>
            </a:r>
          </a:p>
          <a:p>
            <a:r>
              <a:rPr lang="en-US" dirty="0"/>
              <a:t>Additional analysis will also result in the kind of people who will buy more healthcare. </a:t>
            </a:r>
          </a:p>
        </p:txBody>
      </p:sp>
    </p:spTree>
    <p:extLst>
      <p:ext uri="{BB962C8B-B14F-4D97-AF65-F5344CB8AC3E}">
        <p14:creationId xmlns:p14="http://schemas.microsoft.com/office/powerpoint/2010/main" val="298678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04FF-CA3C-80C3-FCFB-22DE576B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3860-D4C0-0DBF-C140-37EF5DD2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30236"/>
            <a:ext cx="2063770" cy="3241963"/>
          </a:xfrm>
        </p:spPr>
        <p:txBody>
          <a:bodyPr>
            <a:normAutofit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BMI</a:t>
            </a:r>
          </a:p>
          <a:p>
            <a:r>
              <a:rPr lang="en-US" dirty="0"/>
              <a:t>Children</a:t>
            </a:r>
          </a:p>
          <a:p>
            <a:r>
              <a:rPr lang="en-US" dirty="0"/>
              <a:t>Smoker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Location type</a:t>
            </a:r>
          </a:p>
          <a:p>
            <a:r>
              <a:rPr lang="en-US" dirty="0"/>
              <a:t>Education level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E7B03-52EA-6528-BFD4-FF0348B2B403}"/>
              </a:ext>
            </a:extLst>
          </p:cNvPr>
          <p:cNvSpPr txBox="1"/>
          <p:nvPr/>
        </p:nvSpPr>
        <p:spPr>
          <a:xfrm>
            <a:off x="984504" y="2244436"/>
            <a:ext cx="4391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C00000"/>
                </a:solidFill>
                <a:latin typeface="+mj-lt"/>
              </a:rPr>
              <a:t>Attributes: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64513F-BE9A-A56A-32CE-186553411200}"/>
              </a:ext>
            </a:extLst>
          </p:cNvPr>
          <p:cNvSpPr txBox="1">
            <a:spLocks/>
          </p:cNvSpPr>
          <p:nvPr/>
        </p:nvSpPr>
        <p:spPr>
          <a:xfrm>
            <a:off x="4282035" y="2930236"/>
            <a:ext cx="2063770" cy="324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Yearly physical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Marital Status</a:t>
            </a:r>
          </a:p>
          <a:p>
            <a:r>
              <a:rPr lang="en-US" dirty="0"/>
              <a:t>Hypertension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438DD-5408-8D0E-6C34-5A6720F22F73}"/>
              </a:ext>
            </a:extLst>
          </p:cNvPr>
          <p:cNvSpPr txBox="1">
            <a:spLocks/>
          </p:cNvSpPr>
          <p:nvPr/>
        </p:nvSpPr>
        <p:spPr>
          <a:xfrm>
            <a:off x="6994614" y="2930236"/>
            <a:ext cx="4212882" cy="3241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dataset contains healthcare cost information from an </a:t>
            </a:r>
            <a:r>
              <a:rPr lang="en-US" dirty="0">
                <a:solidFill>
                  <a:srgbClr val="C00000"/>
                </a:solidFill>
              </a:rPr>
              <a:t>HMO (Health Management Organization)</a:t>
            </a:r>
          </a:p>
          <a:p>
            <a:r>
              <a:rPr lang="en-US" dirty="0"/>
              <a:t>Each row in the dataset represents </a:t>
            </a:r>
            <a:r>
              <a:rPr lang="en-US" dirty="0">
                <a:solidFill>
                  <a:srgbClr val="C00000"/>
                </a:solidFill>
              </a:rPr>
              <a:t>a person’s information </a:t>
            </a:r>
          </a:p>
          <a:p>
            <a:r>
              <a:rPr lang="en-US" dirty="0"/>
              <a:t>The number of rows </a:t>
            </a:r>
            <a:r>
              <a:rPr lang="en-US" sz="2000" dirty="0"/>
              <a:t>is 7582 and the columns are 14</a:t>
            </a:r>
          </a:p>
          <a:p>
            <a:r>
              <a:rPr lang="en-US" dirty="0"/>
              <a:t>Data Characteristics: </a:t>
            </a:r>
            <a:r>
              <a:rPr lang="en-US" dirty="0">
                <a:solidFill>
                  <a:srgbClr val="C00000"/>
                </a:solidFill>
              </a:rPr>
              <a:t>Multivariate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BB14DA-1566-EE3B-A4BC-AF78494BCBE3}"/>
              </a:ext>
            </a:extLst>
          </p:cNvPr>
          <p:cNvCxnSpPr/>
          <p:nvPr/>
        </p:nvCxnSpPr>
        <p:spPr>
          <a:xfrm>
            <a:off x="6729573" y="2930236"/>
            <a:ext cx="0" cy="31782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871DE-82C0-8320-5FEB-3C7FE27C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9" y="77932"/>
            <a:ext cx="6743844" cy="121573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DATA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DD35-36FC-CBDA-C186-0BF3F29E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8" y="1109002"/>
            <a:ext cx="6743845" cy="129135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Data is categorized as quantitative and non-quantitative data.</a:t>
            </a:r>
          </a:p>
          <a:p>
            <a:r>
              <a:rPr lang="en-US" sz="1800" dirty="0"/>
              <a:t>Quantitative data is further processed to filter out the test and  NULL values.</a:t>
            </a:r>
          </a:p>
          <a:p>
            <a:r>
              <a:rPr lang="en-US" sz="1800" dirty="0"/>
              <a:t>Rows – 7582</a:t>
            </a:r>
          </a:p>
          <a:p>
            <a:r>
              <a:rPr lang="en-US" sz="1800" dirty="0"/>
              <a:t>Variables - 14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94E7619-7625-8EE2-A764-E3D74198C321}"/>
              </a:ext>
            </a:extLst>
          </p:cNvPr>
          <p:cNvSpPr txBox="1">
            <a:spLocks/>
          </p:cNvSpPr>
          <p:nvPr/>
        </p:nvSpPr>
        <p:spPr>
          <a:xfrm>
            <a:off x="382279" y="4657996"/>
            <a:ext cx="6743844" cy="11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PROCESS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16817-4170-6B29-58A3-44FC2D434DFE}"/>
              </a:ext>
            </a:extLst>
          </p:cNvPr>
          <p:cNvSpPr txBox="1"/>
          <p:nvPr/>
        </p:nvSpPr>
        <p:spPr>
          <a:xfrm>
            <a:off x="382275" y="5564332"/>
            <a:ext cx="413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1. Data cleaning</a:t>
            </a:r>
          </a:p>
          <a:p>
            <a:r>
              <a:rPr lang="en-US" dirty="0">
                <a:solidFill>
                  <a:srgbClr val="C00000"/>
                </a:solidFill>
              </a:rPr>
              <a:t>2. Data Exploration </a:t>
            </a:r>
          </a:p>
          <a:p>
            <a:r>
              <a:rPr lang="en-US" dirty="0">
                <a:solidFill>
                  <a:srgbClr val="C00000"/>
                </a:solidFill>
              </a:rPr>
              <a:t>3. Data visualization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66B0163A-AA78-C143-886D-7D1818B35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75" y="2400358"/>
            <a:ext cx="7772400" cy="23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D213-EC55-7ABE-C595-C6E10518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Business questions: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6C08AEE-D191-4081-7D9A-86F7765AF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17381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18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DB5E1-7C6D-5B6B-844F-9B043D13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290901"/>
          </a:xfrm>
        </p:spPr>
        <p:txBody>
          <a:bodyPr>
            <a:normAutofit/>
          </a:bodyPr>
          <a:lstStyle/>
          <a:p>
            <a:r>
              <a:rPr lang="en-US" sz="3500" b="0" i="0" dirty="0"/>
              <a:t>How does BMI, Age, Exercise, and Smoker impact healthcare costs?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F613-774E-31AF-C827-820EB90F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5660769"/>
            <a:ext cx="10058400" cy="1196209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AFTER ANALYSING DIFFERENT DATA ATTRIBUTES, BMI, AGE, EXERCISE, AND SMOKING AFFECT THE HEALTHCARE EXPENDITURE THE MOST.</a:t>
            </a:r>
          </a:p>
          <a:p>
            <a:pPr algn="ctr"/>
            <a:r>
              <a:rPr lang="en-US" sz="1600" dirty="0"/>
              <a:t>IT IS OBSERVED THAT PEOPLE WHO HAVE HIGHER THAN RECOMMENDED BMI AND DON’T WORK OUT PAY MORE COSTS.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0" y="2170167"/>
            <a:ext cx="5333184" cy="3242380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364" y="2204705"/>
            <a:ext cx="5060132" cy="31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The above-mentioned factors showcased very slight differences in the costs since these attributes do not directly contribute to any health-related discrepancies. Hence these were not considered for further analysis.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4E1F2-BA89-1CD9-732D-447253A1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4119"/>
            <a:ext cx="10058400" cy="1724781"/>
          </a:xfrm>
        </p:spPr>
        <p:txBody>
          <a:bodyPr>
            <a:noAutofit/>
          </a:bodyPr>
          <a:lstStyle/>
          <a:p>
            <a:r>
              <a:rPr lang="en-US" sz="3200" dirty="0"/>
              <a:t>Why do some parameters like children, location, location type, education, married, gender not affect the overall healthcare cost?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6089" y="2281060"/>
            <a:ext cx="5409708" cy="3255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159" y="2281060"/>
            <a:ext cx="5145566" cy="32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0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04A296-3D95-24C0-D362-59D05C1D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1746FD8-2B2E-0F7D-D1C8-166012D274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32509"/>
            <a:ext cx="3401291" cy="34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C3D0AC-2A64-1B6D-B380-A7BF78D419F7}"/>
              </a:ext>
            </a:extLst>
          </p:cNvPr>
          <p:cNvSpPr txBox="1">
            <a:spLocks/>
          </p:cNvSpPr>
          <p:nvPr/>
        </p:nvSpPr>
        <p:spPr>
          <a:xfrm>
            <a:off x="984504" y="460655"/>
            <a:ext cx="10058400" cy="172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Why do some parameters like children, location, location type, education, married, gender not affect the overall healthcare cost?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6CA9B96-6B51-9627-1B95-86BF5CC28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60792"/>
            <a:ext cx="3473008" cy="34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ED573-EBAF-FB45-75A1-AC5C646907DC}"/>
              </a:ext>
            </a:extLst>
          </p:cNvPr>
          <p:cNvSpPr txBox="1"/>
          <p:nvPr/>
        </p:nvSpPr>
        <p:spPr>
          <a:xfrm>
            <a:off x="228599" y="5609717"/>
            <a:ext cx="116011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Insights: More children lead to increased medical costs as chances of incurring medical treatment increases</a:t>
            </a:r>
          </a:p>
          <a:p>
            <a:pPr algn="ctr"/>
            <a:r>
              <a:rPr lang="en-US" dirty="0"/>
              <a:t>Action: Roll out family planning and educational initiatives with an emphasis on the financial consequences of it.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F3A4C774-04A4-645B-2572-806481E95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71" y="2206626"/>
            <a:ext cx="3349803" cy="3336993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E46CBD-D34F-B308-51D9-1870EBC82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2390553"/>
            <a:ext cx="4959096" cy="31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DB5E1-7C6D-5B6B-844F-9B043D13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290901"/>
          </a:xfrm>
        </p:spPr>
        <p:txBody>
          <a:bodyPr>
            <a:normAutofit/>
          </a:bodyPr>
          <a:lstStyle/>
          <a:p>
            <a:r>
              <a:rPr lang="en-US" sz="3500" b="0" i="0" dirty="0"/>
              <a:t>How does BMI, Age, Exercise, and Smoker impact healthcare costs?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F613-774E-31AF-C827-820EB90F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09970"/>
            <a:ext cx="10058400" cy="78408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ALSO, AS THE AGE INCREASES, THE COSTS INCREASE ACCORDINGLY.</a:t>
            </a:r>
          </a:p>
          <a:p>
            <a:pPr algn="ctr"/>
            <a:r>
              <a:rPr lang="en-US" sz="1600" dirty="0"/>
              <a:t>SMOKING WAS A MAJOR FACT OBSERVED IN THE INCREASE IN COSTS.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19" y="2170167"/>
            <a:ext cx="5810167" cy="3612447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392" y="2280850"/>
            <a:ext cx="5663347" cy="35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1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{CE6919BD-5839-744B-9F69-EF5C090D3792}tf10001070</Template>
  <TotalTime>438</TotalTime>
  <Words>857</Words>
  <Application>Microsoft Macintosh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Data Analysis for Health Management Organization Data </vt:lpstr>
      <vt:lpstr>Goals and business case</vt:lpstr>
      <vt:lpstr>Data information</vt:lpstr>
      <vt:lpstr>DATA SUMMARY </vt:lpstr>
      <vt:lpstr>Business questions:</vt:lpstr>
      <vt:lpstr>How does BMI, Age, Exercise, and Smoker impact healthcare costs? </vt:lpstr>
      <vt:lpstr>Why do some parameters like children, location, location type, education, married, gender not affect the overall healthcare cost?</vt:lpstr>
      <vt:lpstr>PowerPoint Presentation</vt:lpstr>
      <vt:lpstr>How does BMI, Age, Exercise, and Smoker impact healthcare costs? </vt:lpstr>
      <vt:lpstr>Which aspect of a person affects the health care cost the most? </vt:lpstr>
      <vt:lpstr>How are the healthcare costs distributed with respect to states ?</vt:lpstr>
      <vt:lpstr>Which Regions have the highest net expenditure on healthcare costs ? </vt:lpstr>
      <vt:lpstr>What kind of people will spend the most on health care costs? </vt:lpstr>
      <vt:lpstr>HMO interactive Prediction TOOL  </vt:lpstr>
      <vt:lpstr>Recommendation &amp; Actionable Insights </vt:lpstr>
      <vt:lpstr>Machine Models used on HMO Data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Health Management Organization Data</dc:title>
  <dc:creator>Shreya Ajay Zope</dc:creator>
  <cp:lastModifiedBy>Shreya Ajay Zope</cp:lastModifiedBy>
  <cp:revision>24</cp:revision>
  <dcterms:created xsi:type="dcterms:W3CDTF">2022-12-08T00:07:11Z</dcterms:created>
  <dcterms:modified xsi:type="dcterms:W3CDTF">2022-12-09T00:05:51Z</dcterms:modified>
</cp:coreProperties>
</file>