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5143500" cx="9144000"/>
  <p:notesSz cx="6858000" cy="9144000"/>
  <p:embeddedFontLst>
    <p:embeddedFont>
      <p:font typeface="Nunito"/>
      <p:regular r:id="rId42"/>
      <p:bold r:id="rId43"/>
      <p:italic r:id="rId44"/>
      <p:boldItalic r:id="rId45"/>
    </p:embeddedFont>
    <p:embeddedFont>
      <p:font typeface="Maven Pro"/>
      <p:regular r:id="rId46"/>
      <p:bold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EF59E78-1A79-4736-A562-5F12ED70ECF8}">
  <a:tblStyle styleId="{DEF59E78-1A79-4736-A562-5F12ED70EC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Nunito-regular.fntdata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Nunito-italic.fntdata"/><Relationship Id="rId21" Type="http://schemas.openxmlformats.org/officeDocument/2006/relationships/slide" Target="slides/slide15.xml"/><Relationship Id="rId43" Type="http://schemas.openxmlformats.org/officeDocument/2006/relationships/font" Target="fonts/Nunito-bold.fntdata"/><Relationship Id="rId24" Type="http://schemas.openxmlformats.org/officeDocument/2006/relationships/slide" Target="slides/slide18.xml"/><Relationship Id="rId46" Type="http://schemas.openxmlformats.org/officeDocument/2006/relationships/font" Target="fonts/MavenPro-regular.fntdata"/><Relationship Id="rId23" Type="http://schemas.openxmlformats.org/officeDocument/2006/relationships/slide" Target="slides/slide17.xml"/><Relationship Id="rId45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schemas.openxmlformats.org/officeDocument/2006/relationships/font" Target="fonts/MavenPro-bold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2975cbd24a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2975cbd24a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2975cbd24a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2975cbd24a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2975cbd24a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2975cbd24a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2975cbd24a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2975cbd24a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2975cbd24a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2975cbd24a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2975cbd24a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2975cbd24a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2975cbd24a_0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2975cbd24a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2975cbd24a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2975cbd24a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2975cbd24a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2975cbd24a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2975cbd24a_0_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2975cbd24a_0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2975cbd24a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2975cbd24a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2975cbd24a_0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22975cbd24a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2975cbd24a_0_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2975cbd24a_0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2975cbd24a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2975cbd24a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2975cbd24a_0_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2975cbd24a_0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2975cbd24a_0_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22975cbd24a_0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2975cbd24a_0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22975cbd24a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2975cbd24a_0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22975cbd24a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2975cbd24a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22975cbd24a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298123e3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298123e3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298123e30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2298123e30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2975cbd24a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2975cbd24a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2298123e30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2298123e30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298123e30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2298123e30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298123e30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2298123e30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2298123e30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2298123e30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2298123e30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2298123e30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2975cbd24a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22975cbd24a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2975cbd24a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2975cbd24a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2975cbd24a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2975cbd24a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2975cbd24a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2975cbd24a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2975cbd24a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2975cbd24a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2975cbd24a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2975cbd24a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2975cbd24a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2975cbd24a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9.png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9.png"/><Relationship Id="rId4" Type="http://schemas.openxmlformats.org/officeDocument/2006/relationships/image" Target="../media/image2.png"/><Relationship Id="rId5" Type="http://schemas.openxmlformats.org/officeDocument/2006/relationships/image" Target="../media/image9.png"/><Relationship Id="rId6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19.png"/><Relationship Id="rId6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Relationship Id="rId4" Type="http://schemas.openxmlformats.org/officeDocument/2006/relationships/image" Target="../media/image23.png"/><Relationship Id="rId5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Relationship Id="rId4" Type="http://schemas.openxmlformats.org/officeDocument/2006/relationships/image" Target="../media/image25.png"/><Relationship Id="rId5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doi.org/10.1145/3501305" TargetMode="External"/><Relationship Id="rId4" Type="http://schemas.openxmlformats.org/officeDocument/2006/relationships/hyperlink" Target="https://doi.org/10.48550/arXiv.2207.00493" TargetMode="External"/><Relationship Id="rId5" Type="http://schemas.openxmlformats.org/officeDocument/2006/relationships/hyperlink" Target="https://doi.org/10.1080/14697688.2020.1730426" TargetMode="External"/><Relationship Id="rId6" Type="http://schemas.openxmlformats.org/officeDocument/2006/relationships/hyperlink" Target="https://doi.org/10.48550/arXiv.1609.03499" TargetMode="External"/><Relationship Id="rId7" Type="http://schemas.openxmlformats.org/officeDocument/2006/relationships/hyperlink" Target="https://doi.org/10.48550/arXiv.2209.15421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81591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 financial time-series data using a diffusion model.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Sameer Dedge - 934295304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/>
          <p:nvPr>
            <p:ph type="title"/>
          </p:nvPr>
        </p:nvSpPr>
        <p:spPr>
          <a:xfrm>
            <a:off x="1322975" y="591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Options Call Example</a:t>
            </a:r>
            <a:endParaRPr/>
          </a:p>
        </p:txBody>
      </p:sp>
      <p:pic>
        <p:nvPicPr>
          <p:cNvPr id="332" name="Google Shape;3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8925" y="702650"/>
            <a:ext cx="615598" cy="615598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2"/>
          <p:cNvSpPr txBox="1"/>
          <p:nvPr/>
        </p:nvSpPr>
        <p:spPr>
          <a:xfrm>
            <a:off x="1486925" y="702650"/>
            <a:ext cx="1545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NASDAQ: AAPL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$186.01</a:t>
            </a:r>
            <a:endParaRPr sz="1000"/>
          </a:p>
        </p:txBody>
      </p:sp>
      <p:pic>
        <p:nvPicPr>
          <p:cNvPr id="334" name="Google Shape;3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4500" y="702650"/>
            <a:ext cx="615598" cy="615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2738" y="702649"/>
            <a:ext cx="933547" cy="61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22"/>
          <p:cNvSpPr txBox="1"/>
          <p:nvPr/>
        </p:nvSpPr>
        <p:spPr>
          <a:xfrm>
            <a:off x="3598075" y="1227625"/>
            <a:ext cx="101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 A</a:t>
            </a:r>
            <a:endParaRPr/>
          </a:p>
        </p:txBody>
      </p:sp>
      <p:sp>
        <p:nvSpPr>
          <p:cNvPr id="337" name="Google Shape;337;p22"/>
          <p:cNvSpPr txBox="1"/>
          <p:nvPr/>
        </p:nvSpPr>
        <p:spPr>
          <a:xfrm>
            <a:off x="6763650" y="1170750"/>
            <a:ext cx="101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 B</a:t>
            </a:r>
            <a:endParaRPr/>
          </a:p>
        </p:txBody>
      </p:sp>
      <p:sp>
        <p:nvSpPr>
          <p:cNvPr id="338" name="Google Shape;338;p22"/>
          <p:cNvSpPr txBox="1"/>
          <p:nvPr/>
        </p:nvSpPr>
        <p:spPr>
          <a:xfrm>
            <a:off x="3733950" y="1659450"/>
            <a:ext cx="3934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Person A buys an AAPL $200 call option for $2 premium expiring next month.</a:t>
            </a:r>
            <a:endParaRPr sz="1300"/>
          </a:p>
        </p:txBody>
      </p:sp>
      <p:pic>
        <p:nvPicPr>
          <p:cNvPr id="339" name="Google Shape;339;p22" title="Points scored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6175" y="2275050"/>
            <a:ext cx="3281901" cy="2029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22" title="Points scored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22751" y="2315675"/>
            <a:ext cx="3150486" cy="1948051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22"/>
          <p:cNvSpPr txBox="1"/>
          <p:nvPr/>
        </p:nvSpPr>
        <p:spPr>
          <a:xfrm>
            <a:off x="2966250" y="4369800"/>
            <a:ext cx="35793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</a:t>
            </a:r>
            <a:r>
              <a:rPr baseline="-25000" lang="en" sz="1300"/>
              <a:t>b</a:t>
            </a:r>
            <a:r>
              <a:rPr lang="en" sz="1300"/>
              <a:t> = - Premium + Max(Spot-Strike,0) 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</a:t>
            </a:r>
            <a:r>
              <a:rPr baseline="-25000" lang="en" sz="1300"/>
              <a:t>s</a:t>
            </a:r>
            <a:r>
              <a:rPr lang="en" sz="1300"/>
              <a:t> = + Premium - Max(Spot-Strike,0) 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3"/>
          <p:cNvSpPr txBox="1"/>
          <p:nvPr>
            <p:ph type="title"/>
          </p:nvPr>
        </p:nvSpPr>
        <p:spPr>
          <a:xfrm>
            <a:off x="1322975" y="591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Options Put Example</a:t>
            </a:r>
            <a:endParaRPr/>
          </a:p>
        </p:txBody>
      </p:sp>
      <p:pic>
        <p:nvPicPr>
          <p:cNvPr id="347" name="Google Shape;3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8925" y="702650"/>
            <a:ext cx="615598" cy="615598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23"/>
          <p:cNvSpPr txBox="1"/>
          <p:nvPr/>
        </p:nvSpPr>
        <p:spPr>
          <a:xfrm>
            <a:off x="1486925" y="702650"/>
            <a:ext cx="1545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NASDAQ: AAPL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$186.01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9" name="Google Shape;3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4500" y="702650"/>
            <a:ext cx="615598" cy="615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2738" y="702649"/>
            <a:ext cx="933547" cy="61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23"/>
          <p:cNvSpPr txBox="1"/>
          <p:nvPr/>
        </p:nvSpPr>
        <p:spPr>
          <a:xfrm>
            <a:off x="3598075" y="1227625"/>
            <a:ext cx="101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 A</a:t>
            </a:r>
            <a:endParaRPr/>
          </a:p>
        </p:txBody>
      </p:sp>
      <p:sp>
        <p:nvSpPr>
          <p:cNvPr id="352" name="Google Shape;352;p23"/>
          <p:cNvSpPr txBox="1"/>
          <p:nvPr/>
        </p:nvSpPr>
        <p:spPr>
          <a:xfrm>
            <a:off x="6763650" y="1170750"/>
            <a:ext cx="101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 B</a:t>
            </a:r>
            <a:endParaRPr/>
          </a:p>
        </p:txBody>
      </p:sp>
      <p:sp>
        <p:nvSpPr>
          <p:cNvPr id="353" name="Google Shape;353;p23"/>
          <p:cNvSpPr txBox="1"/>
          <p:nvPr/>
        </p:nvSpPr>
        <p:spPr>
          <a:xfrm>
            <a:off x="3733950" y="1659450"/>
            <a:ext cx="3934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Person A buys an AAPL $200 put option for $2 premium expiring next month.</a:t>
            </a:r>
            <a:endParaRPr sz="1300"/>
          </a:p>
        </p:txBody>
      </p:sp>
      <p:pic>
        <p:nvPicPr>
          <p:cNvPr id="354" name="Google Shape;354;p23" title="Points scored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6175" y="2275050"/>
            <a:ext cx="3281901" cy="2029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23" title="Points scored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22751" y="2315675"/>
            <a:ext cx="3150486" cy="1948051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23"/>
          <p:cNvSpPr txBox="1"/>
          <p:nvPr/>
        </p:nvSpPr>
        <p:spPr>
          <a:xfrm>
            <a:off x="2966250" y="4369800"/>
            <a:ext cx="35793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</a:t>
            </a:r>
            <a:r>
              <a:rPr baseline="-25000" lang="en" sz="1300"/>
              <a:t>b</a:t>
            </a:r>
            <a:r>
              <a:rPr lang="en" sz="1300"/>
              <a:t> = - Premium + Max(Strike-Spot,0) 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</a:t>
            </a:r>
            <a:r>
              <a:rPr baseline="-25000" lang="en" sz="1300"/>
              <a:t>s</a:t>
            </a:r>
            <a:r>
              <a:rPr lang="en" sz="1300"/>
              <a:t> = + Premium - Max(Strike-Spot,0)</a:t>
            </a:r>
            <a:endParaRPr sz="13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4"/>
          <p:cNvSpPr txBox="1"/>
          <p:nvPr>
            <p:ph idx="1" type="body"/>
          </p:nvPr>
        </p:nvSpPr>
        <p:spPr>
          <a:xfrm>
            <a:off x="1303800" y="1345575"/>
            <a:ext cx="70305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Options are modelled after the probability implied in the payoff of options.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To model the probability, an artificial position called the butterfly spread is created.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Probability is calculated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dividing the cost of the butterfly spread by the maximum payoff within the strikes of the butterfly spread.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 Distribution Modelling</a:t>
            </a:r>
            <a:endParaRPr/>
          </a:p>
        </p:txBody>
      </p:sp>
      <p:pic>
        <p:nvPicPr>
          <p:cNvPr id="363" name="Google Shape;3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6575" y="2340300"/>
            <a:ext cx="5943600" cy="19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7575" y="4273888"/>
            <a:ext cx="999000" cy="347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9975" y="4304738"/>
            <a:ext cx="1857375" cy="285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6" name="Google Shape;366;p24"/>
          <p:cNvCxnSpPr>
            <a:stCxn id="365" idx="3"/>
            <a:endCxn id="367" idx="1"/>
          </p:cNvCxnSpPr>
          <p:nvPr/>
        </p:nvCxnSpPr>
        <p:spPr>
          <a:xfrm>
            <a:off x="2067350" y="4447613"/>
            <a:ext cx="132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67" name="Google Shape;36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95875" y="4338713"/>
            <a:ext cx="999000" cy="2178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8" name="Google Shape;368;p24"/>
          <p:cNvCxnSpPr>
            <a:stCxn id="367" idx="3"/>
            <a:endCxn id="364" idx="1"/>
          </p:cNvCxnSpPr>
          <p:nvPr/>
        </p:nvCxnSpPr>
        <p:spPr>
          <a:xfrm>
            <a:off x="4394875" y="4447626"/>
            <a:ext cx="252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9" name="Google Shape;369;p24"/>
          <p:cNvSpPr txBox="1"/>
          <p:nvPr/>
        </p:nvSpPr>
        <p:spPr>
          <a:xfrm>
            <a:off x="1363700" y="4621400"/>
            <a:ext cx="6247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Where, value of an option is given by C</a:t>
            </a:r>
            <a:r>
              <a:rPr baseline="-25000" lang="en" sz="1100"/>
              <a:t>(K,𝜏)</a:t>
            </a:r>
            <a:r>
              <a:rPr lang="en" sz="1100"/>
              <a:t> with K strike and </a:t>
            </a:r>
            <a:r>
              <a:rPr lang="en" sz="1100"/>
              <a:t>𝜏 time to expiry T and ΔK as the maximum payoff from the strikes within the butterfly spread..</a:t>
            </a:r>
            <a:endParaRPr sz="1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</a:t>
            </a:r>
            <a:endParaRPr/>
          </a:p>
        </p:txBody>
      </p:sp>
      <p:sp>
        <p:nvSpPr>
          <p:cNvPr id="380" name="Google Shape;380;p2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Computational System, inspired from the human brain, that can learn complex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patterns from data by adjusting their weights based on the “wrongness” or loss of the system.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It consists of nodes arranged in layers that take input,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perform non-linear transformations and passes it to the next layer.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1" name="Google Shape;3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5450" y="3338300"/>
            <a:ext cx="2952750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2750" y="3438313"/>
            <a:ext cx="2714625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</a:t>
            </a:r>
            <a:endParaRPr/>
          </a:p>
        </p:txBody>
      </p:sp>
      <p:sp>
        <p:nvSpPr>
          <p:cNvPr id="388" name="Google Shape;388;p27"/>
          <p:cNvSpPr txBox="1"/>
          <p:nvPr>
            <p:ph idx="1" type="body"/>
          </p:nvPr>
        </p:nvSpPr>
        <p:spPr>
          <a:xfrm>
            <a:off x="1303800" y="1268825"/>
            <a:ext cx="7030500" cy="32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Neural Networks are of the form: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⊙ is a composition operator,  Φ is a non-linear activation function and  f</a:t>
            </a:r>
            <a:r>
              <a:rPr baseline="-2500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Φ ⊙ a</a:t>
            </a:r>
            <a:r>
              <a:rPr baseline="-2500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with the learnable parameters of the network given by := (W(1), ... ,W(L+1),b(1), ... ,b(L+1)) as 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aseline="-2500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</a:t>
            </a:r>
            <a:r>
              <a:rPr baseline="-2500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 R</a:t>
            </a:r>
            <a:r>
              <a:rPr baseline="-2500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l+1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takes the form a</a:t>
            </a:r>
            <a:r>
              <a:rPr baseline="-2500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x→ W</a:t>
            </a:r>
            <a:r>
              <a:rPr baseline="3000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(l)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b</a:t>
            </a:r>
            <a:r>
              <a:rPr baseline="3000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(l)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Generating realistic and diverse samples from distributions is called generative modelling.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Generative modelling paradigm has 4 main types. The type and its use to model financial data is given below -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VAE : Dogaria et al.(2022)  : No code.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GAN : Wiese et al.(2020): Baseline. Compared with diffusion approach.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Transformers: Fu et al.(2022) : No code.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Diffusion : No attempt found.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9" name="Google Shape;38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4750" y="1331175"/>
            <a:ext cx="2419350" cy="2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Generative Adversarial Networks (GANs)</a:t>
            </a:r>
            <a:endParaRPr/>
          </a:p>
        </p:txBody>
      </p:sp>
      <p:sp>
        <p:nvSpPr>
          <p:cNvPr id="395" name="Google Shape;395;p2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framework of GANs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consist of two networks, a generative model pitted against a discriminative model.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Discriminator learns to determine whether a sample is from the real distribution.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Generator learns to fool the discriminator by generating samples resembling true distribution.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GAN objective is given by -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6" name="Google Shape;39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925" y="3561325"/>
            <a:ext cx="501015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GANs Continued …</a:t>
            </a:r>
            <a:endParaRPr/>
          </a:p>
        </p:txBody>
      </p:sp>
      <p:sp>
        <p:nvSpPr>
          <p:cNvPr id="402" name="Google Shape;402;p2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Generator’s distribution p</a:t>
            </a:r>
            <a:r>
              <a:rPr baseline="-25000" lang="en"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over data x is learned by mapping prior distribution over some noise p</a:t>
            </a:r>
            <a:r>
              <a:rPr baseline="-25000" lang="en">
                <a:latin typeface="Arial"/>
                <a:ea typeface="Arial"/>
                <a:cs typeface="Arial"/>
                <a:sym typeface="Arial"/>
              </a:rPr>
              <a:t>z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(z) to data space G(z; θ</a:t>
            </a:r>
            <a:r>
              <a:rPr baseline="-25000" lang="en"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) where G is the differentiable function represented by a network with parameters θ</a:t>
            </a:r>
            <a:r>
              <a:rPr baseline="-25000" lang="en"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Discriminator D(x; θ</a:t>
            </a:r>
            <a:r>
              <a:rPr baseline="-25000" lang="en"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) outputs a single scalar D(x) that represents the probability of assigning the correct label to both real and generated samples from G.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Discriminator is trained to maximize log(D(x)) while the generator G is simultaneously trained to minimise log(1-D(G(z)))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TCN GANs</a:t>
            </a:r>
            <a:endParaRPr/>
          </a:p>
        </p:txBody>
      </p:sp>
      <p:sp>
        <p:nvSpPr>
          <p:cNvPr id="408" name="Google Shape;408;p30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Wiese et al.(2020) propose a modification to the GANs for the financial sector by replacing the multilayer perceptron by temporal convolutional networks.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TCNs consist of causal convolutions where an output at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is obtained by convolving input elements from time t and before.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Causal connections require deep networks or large filters to cover effective past of the sequence.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9" name="Google Shape;40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7725" y="2979950"/>
            <a:ext cx="4962525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30"/>
          <p:cNvSpPr txBox="1"/>
          <p:nvPr/>
        </p:nvSpPr>
        <p:spPr>
          <a:xfrm>
            <a:off x="3324850" y="4531575"/>
            <a:ext cx="4355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</a:rPr>
              <a:t>Visualisation of a stack of causal convolutional layers with filter=2.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TCN GANs</a:t>
            </a:r>
            <a:endParaRPr/>
          </a:p>
        </p:txBody>
      </p:sp>
      <p:sp>
        <p:nvSpPr>
          <p:cNvPr id="416" name="Google Shape;416;p31"/>
          <p:cNvSpPr txBox="1"/>
          <p:nvPr>
            <p:ph idx="1" type="body"/>
          </p:nvPr>
        </p:nvSpPr>
        <p:spPr>
          <a:xfrm>
            <a:off x="1303800" y="1228975"/>
            <a:ext cx="7030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Van den Oord et al.(2016) introduced dilated convolutions or convolutions with hole for longer sequences.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Dilated Causal Convolutions captures a large receptive field needed for sequence modelling.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TCNs used by the QuantGAN (Wiese et al., 2020) are made up of dilated causal convolutions.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7" name="Google Shape;41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1513" y="2776200"/>
            <a:ext cx="5457825" cy="19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31"/>
          <p:cNvSpPr txBox="1"/>
          <p:nvPr/>
        </p:nvSpPr>
        <p:spPr>
          <a:xfrm>
            <a:off x="2484150" y="4606925"/>
            <a:ext cx="4414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</a:rPr>
              <a:t>Visualisation of a stack of dilated  causal convolutional layers with filter=2.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244675"/>
            <a:ext cx="7030500" cy="3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Background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Neural Networks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lphaL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Generative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Adversarial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Networks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TCN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lphaL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Denoising Diffusion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Probabilistic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Models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Gaussian models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Multinomial models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TabDDPM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Evaluation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lphaL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Quantitative Analysis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lphaL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Qualitative Analysis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Conclusion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References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TCN GANs</a:t>
            </a:r>
            <a:endParaRPr/>
          </a:p>
        </p:txBody>
      </p:sp>
      <p:sp>
        <p:nvSpPr>
          <p:cNvPr id="424" name="Google Shape;424;p3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GAN objective given previously -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ecomes -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here D(x</a:t>
            </a:r>
            <a:r>
              <a:rPr baseline="-25000" lang="en">
                <a:latin typeface="Arial"/>
                <a:ea typeface="Arial"/>
                <a:cs typeface="Arial"/>
                <a:sym typeface="Arial"/>
              </a:rPr>
              <a:t>1:T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) and D(G(z)</a:t>
            </a:r>
            <a:r>
              <a:rPr baseline="-25000" lang="en">
                <a:latin typeface="Arial"/>
                <a:ea typeface="Arial"/>
                <a:cs typeface="Arial"/>
                <a:sym typeface="Arial"/>
              </a:rPr>
              <a:t>1:T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) are real and generated sequences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respectively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5" name="Google Shape;42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4400" y="2318875"/>
            <a:ext cx="5724668" cy="50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174" y="3007975"/>
            <a:ext cx="6857125" cy="50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Denoising Diffusion Probabilistic Model</a:t>
            </a:r>
            <a:endParaRPr/>
          </a:p>
        </p:txBody>
      </p:sp>
      <p:sp>
        <p:nvSpPr>
          <p:cNvPr id="432" name="Google Shape;432;p3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Diffusion models, are a class of latent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variable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generative models that are parameterised Markov chains trained using variational inference to produce samples matching the real data after a finite time.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model consists of 2 Markov chains, a forward process that destroys the data to noise and a reverse chain that converts the noise back to data.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Forward Process q(x</a:t>
            </a:r>
            <a:r>
              <a:rPr baseline="-25000" lang="en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|x</a:t>
            </a:r>
            <a:r>
              <a:rPr baseline="-25000" lang="en">
                <a:latin typeface="Arial"/>
                <a:ea typeface="Arial"/>
                <a:cs typeface="Arial"/>
                <a:sym typeface="Arial"/>
              </a:rPr>
              <a:t>i-1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) uses data samples x</a:t>
            </a:r>
            <a:r>
              <a:rPr baseline="-25000" lang="en"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to to produce latent noise samples x</a:t>
            </a:r>
            <a:r>
              <a:rPr baseline="-25000" lang="en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, … , x</a:t>
            </a:r>
            <a:r>
              <a:rPr baseline="-25000" lang="en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Reverse Process parameterised by θ is given by p</a:t>
            </a:r>
            <a:r>
              <a:rPr baseline="-25000" lang="en">
                <a:latin typeface="Arial"/>
                <a:ea typeface="Arial"/>
                <a:cs typeface="Arial"/>
                <a:sym typeface="Arial"/>
              </a:rPr>
              <a:t>θ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(x</a:t>
            </a:r>
            <a:r>
              <a:rPr baseline="-25000" lang="en">
                <a:latin typeface="Arial"/>
                <a:ea typeface="Arial"/>
                <a:cs typeface="Arial"/>
                <a:sym typeface="Arial"/>
              </a:rPr>
              <a:t>i-1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|x</a:t>
            </a:r>
            <a:r>
              <a:rPr baseline="-25000" lang="en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) that gradually removes noise to generate the target distribution.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Gaussian Diffusion Models</a:t>
            </a:r>
            <a:endParaRPr/>
          </a:p>
        </p:txBody>
      </p:sp>
      <p:sp>
        <p:nvSpPr>
          <p:cNvPr id="438" name="Google Shape;438;p34"/>
          <p:cNvSpPr txBox="1"/>
          <p:nvPr>
            <p:ph idx="1" type="body"/>
          </p:nvPr>
        </p:nvSpPr>
        <p:spPr>
          <a:xfrm>
            <a:off x="1303800" y="1361975"/>
            <a:ext cx="7030500" cy="31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These models work in continuous space and its forward and reverse processes are given by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forward process converts the data sample x</a:t>
            </a:r>
            <a:r>
              <a:rPr baseline="-25000" lang="en"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into x</a:t>
            </a:r>
            <a:r>
              <a:rPr baseline="-25000" lang="en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which is a isotropic Gaussian while the reverse process learns to remove noise component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∊</a:t>
            </a:r>
            <a:r>
              <a:rPr baseline="-25000" lang="en">
                <a:latin typeface="Arial"/>
                <a:ea typeface="Arial"/>
                <a:cs typeface="Arial"/>
                <a:sym typeface="Arial"/>
              </a:rPr>
              <a:t>θ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(x</a:t>
            </a:r>
            <a:r>
              <a:rPr baseline="-25000" lang="en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,t)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through parameterised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network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Simplified objective of Gaussian diffusion models -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here α</a:t>
            </a:r>
            <a:r>
              <a:rPr baseline="-25000" lang="en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= 1 - β</a:t>
            </a:r>
            <a:r>
              <a:rPr baseline="-25000" lang="en">
                <a:latin typeface="Arial"/>
                <a:ea typeface="Arial"/>
                <a:cs typeface="Arial"/>
                <a:sym typeface="Arial"/>
              </a:rPr>
              <a:t>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9" name="Google Shape;43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7650" y="1683000"/>
            <a:ext cx="2205912" cy="30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2800" y="2075175"/>
            <a:ext cx="2895600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39575" y="3364125"/>
            <a:ext cx="3470500" cy="39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Multinomial Diffusion Models</a:t>
            </a:r>
            <a:endParaRPr/>
          </a:p>
        </p:txBody>
      </p:sp>
      <p:sp>
        <p:nvSpPr>
          <p:cNvPr id="447" name="Google Shape;447;p35"/>
          <p:cNvSpPr txBox="1"/>
          <p:nvPr>
            <p:ph idx="1" type="body"/>
          </p:nvPr>
        </p:nvSpPr>
        <p:spPr>
          <a:xfrm>
            <a:off x="1303800" y="1244675"/>
            <a:ext cx="7030500" cy="32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Type of diffusion models designed specifically for categorical data where x</a:t>
            </a:r>
            <a:r>
              <a:rPr baseline="-25000" lang="en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∊ {0,1}</a:t>
            </a:r>
            <a:r>
              <a:rPr baseline="30000" lang="en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is a one-hot encoding of a categorical variable with K classes.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multinomial forward process defines q(x</a:t>
            </a:r>
            <a:r>
              <a:rPr baseline="-25000" lang="en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|x</a:t>
            </a:r>
            <a:r>
              <a:rPr baseline="-25000" lang="en">
                <a:latin typeface="Arial"/>
                <a:ea typeface="Arial"/>
                <a:cs typeface="Arial"/>
                <a:sym typeface="Arial"/>
              </a:rPr>
              <a:t>t-1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) as a categorical distribution that corrupts data by adding uniform noise over K classes.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posterior q(x</a:t>
            </a:r>
            <a:r>
              <a:rPr baseline="-25000" lang="en">
                <a:latin typeface="Arial"/>
                <a:ea typeface="Arial"/>
                <a:cs typeface="Arial"/>
                <a:sym typeface="Arial"/>
              </a:rPr>
              <a:t>t-1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|x</a:t>
            </a:r>
            <a:r>
              <a:rPr baseline="-25000" lang="en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,x</a:t>
            </a:r>
            <a:r>
              <a:rPr baseline="-25000" lang="en"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) can be derived as -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							, 	where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reverse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distribution p</a:t>
            </a:r>
            <a:r>
              <a:rPr baseline="-25000" lang="en">
                <a:latin typeface="Arial"/>
                <a:ea typeface="Arial"/>
                <a:cs typeface="Arial"/>
                <a:sym typeface="Arial"/>
              </a:rPr>
              <a:t>θ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(x</a:t>
            </a:r>
            <a:r>
              <a:rPr baseline="-25000" lang="en">
                <a:latin typeface="Arial"/>
                <a:ea typeface="Arial"/>
                <a:cs typeface="Arial"/>
                <a:sym typeface="Arial"/>
              </a:rPr>
              <a:t>t-1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|x</a:t>
            </a:r>
            <a:r>
              <a:rPr baseline="-25000" lang="en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) is parameterized as q(x</a:t>
            </a:r>
            <a:r>
              <a:rPr baseline="-25000" lang="en">
                <a:latin typeface="Arial"/>
                <a:ea typeface="Arial"/>
                <a:cs typeface="Arial"/>
                <a:sym typeface="Arial"/>
              </a:rPr>
              <a:t>t-1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|x</a:t>
            </a:r>
            <a:r>
              <a:rPr baseline="-25000" lang="en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, x`</a:t>
            </a:r>
            <a:r>
              <a:rPr baseline="-25000" lang="en"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(x</a:t>
            </a:r>
            <a:r>
              <a:rPr baseline="-25000" lang="en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,t)) where x`</a:t>
            </a:r>
            <a:r>
              <a:rPr baseline="-25000" lang="en"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is the prediction from the network.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It is trained to maximize the variational lower bound -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8" name="Google Shape;44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4875" y="2453025"/>
            <a:ext cx="2048925" cy="45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4575" y="2574275"/>
            <a:ext cx="336232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47750" y="3760250"/>
            <a:ext cx="5137251" cy="37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6"/>
          <p:cNvSpPr txBox="1"/>
          <p:nvPr>
            <p:ph idx="1" type="body"/>
          </p:nvPr>
        </p:nvSpPr>
        <p:spPr>
          <a:xfrm>
            <a:off x="1303800" y="1511775"/>
            <a:ext cx="7030500" cy="30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Kotelnikov et al.(2022) combines the multinomial diffusion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process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for categorical and binary features and gaussian diffusion process for numerical features.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model takes input of dimensionality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						,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	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45720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where N</a:t>
            </a:r>
            <a:r>
              <a:rPr baseline="-25000" lang="en">
                <a:latin typeface="Arial"/>
                <a:ea typeface="Arial"/>
                <a:cs typeface="Arial"/>
                <a:sym typeface="Arial"/>
              </a:rPr>
              <a:t>num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is the number of numerical features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nd K</a:t>
            </a:r>
            <a:r>
              <a:rPr baseline="-25000" lang="en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are the number of categories each from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x</a:t>
            </a:r>
            <a:r>
              <a:rPr baseline="-25000" lang="en">
                <a:latin typeface="Arial"/>
                <a:ea typeface="Arial"/>
                <a:cs typeface="Arial"/>
                <a:sym typeface="Arial"/>
              </a:rPr>
              <a:t>cat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categorical features.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Multinomial and Gaussian losses are added to get total loss.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parameterised reverse diffusion process is learned by a fully connected neural network that has the output of the same dimensionality as input.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TabDDPM</a:t>
            </a:r>
            <a:endParaRPr/>
          </a:p>
        </p:txBody>
      </p:sp>
      <p:pic>
        <p:nvPicPr>
          <p:cNvPr id="457" name="Google Shape;45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8975" y="2240188"/>
            <a:ext cx="999000" cy="443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7"/>
          <p:cNvSpPr txBox="1"/>
          <p:nvPr>
            <p:ph type="title"/>
          </p:nvPr>
        </p:nvSpPr>
        <p:spPr>
          <a:xfrm>
            <a:off x="871125" y="1635300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468" name="Google Shape;468;p38"/>
          <p:cNvSpPr txBox="1"/>
          <p:nvPr>
            <p:ph idx="1" type="body"/>
          </p:nvPr>
        </p:nvSpPr>
        <p:spPr>
          <a:xfrm>
            <a:off x="1303800" y="1480350"/>
            <a:ext cx="7030500" cy="30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Financial time-series data should be evaluated quantitatively and qualitatively such that its stylized characteristics could be analysed.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There aren’t any established standard methods to evaluate generated financial time-series data.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Distributional metrics inspired from signal processing are used for Quantitative evaluation.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Wasserstein Distance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Kolmogorov-Smirnov test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Along with distributional metrics, we also evaluate the generated data on autocorrelation metric.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Autocorrelation is a degree of similarity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between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a given time series and its lagged version over successive time intervals..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474" name="Google Shape;474;p39"/>
          <p:cNvSpPr txBox="1"/>
          <p:nvPr>
            <p:ph idx="1" type="body"/>
          </p:nvPr>
        </p:nvSpPr>
        <p:spPr>
          <a:xfrm>
            <a:off x="1303800" y="1841725"/>
            <a:ext cx="7030500" cy="26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Wasserstein distance is a measure of distance between 2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probability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distributions.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It can be interpreted as minimum energy/cost of moving and transforming (a pile of dirt), one probability distribution to the shape of the other distribution.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Kolmogrov-Smirnov Test: K-S test quantifies a distance between the empirical distribution functions the real and generated sequences.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pvalue of K-S test gives a probability that the two distributions come from the same underlying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distribution.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Quantitative Results</a:t>
            </a:r>
            <a:endParaRPr/>
          </a:p>
        </p:txBody>
      </p:sp>
      <p:graphicFrame>
        <p:nvGraphicFramePr>
          <p:cNvPr id="480" name="Google Shape;480;p40"/>
          <p:cNvGraphicFramePr/>
          <p:nvPr/>
        </p:nvGraphicFramePr>
        <p:xfrm>
          <a:off x="1380950" y="129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{DEF59E78-1A79-4736-A562-5F12ED70ECF8}</a:tableStyleId>
              </a:tblPr>
              <a:tblGrid>
                <a:gridCol w="1390775"/>
                <a:gridCol w="1329800"/>
                <a:gridCol w="1321900"/>
                <a:gridCol w="1331750"/>
                <a:gridCol w="12042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QuantGAN(TCN)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TabDDPM</a:t>
                      </a:r>
                      <a:endParaRPr sz="1100"/>
                    </a:p>
                  </a:txBody>
                  <a:tcPr marT="63500" marB="63500" marR="63500" marL="63500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QuantGAN(TCN) - all_features</a:t>
                      </a:r>
                      <a:endParaRPr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TabDDPM - all_features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EMD(1) ↓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8.033986e-04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4.403211e-04</a:t>
                      </a:r>
                      <a:endParaRPr b="1" sz="1100"/>
                    </a:p>
                  </a:txBody>
                  <a:tcPr marT="63500" marB="63500" marR="63500" marL="63500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5.904130e-06</a:t>
                      </a:r>
                      <a:endParaRPr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5.106787e-06</a:t>
                      </a:r>
                      <a:endParaRPr b="1"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EMD(5) ↓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2.058422e-03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1.818781e-03</a:t>
                      </a:r>
                      <a:endParaRPr b="1" sz="1100"/>
                    </a:p>
                  </a:txBody>
                  <a:tcPr marT="63500" marB="63500" marR="63500" marL="63500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1.400402e-05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1.559988e-05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EMD(20) ↓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1.072807e-02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8.936049e-03</a:t>
                      </a:r>
                      <a:endParaRPr b="1" sz="1100"/>
                    </a:p>
                  </a:txBody>
                  <a:tcPr marT="63500" marB="63500" marR="63500" marL="63500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8.636183e-05</a:t>
                      </a:r>
                      <a:endParaRPr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3.617040e-05</a:t>
                      </a:r>
                      <a:endParaRPr b="1"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EMD(100) ↓</a:t>
                      </a:r>
                      <a:endParaRPr sz="1100"/>
                    </a:p>
                  </a:txBody>
                  <a:tcPr marT="63500" marB="63500" marR="63500" marL="63500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1.269983e-01</a:t>
                      </a:r>
                      <a:endParaRPr sz="1100"/>
                    </a:p>
                  </a:txBody>
                  <a:tcPr marT="63500" marB="63500" marR="63500" marL="63500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2.054403e-02</a:t>
                      </a:r>
                      <a:endParaRPr b="1" sz="1100"/>
                    </a:p>
                  </a:txBody>
                  <a:tcPr marT="63500" marB="63500" marR="63500" marL="63500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6.638992e-04</a:t>
                      </a:r>
                      <a:endParaRPr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5.630576e-04</a:t>
                      </a:r>
                      <a:endParaRPr b="1" sz="1100"/>
                    </a:p>
                  </a:txBody>
                  <a:tcPr marT="63500" marB="63500" marR="63500" marL="63500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7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K-S Test (p-value) ↑</a:t>
                      </a:r>
                      <a:endParaRPr sz="1100"/>
                    </a:p>
                  </a:txBody>
                  <a:tcPr marT="63500" marB="63500" marR="63500" marL="63500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42.455190%</a:t>
                      </a:r>
                      <a:endParaRPr sz="1100"/>
                    </a:p>
                  </a:txBody>
                  <a:tcPr marT="63500" marB="63500" marR="63500" marL="63500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96.380698%</a:t>
                      </a:r>
                      <a:endParaRPr b="1" sz="1100"/>
                    </a:p>
                  </a:txBody>
                  <a:tcPr marT="63500" marB="63500" marR="63500" marL="63500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52.053748%</a:t>
                      </a:r>
                      <a:endParaRPr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82.805256%</a:t>
                      </a:r>
                      <a:endParaRPr b="1" sz="1100"/>
                    </a:p>
                  </a:txBody>
                  <a:tcPr marT="63500" marB="63500" marR="63500" marL="63500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ACF(ᆞ) ↓</a:t>
                      </a:r>
                      <a:endParaRPr sz="1100"/>
                    </a:p>
                  </a:txBody>
                  <a:tcPr marT="63500" marB="63500" marR="63500" marL="63500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1.211521e-01</a:t>
                      </a:r>
                      <a:endParaRPr sz="1100"/>
                    </a:p>
                  </a:txBody>
                  <a:tcPr marT="63500" marB="63500" marR="63500" marL="63500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1.056656e-01</a:t>
                      </a:r>
                      <a:endParaRPr b="1" sz="1100"/>
                    </a:p>
                  </a:txBody>
                  <a:tcPr marT="63500" marB="63500" marR="63500" marL="63500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1.219926e-01</a:t>
                      </a:r>
                      <a:endParaRPr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1.028182e-01</a:t>
                      </a:r>
                      <a:endParaRPr sz="1100"/>
                    </a:p>
                  </a:txBody>
                  <a:tcPr marT="63500" marB="63500" marR="63500" marL="63500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ACF(|ᆞ|) ↓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1.115744e-01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1.326045e-01</a:t>
                      </a:r>
                      <a:endParaRPr sz="1100"/>
                    </a:p>
                  </a:txBody>
                  <a:tcPr marT="63500" marB="63500" marR="63500" marL="63500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1.058974e-01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1.103400e-01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ACF((ᆞ)</a:t>
                      </a:r>
                      <a:r>
                        <a:rPr baseline="30000" lang="en" sz="1100"/>
                        <a:t>2</a:t>
                      </a:r>
                      <a:r>
                        <a:rPr lang="en" sz="1100"/>
                        <a:t>) ↓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1.027946e-01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1.374898e-01</a:t>
                      </a:r>
                      <a:endParaRPr sz="1100"/>
                    </a:p>
                  </a:txBody>
                  <a:tcPr marT="63500" marB="63500" marR="63500" marL="63500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8.543895e-02</a:t>
                      </a:r>
                      <a:endParaRPr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7.982600e-02</a:t>
                      </a:r>
                      <a:endParaRPr b="1"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Leverage Effect ↓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1.310409e-01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1.083866e-01</a:t>
                      </a:r>
                      <a:endParaRPr b="1" sz="1100"/>
                    </a:p>
                  </a:txBody>
                  <a:tcPr marT="63500" marB="63500" marR="63500" marL="63500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1.239125e-01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1.275619e-01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ACF Score ↓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2.342331e-01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2.437218e-01</a:t>
                      </a:r>
                      <a:endParaRPr sz="1100"/>
                    </a:p>
                  </a:txBody>
                  <a:tcPr marT="63500" marB="63500" marR="63500" marL="63500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2.207953e-01</a:t>
                      </a:r>
                      <a:endParaRPr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2.130510e-01</a:t>
                      </a:r>
                      <a:endParaRPr b="1"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Qualitative Results</a:t>
            </a:r>
            <a:endParaRPr/>
          </a:p>
        </p:txBody>
      </p:sp>
      <p:sp>
        <p:nvSpPr>
          <p:cNvPr id="486" name="Google Shape;486;p41"/>
          <p:cNvSpPr txBox="1"/>
          <p:nvPr/>
        </p:nvSpPr>
        <p:spPr>
          <a:xfrm>
            <a:off x="158850" y="1621750"/>
            <a:ext cx="39120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Heavy Tail Distribution - Empirical evidence shows that stock returns of an asset show heavy tail distribution.</a:t>
            </a:r>
            <a:endParaRPr sz="13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TabDDPM is able to model heavy tails of returns a lot better than QuantGAN.</a:t>
            </a:r>
            <a:endParaRPr sz="11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Peaked Distribution - QuantGAN is able to model </a:t>
            </a:r>
            <a:r>
              <a:rPr lang="en" sz="1300"/>
              <a:t>preakness</a:t>
            </a:r>
            <a:r>
              <a:rPr lang="en" sz="1300"/>
              <a:t> of the distribution but its mean is off which is not the case for TabDDPM on the 2 occasions it is matching with the </a:t>
            </a:r>
            <a:r>
              <a:rPr lang="en" sz="1300"/>
              <a:t>peakness</a:t>
            </a:r>
            <a:r>
              <a:rPr lang="en" sz="1300"/>
              <a:t> of real distribution..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7" name="Google Shape;48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2049" y="1244307"/>
            <a:ext cx="4571999" cy="3575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Qualitative Results</a:t>
            </a:r>
            <a:endParaRPr/>
          </a:p>
        </p:txBody>
      </p:sp>
      <p:sp>
        <p:nvSpPr>
          <p:cNvPr id="493" name="Google Shape;493;p42"/>
          <p:cNvSpPr txBox="1"/>
          <p:nvPr>
            <p:ph idx="1" type="body"/>
          </p:nvPr>
        </p:nvSpPr>
        <p:spPr>
          <a:xfrm>
            <a:off x="315975" y="1597875"/>
            <a:ext cx="40362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Volatility Clustering - Volatility clustering is the observation that large changes in price tend to follow large changes and small changes tend to be followed by small changes.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TabDDPM follows the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correlation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of volatility trend better than QuantGAN, even though it isn’t as smooth as the real distribution.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Thus, TabDDPM is able to model the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volatility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clustering effect which the QuantGAN is unable to.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4" name="Google Shape;49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2025" y="1137525"/>
            <a:ext cx="4652326" cy="363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3"/>
          <p:cNvSpPr txBox="1"/>
          <p:nvPr>
            <p:ph idx="1" type="body"/>
          </p:nvPr>
        </p:nvSpPr>
        <p:spPr>
          <a:xfrm>
            <a:off x="378825" y="1597875"/>
            <a:ext cx="40536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Leverage Effect - Volatility of an asset is negatively correlated with the return of the asset.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QuantGAN is able to to capture the effect very well which can be attributed to the long range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dependencies modelling capabilities of TCN.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TabDDPM is unable to capture this effect. I wonder if it is due to the lack of a mechanism to deal with long-range sequences.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4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Qualitative Results</a:t>
            </a:r>
            <a:endParaRPr/>
          </a:p>
        </p:txBody>
      </p:sp>
      <p:pic>
        <p:nvPicPr>
          <p:cNvPr id="501" name="Google Shape;50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3275" y="1290825"/>
            <a:ext cx="4810726" cy="3706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512" name="Google Shape;512;p4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Generated distribution of TabDDPM performs better than QuantGAN at the Wasserstein distance metric and the K-S test indicating a superior structural modeliling of the real distribution.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QuantGAN, designed for sequential data, is able to capture the time-series correlation better than TabDDPM which is backed by the superior ACF score and the discussed qualitative analysis.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Different stylized characteristics are captured by different models so depending upon the use case, one should keep that in mind when using these models to generate data.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Further research needs to be done to see if TabDDPM architecture can benefit from modifications like TCN or attention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mechanisms.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Finally, an alternative approach to model and generate financial time-series data is presented which is superior to the GAN approach in some cases.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6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523" name="Google Shape;523;p47"/>
          <p:cNvSpPr txBox="1"/>
          <p:nvPr>
            <p:ph idx="1" type="body"/>
          </p:nvPr>
        </p:nvSpPr>
        <p:spPr>
          <a:xfrm>
            <a:off x="1303800" y="1370375"/>
            <a:ext cx="7030500" cy="31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Dogariu, M., Ştefan, L. D., Boteanu, B. A., Lamba, C., Kim, B., &amp; Ionescu, B. (2022). Generation of realistic synthetic financial time-series. ACM Transactions on Multimedia Computing, Communications, and Applications (TOMM), 18(4), 1-27. doi:</a:t>
            </a: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https://doi.org/10.1145/3501305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Fu, W., Hirsa, A., &amp; Osterrieder, J. (2022). Simulating financial time series using attention. arXiv preprint arXiv:2207.00493. doi:</a:t>
            </a: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https://doi.org/10.48550/arXiv.2207.00493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Wiese, M., Knobloch, R., Korn, R., &amp; Kretschmer, P. (2020). Quant GANs: deep generation of financial time series. Quantitative Finance, 20(9), 1419-1440. doi:</a:t>
            </a: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https://doi.org/10.1080/14697688.2020.1730426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Oord, A. V. D., Dieleman, S., Zen, H., Simonyan, K., Vinyals, O., Graves, A., ... &amp; Kavukcuoglu, K. (2016). Wavenet: A generative model for raw audio. arXiv preprint arXiv:1609.03499. doi:</a:t>
            </a: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https://doi.org/10.48550/arXiv.1609.03499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Kotelnikov, A., Baranchuk, D., Rubachev, I., &amp; Babenko, A. (2022). TabDDPM: Modelling Tabular Data with Diffusion Models. arXiv preprint arXiv:2209.15421. doi:</a:t>
            </a: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https://doi.org/10.48550/arXiv.2209.15421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95" name="Google Shape;295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Humans with biases, that are trading assets create intertwined and chaotic financial markets.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Asset prices in an established financial market are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“long” for large time scales.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Brownian for smaller time scales.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Large time scale strategies not always viable.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Lack of data coverage in smaller time scales.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Deep learning methodology unable to capitalize.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Time-series data refers to data that has a notion of sequence in its structure.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Financial time-series data is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referring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to an asset that has value and the behaviour of that value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throughout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time.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Capturing the characteristics of the distribution of a financial time-series data is done using a deep learning models.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Generative Adversarial Model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Diffusion model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</p:txBody>
      </p:sp>
      <p:sp>
        <p:nvSpPr>
          <p:cNvPr id="307" name="Google Shape;307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Modelling financial time-series data is an important topic of research in quantitative finance.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Allows to generate data points from financial distribution that can robustify regression tasks.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Can reveal stylized characteristics that can be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further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used in market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anomaly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or manipulation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problems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 perfect RL environment for a financial market would require modelling of assets traded in the environment.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Starting point?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318" name="Google Shape;318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Capital Markets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Stocks and Stock Options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Stocks - Tokens of publicly traded companies representing part ownership of the company.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Cannot access the revenues or profits of the company.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Value is realized by the stockholder after the sale of the stock.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Thus, relative return is modelled rather than the price of the asset.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45720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9" name="Google Shape;3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1325" y="3578225"/>
            <a:ext cx="999000" cy="472741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20"/>
          <p:cNvSpPr txBox="1"/>
          <p:nvPr/>
        </p:nvSpPr>
        <p:spPr>
          <a:xfrm>
            <a:off x="4188900" y="3578225"/>
            <a:ext cx="41454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where r</a:t>
            </a:r>
            <a:r>
              <a:rPr baseline="-25000" lang="en" sz="1300">
                <a:solidFill>
                  <a:schemeClr val="dk2"/>
                </a:solidFill>
              </a:rPr>
              <a:t>t</a:t>
            </a:r>
            <a:r>
              <a:rPr lang="en" sz="1300">
                <a:solidFill>
                  <a:schemeClr val="dk2"/>
                </a:solidFill>
              </a:rPr>
              <a:t> is the return at time t and S</a:t>
            </a:r>
            <a:r>
              <a:rPr baseline="-25000" lang="en" sz="1300">
                <a:solidFill>
                  <a:schemeClr val="dk2"/>
                </a:solidFill>
              </a:rPr>
              <a:t>t</a:t>
            </a:r>
            <a:r>
              <a:rPr lang="en" sz="1300">
                <a:solidFill>
                  <a:schemeClr val="dk2"/>
                </a:solidFill>
              </a:rPr>
              <a:t> is the current market price(or spot price) of the asset.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Options - A financial instrument that acts as a contract between two parties (buyer and seller).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option buyer, in exchange for paying the premium, gets the right(but not the obligation) to buy/sell the underlying asset at a fixed price(strike) on or before a fixed specified date(expiry).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option seller, in exchange for receiving the premium, gets the potential obligation to sell/buy the underlying asset at a fixed price on or before a fixed specified date.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Two types of Options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Calls - The contract buyer has the right to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buy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the underlying asset at strike on or before expiry.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Puts - The contract buyer has the right to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sell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the underlying asset at strike on or before expiry.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