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rial Bold" charset="1" panose="020B0802020202020204"/>
      <p:regular r:id="rId18"/>
    </p:embeddedFont>
    <p:embeddedFont>
      <p:font typeface="ITC Franklin Gothic LT" charset="1" panose="020B0504030503020204"/>
      <p:regular r:id="rId19"/>
    </p:embeddedFont>
    <p:embeddedFont>
      <p:font typeface="ITC Franklin Gothic LT Semi-Bold" charset="1" panose="020B0704030502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notesMasters/notesMaster1.xml" Type="http://schemas.openxmlformats.org/officeDocument/2006/relationships/notesMaster"/><Relationship Id="rId22" Target="theme/theme2.xml" Type="http://schemas.openxmlformats.org/officeDocument/2006/relationships/theme"/><Relationship Id="rId23" Target="notesSlides/notesSlide1.xml" Type="http://schemas.openxmlformats.org/officeDocument/2006/relationships/notesSlide"/><Relationship Id="rId24" Target="notesSlides/notesSlide2.xml" Type="http://schemas.openxmlformats.org/officeDocument/2006/relationships/notesSlide"/><Relationship Id="rId25" Target="notesSlides/notesSlide3.xml" Type="http://schemas.openxmlformats.org/officeDocument/2006/relationships/notesSlide"/><Relationship Id="rId26" Target="notesSlides/notesSlide4.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ithub.com/sam-francis06/steganography-project-aicte-edunet-ibm-cybersecurity-internship-2025" TargetMode="External" Type="http://schemas.openxmlformats.org/officeDocument/2006/relationships/hyperlink"/><Relationship Id="rId4" Target="https://github.com/sam-francis06/steganography-project-aicte-edunet-ibm-cybersecurity-internship-2025" TargetMode="External" Type="http://schemas.openxmlformats.org/officeDocument/2006/relationships/hyperlink"/></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669801" y="4628646"/>
            <a:ext cx="16948398" cy="5007224"/>
            <a:chOff x="0" y="0"/>
            <a:chExt cx="22597864" cy="6676298"/>
          </a:xfrm>
        </p:grpSpPr>
        <p:sp>
          <p:nvSpPr>
            <p:cNvPr name="Freeform 11" id="11"/>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grpSp>
        <p:nvGrpSpPr>
          <p:cNvPr name="Group 12" id="12"/>
          <p:cNvGrpSpPr/>
          <p:nvPr/>
        </p:nvGrpSpPr>
        <p:grpSpPr>
          <a:xfrm rot="0">
            <a:off x="2038662" y="2732453"/>
            <a:ext cx="13716000" cy="1466667"/>
            <a:chOff x="0" y="0"/>
            <a:chExt cx="18288000" cy="1955556"/>
          </a:xfrm>
        </p:grpSpPr>
        <p:sp>
          <p:nvSpPr>
            <p:cNvPr name="Freeform 13" id="13"/>
            <p:cNvSpPr/>
            <p:nvPr/>
          </p:nvSpPr>
          <p:spPr>
            <a:xfrm flipH="false" flipV="false" rot="0">
              <a:off x="0" y="0"/>
              <a:ext cx="18288000" cy="1955556"/>
            </a:xfrm>
            <a:custGeom>
              <a:avLst/>
              <a:gdLst/>
              <a:ahLst/>
              <a:cxnLst/>
              <a:rect r="r" b="b" t="t" l="l"/>
              <a:pathLst>
                <a:path h="1955556" w="18288000">
                  <a:moveTo>
                    <a:pt x="0" y="0"/>
                  </a:moveTo>
                  <a:lnTo>
                    <a:pt x="18288000" y="0"/>
                  </a:lnTo>
                  <a:lnTo>
                    <a:pt x="18288000" y="1955556"/>
                  </a:lnTo>
                  <a:lnTo>
                    <a:pt x="0" y="1955556"/>
                  </a:lnTo>
                  <a:close/>
                </a:path>
              </a:pathLst>
            </a:custGeom>
            <a:solidFill>
              <a:srgbClr val="000000">
                <a:alpha val="0"/>
              </a:srgbClr>
            </a:solidFill>
          </p:spPr>
        </p:sp>
        <p:sp>
          <p:nvSpPr>
            <p:cNvPr name="TextBox 14" id="14"/>
            <p:cNvSpPr txBox="true"/>
            <p:nvPr/>
          </p:nvSpPr>
          <p:spPr>
            <a:xfrm>
              <a:off x="0" y="-95250"/>
              <a:ext cx="18288000" cy="2050806"/>
            </a:xfrm>
            <a:prstGeom prst="rect">
              <a:avLst/>
            </a:prstGeom>
          </p:spPr>
          <p:txBody>
            <a:bodyPr anchor="b" rtlCol="false" tIns="0" lIns="0" bIns="0" rIns="0"/>
            <a:lstStyle/>
            <a:p>
              <a:pPr algn="ctr">
                <a:lnSpc>
                  <a:spcPts val="5831"/>
                </a:lnSpc>
              </a:pPr>
              <a:r>
                <a:rPr lang="en-US" sz="4859" b="true">
                  <a:solidFill>
                    <a:srgbClr val="1CADE4"/>
                  </a:solidFill>
                  <a:latin typeface="Arial Bold"/>
                  <a:ea typeface="Arial Bold"/>
                  <a:cs typeface="Arial Bold"/>
                  <a:sym typeface="Arial Bold"/>
                </a:rPr>
                <a:t>SECURE DATA HIDING in IMAGE USING STEGANOGRAPHY</a:t>
              </a:r>
            </a:p>
          </p:txBody>
        </p:sp>
      </p:grpSp>
      <p:sp>
        <p:nvSpPr>
          <p:cNvPr name="TextBox 15" id="15"/>
          <p:cNvSpPr txBox="true"/>
          <p:nvPr/>
        </p:nvSpPr>
        <p:spPr>
          <a:xfrm rot="0">
            <a:off x="-403233" y="1501952"/>
            <a:ext cx="18907092" cy="880972"/>
          </a:xfrm>
          <a:prstGeom prst="rect">
            <a:avLst/>
          </a:prstGeom>
        </p:spPr>
        <p:txBody>
          <a:bodyPr anchor="t" rtlCol="false" tIns="0" lIns="0" bIns="0" rIns="0">
            <a:spAutoFit/>
          </a:bodyPr>
          <a:lstStyle/>
          <a:p>
            <a:pPr algn="ctr">
              <a:lnSpc>
                <a:spcPts val="5759"/>
              </a:lnSpc>
            </a:pPr>
            <a:r>
              <a:rPr lang="en-US" sz="4800" b="true">
                <a:solidFill>
                  <a:srgbClr val="1482AC"/>
                </a:solidFill>
                <a:latin typeface="Arial Bold"/>
                <a:ea typeface="Arial Bold"/>
                <a:cs typeface="Arial Bold"/>
                <a:sym typeface="Arial Bold"/>
              </a:rPr>
              <a:t>CAPSTONE PROJECT</a:t>
            </a:r>
          </a:p>
        </p:txBody>
      </p:sp>
      <p:sp>
        <p:nvSpPr>
          <p:cNvPr name="TextBox 16" id="16"/>
          <p:cNvSpPr txBox="true"/>
          <p:nvPr/>
        </p:nvSpPr>
        <p:spPr>
          <a:xfrm rot="0">
            <a:off x="2451102" y="6027920"/>
            <a:ext cx="12891120" cy="2576252"/>
          </a:xfrm>
          <a:prstGeom prst="rect">
            <a:avLst/>
          </a:prstGeom>
        </p:spPr>
        <p:txBody>
          <a:bodyPr anchor="t" rtlCol="false" tIns="0" lIns="0" bIns="0" rIns="0">
            <a:spAutoFit/>
          </a:bodyPr>
          <a:lstStyle/>
          <a:p>
            <a:pPr algn="ctr">
              <a:lnSpc>
                <a:spcPts val="3937"/>
              </a:lnSpc>
            </a:pPr>
            <a:r>
              <a:rPr lang="en-US" sz="3280" b="true">
                <a:solidFill>
                  <a:srgbClr val="1482AC"/>
                </a:solidFill>
                <a:latin typeface="Arial Bold"/>
                <a:ea typeface="Arial Bold"/>
                <a:cs typeface="Arial Bold"/>
                <a:sym typeface="Arial Bold"/>
              </a:rPr>
              <a:t>Presented By: </a:t>
            </a:r>
          </a:p>
          <a:p>
            <a:pPr algn="ctr">
              <a:lnSpc>
                <a:spcPts val="3937"/>
              </a:lnSpc>
            </a:pPr>
            <a:r>
              <a:rPr lang="en-US" sz="3280" b="true">
                <a:solidFill>
                  <a:srgbClr val="1482AC"/>
                </a:solidFill>
                <a:latin typeface="Arial Bold"/>
                <a:ea typeface="Arial Bold"/>
                <a:cs typeface="Arial Bold"/>
                <a:sym typeface="Arial Bold"/>
              </a:rPr>
              <a:t>Francis Samuvel</a:t>
            </a:r>
          </a:p>
          <a:p>
            <a:pPr algn="ctr">
              <a:lnSpc>
                <a:spcPts val="3937"/>
              </a:lnSpc>
            </a:pPr>
            <a:r>
              <a:rPr lang="en-US" sz="3280" b="true">
                <a:solidFill>
                  <a:srgbClr val="1482AC"/>
                </a:solidFill>
                <a:latin typeface="Arial Bold"/>
                <a:ea typeface="Arial Bold"/>
                <a:cs typeface="Arial Bold"/>
                <a:sym typeface="Arial Bold"/>
              </a:rPr>
              <a:t>Manakula Vinayagar Institute Of Technology</a:t>
            </a:r>
          </a:p>
          <a:p>
            <a:pPr algn="ctr">
              <a:lnSpc>
                <a:spcPts val="3937"/>
              </a:lnSpc>
            </a:pPr>
            <a:r>
              <a:rPr lang="en-US" sz="3280" b="true">
                <a:solidFill>
                  <a:srgbClr val="1482AC"/>
                </a:solidFill>
                <a:latin typeface="Arial Bold"/>
                <a:ea typeface="Arial Bold"/>
                <a:cs typeface="Arial Bold"/>
                <a:sym typeface="Arial Bold"/>
              </a:rPr>
              <a:t>Information Technology</a:t>
            </a:r>
          </a:p>
          <a:p>
            <a:pPr algn="ctr">
              <a:lnSpc>
                <a:spcPts val="3937"/>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GitHub Link</a:t>
              </a:r>
            </a:p>
          </p:txBody>
        </p:sp>
      </p:grpSp>
      <p:grpSp>
        <p:nvGrpSpPr>
          <p:cNvPr name="Group 13" id="13"/>
          <p:cNvGrpSpPr/>
          <p:nvPr/>
        </p:nvGrpSpPr>
        <p:grpSpPr>
          <a:xfrm rot="0">
            <a:off x="871788" y="1953039"/>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76200"/>
              <a:ext cx="22059230" cy="9422848"/>
            </a:xfrm>
            <a:prstGeom prst="rect">
              <a:avLst/>
            </a:prstGeom>
          </p:spPr>
          <p:txBody>
            <a:bodyPr anchor="ctr" rtlCol="false" tIns="0" lIns="0" bIns="0" rIns="0"/>
            <a:lstStyle/>
            <a:p>
              <a:pPr algn="l" marL="461486" indent="-230743" lvl="1">
                <a:lnSpc>
                  <a:spcPts val="3366"/>
                </a:lnSpc>
                <a:buFont typeface="Arial"/>
                <a:buChar char="•"/>
              </a:pPr>
              <a:r>
                <a:rPr lang="en-US" sz="2550" u="sng">
                  <a:solidFill>
                    <a:srgbClr val="6EAC1C"/>
                  </a:solidFill>
                  <a:latin typeface="ITC Franklin Gothic LT"/>
                  <a:ea typeface="ITC Franklin Gothic LT"/>
                  <a:cs typeface="ITC Franklin Gothic LT"/>
                  <a:sym typeface="ITC Franklin Gothic LT"/>
                  <a:hlinkClick r:id="rId3" tooltip="https://github.com/sam-francis06/steganography-project-aicte-edunet-ibm-cybersecurity-internship-2025"/>
                </a:rPr>
                <a:t>https://github.com/SilverOwl1112/Steganography-Project-AICTE---Edunet-Foundation---IBM-Skillsbuild-Cybersecurity-Internship-2025.git</a:t>
              </a:r>
            </a:p>
            <a:p>
              <a:pPr algn="l" marL="461486" indent="-230743" lvl="1">
                <a:lnSpc>
                  <a:spcPts val="3366"/>
                </a:lnSpc>
                <a:buFont typeface="Arial"/>
                <a:buChar char="•"/>
              </a:pPr>
              <a:r>
                <a:rPr lang="en-US" sz="2550" u="sng">
                  <a:solidFill>
                    <a:srgbClr val="404040"/>
                  </a:solidFill>
                  <a:latin typeface="ITC Franklin Gothic LT"/>
                  <a:ea typeface="ITC Franklin Gothic LT"/>
                  <a:cs typeface="ITC Franklin Gothic LT"/>
                  <a:sym typeface="ITC Franklin Gothic LT"/>
                  <a:hlinkClick r:id="rId4" tooltip="https://github.com/sam-francis06/steganography-project-aicte-edunet-ibm-cybersecurity-internship-2025"/>
                </a:rPr>
                <a:t>The README file section in this GitHub repository has all the steps needed to execute and use this project.</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3"/>
              <a:stretch>
                <a:fillRect l="0" t="-141" r="-1" b="-141"/>
              </a:stretch>
            </a:blipFill>
          </p:spPr>
        </p:sp>
      </p:grpSp>
      <p:grpSp>
        <p:nvGrpSpPr>
          <p:cNvPr name="Group 10" id="10"/>
          <p:cNvGrpSpPr/>
          <p:nvPr/>
        </p:nvGrpSpPr>
        <p:grpSpPr>
          <a:xfrm rot="0">
            <a:off x="871788" y="1953039"/>
            <a:ext cx="16544422" cy="7009986"/>
            <a:chOff x="0" y="0"/>
            <a:chExt cx="22059230" cy="9346648"/>
          </a:xfrm>
        </p:grpSpPr>
        <p:sp>
          <p:nvSpPr>
            <p:cNvPr name="Freeform 11" id="11"/>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2" id="12"/>
            <p:cNvSpPr txBox="true"/>
            <p:nvPr/>
          </p:nvSpPr>
          <p:spPr>
            <a:xfrm>
              <a:off x="0" y="-9525"/>
              <a:ext cx="22059230" cy="9356173"/>
            </a:xfrm>
            <a:prstGeom prst="rect">
              <a:avLst/>
            </a:prstGeom>
          </p:spPr>
          <p:txBody>
            <a:bodyPr anchor="ctr" rtlCol="false" tIns="0" lIns="0" bIns="0" rIns="0"/>
            <a:lstStyle/>
            <a:p>
              <a:pPr algn="l" marL="323040" indent="-161520" lvl="1">
                <a:lnSpc>
                  <a:spcPts val="1884"/>
                </a:lnSpc>
                <a:buFont typeface="Arial"/>
                <a:buChar char="•"/>
              </a:pPr>
              <a:r>
                <a:rPr lang="en-US" sz="1784">
                  <a:solidFill>
                    <a:srgbClr val="404040"/>
                  </a:solidFill>
                  <a:latin typeface="ITC Franklin Gothic LT"/>
                  <a:ea typeface="ITC Franklin Gothic LT"/>
                  <a:cs typeface="ITC Franklin Gothic LT"/>
                  <a:sym typeface="ITC Franklin Gothic LT"/>
                </a:rPr>
                <a:t>🔹 </a:t>
              </a:r>
              <a:r>
                <a:rPr lang="en-US" b="true" sz="1784">
                  <a:solidFill>
                    <a:srgbClr val="404040"/>
                  </a:solidFill>
                  <a:latin typeface="ITC Franklin Gothic LT Semi-Bold"/>
                  <a:ea typeface="ITC Franklin Gothic LT Semi-Bold"/>
                  <a:cs typeface="ITC Franklin Gothic LT Semi-Bold"/>
                  <a:sym typeface="ITC Franklin Gothic LT Semi-Bold"/>
                </a:rPr>
                <a:t>Enhanced Security with Advanced Encryption Techniques</a:t>
              </a:r>
            </a:p>
            <a:p>
              <a:pPr algn="l" marL="323040" indent="-161520" lvl="1">
                <a:lnSpc>
                  <a:spcPts val="1884"/>
                </a:lnSpc>
              </a:pPr>
              <a:r>
                <a:rPr lang="en-US" sz="1784">
                  <a:solidFill>
                    <a:srgbClr val="404040"/>
                  </a:solidFill>
                  <a:latin typeface="ITC Franklin Gothic LT"/>
                  <a:ea typeface="ITC Franklin Gothic LT"/>
                  <a:cs typeface="ITC Franklin Gothic LT"/>
                  <a:sym typeface="ITC Franklin Gothic LT"/>
                </a:rPr>
                <a:t>While the current implementation uses </a:t>
              </a:r>
              <a:r>
                <a:rPr lang="en-US" b="true" sz="1784">
                  <a:solidFill>
                    <a:srgbClr val="404040"/>
                  </a:solidFill>
                  <a:latin typeface="ITC Franklin Gothic LT Semi-Bold"/>
                  <a:ea typeface="ITC Franklin Gothic LT Semi-Bold"/>
                  <a:cs typeface="ITC Franklin Gothic LT Semi-Bold"/>
                  <a:sym typeface="ITC Franklin Gothic LT Semi-Bold"/>
                </a:rPr>
                <a:t>passcode protection</a:t>
              </a:r>
              <a:r>
                <a:rPr lang="en-US" sz="1784">
                  <a:solidFill>
                    <a:srgbClr val="404040"/>
                  </a:solidFill>
                  <a:latin typeface="ITC Franklin Gothic LT"/>
                  <a:ea typeface="ITC Franklin Gothic LT"/>
                  <a:cs typeface="ITC Franklin Gothic LT"/>
                  <a:sym typeface="ITC Franklin Gothic LT"/>
                </a:rPr>
                <a:t>, future enhancements could incorporate </a:t>
              </a:r>
              <a:r>
                <a:rPr lang="en-US" b="true" sz="1784">
                  <a:solidFill>
                    <a:srgbClr val="404040"/>
                  </a:solidFill>
                  <a:latin typeface="ITC Franklin Gothic LT Semi-Bold"/>
                  <a:ea typeface="ITC Franklin Gothic LT Semi-Bold"/>
                  <a:cs typeface="ITC Franklin Gothic LT Semi-Bold"/>
                  <a:sym typeface="ITC Franklin Gothic LT Semi-Bold"/>
                </a:rPr>
                <a:t>AES (Advanced Encryption Standard) or RSA encryption</a:t>
              </a:r>
              <a:r>
                <a:rPr lang="en-US" sz="1784">
                  <a:solidFill>
                    <a:srgbClr val="404040"/>
                  </a:solidFill>
                  <a:latin typeface="ITC Franklin Gothic LT"/>
                  <a:ea typeface="ITC Franklin Gothic LT"/>
                  <a:cs typeface="ITC Franklin Gothic LT"/>
                  <a:sym typeface="ITC Franklin Gothic LT"/>
                </a:rPr>
                <a:t> before embedding the message in the image. This would add an extra layer of security, ensuring that even if someone extracts the hidden data, they cannot decipher it without the proper encryption key.</a:t>
              </a:r>
            </a:p>
            <a:p>
              <a:pPr algn="l" marL="323040" indent="-161520" lvl="1">
                <a:lnSpc>
                  <a:spcPts val="1884"/>
                </a:lnSpc>
                <a:buFont typeface="Arial"/>
                <a:buChar char="•"/>
              </a:pPr>
              <a:r>
                <a:rPr lang="en-US" sz="1784">
                  <a:solidFill>
                    <a:srgbClr val="404040"/>
                  </a:solidFill>
                  <a:latin typeface="ITC Franklin Gothic LT"/>
                  <a:ea typeface="ITC Franklin Gothic LT"/>
                  <a:cs typeface="ITC Franklin Gothic LT"/>
                  <a:sym typeface="ITC Franklin Gothic LT"/>
                </a:rPr>
                <a:t>🔹 </a:t>
              </a:r>
              <a:r>
                <a:rPr lang="en-US" b="true" sz="1784">
                  <a:solidFill>
                    <a:srgbClr val="404040"/>
                  </a:solidFill>
                  <a:latin typeface="ITC Franklin Gothic LT Semi-Bold"/>
                  <a:ea typeface="ITC Franklin Gothic LT Semi-Bold"/>
                  <a:cs typeface="ITC Franklin Gothic LT Semi-Bold"/>
                  <a:sym typeface="ITC Franklin Gothic LT Semi-Bold"/>
                </a:rPr>
                <a:t>Support for Multiple Image Formats</a:t>
              </a:r>
            </a:p>
            <a:p>
              <a:pPr algn="l" marL="323040" indent="-161520" lvl="1">
                <a:lnSpc>
                  <a:spcPts val="1884"/>
                </a:lnSpc>
              </a:pPr>
              <a:r>
                <a:rPr lang="en-US" sz="1784">
                  <a:solidFill>
                    <a:srgbClr val="404040"/>
                  </a:solidFill>
                  <a:latin typeface="ITC Franklin Gothic LT"/>
                  <a:ea typeface="ITC Franklin Gothic LT"/>
                  <a:cs typeface="ITC Franklin Gothic LT"/>
                  <a:sym typeface="ITC Franklin Gothic LT"/>
                </a:rPr>
                <a:t>Currently, the project is optimized for </a:t>
              </a:r>
              <a:r>
                <a:rPr lang="en-US" b="true" sz="1784">
                  <a:solidFill>
                    <a:srgbClr val="404040"/>
                  </a:solidFill>
                  <a:latin typeface="ITC Franklin Gothic LT Semi-Bold"/>
                  <a:ea typeface="ITC Franklin Gothic LT Semi-Bold"/>
                  <a:cs typeface="ITC Franklin Gothic LT Semi-Bold"/>
                  <a:sym typeface="ITC Franklin Gothic LT Semi-Bold"/>
                </a:rPr>
                <a:t>PNG images</a:t>
              </a:r>
              <a:r>
                <a:rPr lang="en-US" sz="1784">
                  <a:solidFill>
                    <a:srgbClr val="404040"/>
                  </a:solidFill>
                  <a:latin typeface="ITC Franklin Gothic LT"/>
                  <a:ea typeface="ITC Franklin Gothic LT"/>
                  <a:cs typeface="ITC Franklin Gothic LT"/>
                  <a:sym typeface="ITC Franklin Gothic LT"/>
                </a:rPr>
                <a:t> due to their lossless compression. Future developments could expand support to </a:t>
              </a:r>
              <a:r>
                <a:rPr lang="en-US" b="true" sz="1784">
                  <a:solidFill>
                    <a:srgbClr val="404040"/>
                  </a:solidFill>
                  <a:latin typeface="ITC Franklin Gothic LT Semi-Bold"/>
                  <a:ea typeface="ITC Franklin Gothic LT Semi-Bold"/>
                  <a:cs typeface="ITC Franklin Gothic LT Semi-Bold"/>
                  <a:sym typeface="ITC Franklin Gothic LT Semi-Bold"/>
                </a:rPr>
                <a:t>BMP, TIFF, and RAW image formats</a:t>
              </a:r>
              <a:r>
                <a:rPr lang="en-US" sz="1784">
                  <a:solidFill>
                    <a:srgbClr val="404040"/>
                  </a:solidFill>
                  <a:latin typeface="ITC Franklin Gothic LT"/>
                  <a:ea typeface="ITC Franklin Gothic LT"/>
                  <a:cs typeface="ITC Franklin Gothic LT"/>
                  <a:sym typeface="ITC Franklin Gothic LT"/>
                </a:rPr>
                <a:t>, allowing for </a:t>
              </a:r>
              <a:r>
                <a:rPr lang="en-US" b="true" sz="1784">
                  <a:solidFill>
                    <a:srgbClr val="404040"/>
                  </a:solidFill>
                  <a:latin typeface="ITC Franklin Gothic LT Semi-Bold"/>
                  <a:ea typeface="ITC Franklin Gothic LT Semi-Bold"/>
                  <a:cs typeface="ITC Franklin Gothic LT Semi-Bold"/>
                  <a:sym typeface="ITC Franklin Gothic LT Semi-Bold"/>
                </a:rPr>
                <a:t>greater flexibility</a:t>
              </a:r>
              <a:r>
                <a:rPr lang="en-US" sz="1784">
                  <a:solidFill>
                    <a:srgbClr val="404040"/>
                  </a:solidFill>
                  <a:latin typeface="ITC Franklin Gothic LT"/>
                  <a:ea typeface="ITC Franklin Gothic LT"/>
                  <a:cs typeface="ITC Franklin Gothic LT"/>
                  <a:sym typeface="ITC Franklin Gothic LT"/>
                </a:rPr>
                <a:t> in choosing cover images while ensuring message integrity.</a:t>
              </a:r>
            </a:p>
            <a:p>
              <a:pPr algn="l" marL="323040" indent="-161520" lvl="1">
                <a:lnSpc>
                  <a:spcPts val="1884"/>
                </a:lnSpc>
                <a:buFont typeface="Arial"/>
                <a:buChar char="•"/>
              </a:pPr>
              <a:r>
                <a:rPr lang="en-US" sz="1784">
                  <a:solidFill>
                    <a:srgbClr val="404040"/>
                  </a:solidFill>
                  <a:latin typeface="ITC Franklin Gothic LT"/>
                  <a:ea typeface="ITC Franklin Gothic LT"/>
                  <a:cs typeface="ITC Franklin Gothic LT"/>
                  <a:sym typeface="ITC Franklin Gothic LT"/>
                </a:rPr>
                <a:t>🔹 </a:t>
              </a:r>
              <a:r>
                <a:rPr lang="en-US" b="true" sz="1784">
                  <a:solidFill>
                    <a:srgbClr val="404040"/>
                  </a:solidFill>
                  <a:latin typeface="ITC Franklin Gothic LT Semi-Bold"/>
                  <a:ea typeface="ITC Franklin Gothic LT Semi-Bold"/>
                  <a:cs typeface="ITC Franklin Gothic LT Semi-Bold"/>
                  <a:sym typeface="ITC Franklin Gothic LT Semi-Bold"/>
                </a:rPr>
                <a:t>Increased Data Capacity Using Adaptive Steganography</a:t>
              </a:r>
            </a:p>
            <a:p>
              <a:pPr algn="l" marL="323040" indent="-161520" lvl="1">
                <a:lnSpc>
                  <a:spcPts val="1884"/>
                </a:lnSpc>
              </a:pPr>
              <a:r>
                <a:rPr lang="en-US" sz="1784">
                  <a:solidFill>
                    <a:srgbClr val="404040"/>
                  </a:solidFill>
                  <a:latin typeface="ITC Franklin Gothic LT"/>
                  <a:ea typeface="ITC Franklin Gothic LT"/>
                  <a:cs typeface="ITC Franklin Gothic LT"/>
                  <a:sym typeface="ITC Franklin Gothic LT"/>
                </a:rPr>
                <a:t>The project currently relies on </a:t>
              </a:r>
              <a:r>
                <a:rPr lang="en-US" b="true" sz="1784">
                  <a:solidFill>
                    <a:srgbClr val="404040"/>
                  </a:solidFill>
                  <a:latin typeface="ITC Franklin Gothic LT Semi-Bold"/>
                  <a:ea typeface="ITC Franklin Gothic LT Semi-Bold"/>
                  <a:cs typeface="ITC Franklin Gothic LT Semi-Bold"/>
                  <a:sym typeface="ITC Franklin Gothic LT Semi-Bold"/>
                </a:rPr>
                <a:t>LSB encoding</a:t>
              </a:r>
              <a:r>
                <a:rPr lang="en-US" sz="1784">
                  <a:solidFill>
                    <a:srgbClr val="404040"/>
                  </a:solidFill>
                  <a:latin typeface="ITC Franklin Gothic LT"/>
                  <a:ea typeface="ITC Franklin Gothic LT"/>
                  <a:cs typeface="ITC Franklin Gothic LT"/>
                  <a:sym typeface="ITC Franklin Gothic LT"/>
                </a:rPr>
                <a:t>, which has a limited storage capacity. Future improvements could include </a:t>
              </a:r>
              <a:r>
                <a:rPr lang="en-US" b="true" sz="1784">
                  <a:solidFill>
                    <a:srgbClr val="404040"/>
                  </a:solidFill>
                  <a:latin typeface="ITC Franklin Gothic LT Semi-Bold"/>
                  <a:ea typeface="ITC Franklin Gothic LT Semi-Bold"/>
                  <a:cs typeface="ITC Franklin Gothic LT Semi-Bold"/>
                  <a:sym typeface="ITC Franklin Gothic LT Semi-Bold"/>
                </a:rPr>
                <a:t>adaptive steganography techniques</a:t>
              </a:r>
              <a:r>
                <a:rPr lang="en-US" sz="1784">
                  <a:solidFill>
                    <a:srgbClr val="404040"/>
                  </a:solidFill>
                  <a:latin typeface="ITC Franklin Gothic LT"/>
                  <a:ea typeface="ITC Franklin Gothic LT"/>
                  <a:cs typeface="ITC Franklin Gothic LT"/>
                  <a:sym typeface="ITC Franklin Gothic LT"/>
                </a:rPr>
                <a:t>, such as </a:t>
              </a:r>
              <a:r>
                <a:rPr lang="en-US" b="true" sz="1784">
                  <a:solidFill>
                    <a:srgbClr val="404040"/>
                  </a:solidFill>
                  <a:latin typeface="ITC Franklin Gothic LT Semi-Bold"/>
                  <a:ea typeface="ITC Franklin Gothic LT Semi-Bold"/>
                  <a:cs typeface="ITC Franklin Gothic LT Semi-Bold"/>
                  <a:sym typeface="ITC Franklin Gothic LT Semi-Bold"/>
                </a:rPr>
                <a:t>spread-spectrum or frequency-domain embedding (DCT/FFT-based methods)</a:t>
              </a:r>
              <a:r>
                <a:rPr lang="en-US" sz="1784">
                  <a:solidFill>
                    <a:srgbClr val="404040"/>
                  </a:solidFill>
                  <a:latin typeface="ITC Franklin Gothic LT"/>
                  <a:ea typeface="ITC Franklin Gothic LT"/>
                  <a:cs typeface="ITC Franklin Gothic LT"/>
                  <a:sym typeface="ITC Franklin Gothic LT"/>
                </a:rPr>
                <a:t>, enabling larger data storage without noticeable image distortion.</a:t>
              </a:r>
            </a:p>
            <a:p>
              <a:pPr algn="l" marL="323040" indent="-161520" lvl="1">
                <a:lnSpc>
                  <a:spcPts val="1884"/>
                </a:lnSpc>
                <a:buFont typeface="Arial"/>
                <a:buChar char="•"/>
              </a:pPr>
              <a:r>
                <a:rPr lang="en-US" sz="1784">
                  <a:solidFill>
                    <a:srgbClr val="404040"/>
                  </a:solidFill>
                  <a:latin typeface="ITC Franklin Gothic LT"/>
                  <a:ea typeface="ITC Franklin Gothic LT"/>
                  <a:cs typeface="ITC Franklin Gothic LT"/>
                  <a:sym typeface="ITC Franklin Gothic LT"/>
                </a:rPr>
                <a:t>🔹 </a:t>
              </a:r>
              <a:r>
                <a:rPr lang="en-US" b="true" sz="1784">
                  <a:solidFill>
                    <a:srgbClr val="404040"/>
                  </a:solidFill>
                  <a:latin typeface="ITC Franklin Gothic LT Semi-Bold"/>
                  <a:ea typeface="ITC Franklin Gothic LT Semi-Bold"/>
                  <a:cs typeface="ITC Franklin Gothic LT Semi-Bold"/>
                  <a:sym typeface="ITC Franklin Gothic LT Semi-Bold"/>
                </a:rPr>
                <a:t>Graphical User Interface (GUI) for User-Friendly Experience</a:t>
              </a:r>
            </a:p>
            <a:p>
              <a:pPr algn="l" marL="323040" indent="-161520" lvl="1">
                <a:lnSpc>
                  <a:spcPts val="1884"/>
                </a:lnSpc>
              </a:pPr>
              <a:r>
                <a:rPr lang="en-US" sz="1784">
                  <a:solidFill>
                    <a:srgbClr val="404040"/>
                  </a:solidFill>
                  <a:latin typeface="ITC Franklin Gothic LT"/>
                  <a:ea typeface="ITC Franklin Gothic LT"/>
                  <a:cs typeface="ITC Franklin Gothic LT"/>
                  <a:sym typeface="ITC Franklin Gothic LT"/>
                </a:rPr>
                <a:t>To make the tool more accessible to </a:t>
              </a:r>
              <a:r>
                <a:rPr lang="en-US" b="true" sz="1784">
                  <a:solidFill>
                    <a:srgbClr val="404040"/>
                  </a:solidFill>
                  <a:latin typeface="ITC Franklin Gothic LT Semi-Bold"/>
                  <a:ea typeface="ITC Franklin Gothic LT Semi-Bold"/>
                  <a:cs typeface="ITC Franklin Gothic LT Semi-Bold"/>
                  <a:sym typeface="ITC Franklin Gothic LT Semi-Bold"/>
                </a:rPr>
                <a:t>non-programmers</a:t>
              </a:r>
              <a:r>
                <a:rPr lang="en-US" sz="1784">
                  <a:solidFill>
                    <a:srgbClr val="404040"/>
                  </a:solidFill>
                  <a:latin typeface="ITC Franklin Gothic LT"/>
                  <a:ea typeface="ITC Franklin Gothic LT"/>
                  <a:cs typeface="ITC Franklin Gothic LT"/>
                  <a:sym typeface="ITC Franklin Gothic LT"/>
                </a:rPr>
                <a:t>, a </a:t>
              </a:r>
              <a:r>
                <a:rPr lang="en-US" b="true" sz="1784">
                  <a:solidFill>
                    <a:srgbClr val="404040"/>
                  </a:solidFill>
                  <a:latin typeface="ITC Franklin Gothic LT Semi-Bold"/>
                  <a:ea typeface="ITC Franklin Gothic LT Semi-Bold"/>
                  <a:cs typeface="ITC Franklin Gothic LT Semi-Bold"/>
                  <a:sym typeface="ITC Franklin Gothic LT Semi-Bold"/>
                </a:rPr>
                <a:t>GUI-based application</a:t>
              </a:r>
              <a:r>
                <a:rPr lang="en-US" sz="1784">
                  <a:solidFill>
                    <a:srgbClr val="404040"/>
                  </a:solidFill>
                  <a:latin typeface="ITC Franklin Gothic LT"/>
                  <a:ea typeface="ITC Franklin Gothic LT"/>
                  <a:cs typeface="ITC Franklin Gothic LT"/>
                  <a:sym typeface="ITC Franklin Gothic LT"/>
                </a:rPr>
                <a:t> could be developed using </a:t>
              </a:r>
              <a:r>
                <a:rPr lang="en-US" b="true" sz="1784">
                  <a:solidFill>
                    <a:srgbClr val="404040"/>
                  </a:solidFill>
                  <a:latin typeface="ITC Franklin Gothic LT Semi-Bold"/>
                  <a:ea typeface="ITC Franklin Gothic LT Semi-Bold"/>
                  <a:cs typeface="ITC Franklin Gothic LT Semi-Bold"/>
                  <a:sym typeface="ITC Franklin Gothic LT Semi-Bold"/>
                </a:rPr>
                <a:t>Tkinter, PyQt, or Flask</a:t>
              </a:r>
              <a:r>
                <a:rPr lang="en-US" sz="1784">
                  <a:solidFill>
                    <a:srgbClr val="404040"/>
                  </a:solidFill>
                  <a:latin typeface="ITC Franklin Gothic LT"/>
                  <a:ea typeface="ITC Franklin Gothic LT"/>
                  <a:cs typeface="ITC Franklin Gothic LT"/>
                  <a:sym typeface="ITC Franklin Gothic LT"/>
                </a:rPr>
                <a:t>. This would allow users to easily select images, enter messages, and decrypt data </a:t>
              </a:r>
              <a:r>
                <a:rPr lang="en-US" b="true" sz="1784">
                  <a:solidFill>
                    <a:srgbClr val="404040"/>
                  </a:solidFill>
                  <a:latin typeface="ITC Franklin Gothic LT Semi-Bold"/>
                  <a:ea typeface="ITC Franklin Gothic LT Semi-Bold"/>
                  <a:cs typeface="ITC Franklin Gothic LT Semi-Bold"/>
                  <a:sym typeface="ITC Franklin Gothic LT Semi-Bold"/>
                </a:rPr>
                <a:t>without using the command line</a:t>
              </a:r>
              <a:r>
                <a:rPr lang="en-US" sz="1784">
                  <a:solidFill>
                    <a:srgbClr val="404040"/>
                  </a:solidFill>
                  <a:latin typeface="ITC Franklin Gothic LT"/>
                  <a:ea typeface="ITC Franklin Gothic LT"/>
                  <a:cs typeface="ITC Franklin Gothic LT"/>
                  <a:sym typeface="ITC Franklin Gothic LT"/>
                </a:rPr>
                <a:t>.</a:t>
              </a:r>
            </a:p>
            <a:p>
              <a:pPr algn="l" marL="323040" indent="-161520" lvl="1">
                <a:lnSpc>
                  <a:spcPts val="1884"/>
                </a:lnSpc>
                <a:buFont typeface="Arial"/>
                <a:buChar char="•"/>
              </a:pPr>
              <a:r>
                <a:rPr lang="en-US" sz="1784">
                  <a:solidFill>
                    <a:srgbClr val="404040"/>
                  </a:solidFill>
                  <a:latin typeface="ITC Franklin Gothic LT"/>
                  <a:ea typeface="ITC Franklin Gothic LT"/>
                  <a:cs typeface="ITC Franklin Gothic LT"/>
                  <a:sym typeface="ITC Franklin Gothic LT"/>
                </a:rPr>
                <a:t>🔹 </a:t>
              </a:r>
              <a:r>
                <a:rPr lang="en-US" b="true" sz="1784">
                  <a:solidFill>
                    <a:srgbClr val="404040"/>
                  </a:solidFill>
                  <a:latin typeface="ITC Franklin Gothic LT Semi-Bold"/>
                  <a:ea typeface="ITC Franklin Gothic LT Semi-Bold"/>
                  <a:cs typeface="ITC Franklin Gothic LT Semi-Bold"/>
                  <a:sym typeface="ITC Franklin Gothic LT Semi-Bold"/>
                </a:rPr>
                <a:t>Steganalysis Detection and Counter-Steganography Measures</a:t>
              </a:r>
            </a:p>
            <a:p>
              <a:pPr algn="l" marL="323040" indent="-161520" lvl="1">
                <a:lnSpc>
                  <a:spcPts val="1884"/>
                </a:lnSpc>
              </a:pPr>
              <a:r>
                <a:rPr lang="en-US" sz="1784">
                  <a:solidFill>
                    <a:srgbClr val="404040"/>
                  </a:solidFill>
                  <a:latin typeface="ITC Franklin Gothic LT"/>
                  <a:ea typeface="ITC Franklin Gothic LT"/>
                  <a:cs typeface="ITC Franklin Gothic LT"/>
                  <a:sym typeface="ITC Franklin Gothic LT"/>
                </a:rPr>
                <a:t>Future iterations of the project could include </a:t>
              </a:r>
              <a:r>
                <a:rPr lang="en-US" b="true" sz="1784">
                  <a:solidFill>
                    <a:srgbClr val="404040"/>
                  </a:solidFill>
                  <a:latin typeface="ITC Franklin Gothic LT Semi-Bold"/>
                  <a:ea typeface="ITC Franklin Gothic LT Semi-Bold"/>
                  <a:cs typeface="ITC Franklin Gothic LT Semi-Bold"/>
                  <a:sym typeface="ITC Franklin Gothic LT Semi-Bold"/>
                </a:rPr>
                <a:t>steganalysis detection</a:t>
              </a:r>
              <a:r>
                <a:rPr lang="en-US" sz="1784">
                  <a:solidFill>
                    <a:srgbClr val="404040"/>
                  </a:solidFill>
                  <a:latin typeface="ITC Franklin Gothic LT"/>
                  <a:ea typeface="ITC Franklin Gothic LT"/>
                  <a:cs typeface="ITC Franklin Gothic LT"/>
                  <a:sym typeface="ITC Franklin Gothic LT"/>
                </a:rPr>
                <a:t> to identify whether an image has hidden data. This feature could be useful for </a:t>
              </a:r>
              <a:r>
                <a:rPr lang="en-US" b="true" sz="1784">
                  <a:solidFill>
                    <a:srgbClr val="404040"/>
                  </a:solidFill>
                  <a:latin typeface="ITC Franklin Gothic LT Semi-Bold"/>
                  <a:ea typeface="ITC Franklin Gothic LT Semi-Bold"/>
                  <a:cs typeface="ITC Franklin Gothic LT Semi-Bold"/>
                  <a:sym typeface="ITC Franklin Gothic LT Semi-Bold"/>
                </a:rPr>
                <a:t>forensics and security professionals</a:t>
              </a:r>
              <a:r>
                <a:rPr lang="en-US" sz="1784">
                  <a:solidFill>
                    <a:srgbClr val="404040"/>
                  </a:solidFill>
                  <a:latin typeface="ITC Franklin Gothic LT"/>
                  <a:ea typeface="ITC Franklin Gothic LT"/>
                  <a:cs typeface="ITC Franklin Gothic LT"/>
                  <a:sym typeface="ITC Franklin Gothic LT"/>
                </a:rPr>
                <a:t> in detecting unauthorized steganographic usage. Additionally, implementing </a:t>
              </a:r>
              <a:r>
                <a:rPr lang="en-US" b="true" sz="1784">
                  <a:solidFill>
                    <a:srgbClr val="404040"/>
                  </a:solidFill>
                  <a:latin typeface="ITC Franklin Gothic LT Semi-Bold"/>
                  <a:ea typeface="ITC Franklin Gothic LT Semi-Bold"/>
                  <a:cs typeface="ITC Franklin Gothic LT Semi-Bold"/>
                  <a:sym typeface="ITC Franklin Gothic LT Semi-Bold"/>
                </a:rPr>
                <a:t>counter-steganography techniques</a:t>
              </a:r>
              <a:r>
                <a:rPr lang="en-US" sz="1784">
                  <a:solidFill>
                    <a:srgbClr val="404040"/>
                  </a:solidFill>
                  <a:latin typeface="ITC Franklin Gothic LT"/>
                  <a:ea typeface="ITC Franklin Gothic LT"/>
                  <a:cs typeface="ITC Franklin Gothic LT"/>
                  <a:sym typeface="ITC Franklin Gothic LT"/>
                </a:rPr>
                <a:t> could help in protecting images from unauthorized embedding.</a:t>
              </a:r>
            </a:p>
            <a:p>
              <a:pPr algn="l" marL="323040" indent="-161520" lvl="1">
                <a:lnSpc>
                  <a:spcPts val="1884"/>
                </a:lnSpc>
                <a:buFont typeface="Arial"/>
                <a:buChar char="•"/>
              </a:pPr>
              <a:r>
                <a:rPr lang="en-US" sz="1784">
                  <a:solidFill>
                    <a:srgbClr val="404040"/>
                  </a:solidFill>
                  <a:latin typeface="ITC Franklin Gothic LT"/>
                  <a:ea typeface="ITC Franklin Gothic LT"/>
                  <a:cs typeface="ITC Franklin Gothic LT"/>
                  <a:sym typeface="ITC Franklin Gothic LT"/>
                </a:rPr>
                <a:t>🔹 </a:t>
              </a:r>
              <a:r>
                <a:rPr lang="en-US" b="true" sz="1784">
                  <a:solidFill>
                    <a:srgbClr val="404040"/>
                  </a:solidFill>
                  <a:latin typeface="ITC Franklin Gothic LT Semi-Bold"/>
                  <a:ea typeface="ITC Franklin Gothic LT Semi-Bold"/>
                  <a:cs typeface="ITC Franklin Gothic LT Semi-Bold"/>
                  <a:sym typeface="ITC Franklin Gothic LT Semi-Bold"/>
                </a:rPr>
                <a:t>Cloud-Based Secure Data Hiding</a:t>
              </a:r>
            </a:p>
            <a:p>
              <a:pPr algn="l" marL="323040" indent="-161520" lvl="1">
                <a:lnSpc>
                  <a:spcPts val="1884"/>
                </a:lnSpc>
              </a:pPr>
              <a:r>
                <a:rPr lang="en-US" sz="1784">
                  <a:solidFill>
                    <a:srgbClr val="404040"/>
                  </a:solidFill>
                  <a:latin typeface="ITC Franklin Gothic LT"/>
                  <a:ea typeface="ITC Franklin Gothic LT"/>
                  <a:cs typeface="ITC Franklin Gothic LT"/>
                  <a:sym typeface="ITC Franklin Gothic LT"/>
                </a:rPr>
                <a:t>A potential future enhancement could involve </a:t>
              </a:r>
              <a:r>
                <a:rPr lang="en-US" b="true" sz="1784">
                  <a:solidFill>
                    <a:srgbClr val="404040"/>
                  </a:solidFill>
                  <a:latin typeface="ITC Franklin Gothic LT Semi-Bold"/>
                  <a:ea typeface="ITC Franklin Gothic LT Semi-Bold"/>
                  <a:cs typeface="ITC Franklin Gothic LT Semi-Bold"/>
                  <a:sym typeface="ITC Franklin Gothic LT Semi-Bold"/>
                </a:rPr>
                <a:t>cloud-based steganography</a:t>
              </a:r>
              <a:r>
                <a:rPr lang="en-US" sz="1784">
                  <a:solidFill>
                    <a:srgbClr val="404040"/>
                  </a:solidFill>
                  <a:latin typeface="ITC Franklin Gothic LT"/>
                  <a:ea typeface="ITC Franklin Gothic LT"/>
                  <a:cs typeface="ITC Franklin Gothic LT"/>
                  <a:sym typeface="ITC Franklin Gothic LT"/>
                </a:rPr>
                <a:t>, where users can securely </a:t>
              </a:r>
              <a:r>
                <a:rPr lang="en-US" b="true" sz="1784">
                  <a:solidFill>
                    <a:srgbClr val="404040"/>
                  </a:solidFill>
                  <a:latin typeface="ITC Franklin Gothic LT Semi-Bold"/>
                  <a:ea typeface="ITC Franklin Gothic LT Semi-Bold"/>
                  <a:cs typeface="ITC Franklin Gothic LT Semi-Bold"/>
                  <a:sym typeface="ITC Franklin Gothic LT Semi-Bold"/>
                </a:rPr>
                <a:t>encrypt, store, and share steganographic images</a:t>
              </a:r>
              <a:r>
                <a:rPr lang="en-US" sz="1784">
                  <a:solidFill>
                    <a:srgbClr val="404040"/>
                  </a:solidFill>
                  <a:latin typeface="ITC Franklin Gothic LT"/>
                  <a:ea typeface="ITC Franklin Gothic LT"/>
                  <a:cs typeface="ITC Franklin Gothic LT"/>
                  <a:sym typeface="ITC Franklin Gothic LT"/>
                </a:rPr>
                <a:t> through an online platform. This would allow for </a:t>
              </a:r>
              <a:r>
                <a:rPr lang="en-US" b="true" sz="1784">
                  <a:solidFill>
                    <a:srgbClr val="404040"/>
                  </a:solidFill>
                  <a:latin typeface="ITC Franklin Gothic LT Semi-Bold"/>
                  <a:ea typeface="ITC Franklin Gothic LT Semi-Bold"/>
                  <a:cs typeface="ITC Franklin Gothic LT Semi-Bold"/>
                  <a:sym typeface="ITC Franklin Gothic LT Semi-Bold"/>
                </a:rPr>
                <a:t>secure remote communication</a:t>
              </a:r>
              <a:r>
                <a:rPr lang="en-US" sz="1784">
                  <a:solidFill>
                    <a:srgbClr val="404040"/>
                  </a:solidFill>
                  <a:latin typeface="ITC Franklin Gothic LT"/>
                  <a:ea typeface="ITC Franklin Gothic LT"/>
                  <a:cs typeface="ITC Franklin Gothic LT"/>
                  <a:sym typeface="ITC Franklin Gothic LT"/>
                </a:rPr>
                <a:t> while ensuring accessibility from multiple devices.</a:t>
              </a:r>
            </a:p>
            <a:p>
              <a:pPr algn="l" marL="323040" indent="-161520" lvl="1">
                <a:lnSpc>
                  <a:spcPts val="1884"/>
                </a:lnSpc>
                <a:buFont typeface="Arial"/>
                <a:buChar char="•"/>
              </a:pPr>
              <a:r>
                <a:rPr lang="en-US" sz="1784">
                  <a:solidFill>
                    <a:srgbClr val="404040"/>
                  </a:solidFill>
                  <a:latin typeface="ITC Franklin Gothic LT"/>
                  <a:ea typeface="ITC Franklin Gothic LT"/>
                  <a:cs typeface="ITC Franklin Gothic LT"/>
                  <a:sym typeface="ITC Franklin Gothic LT"/>
                </a:rPr>
                <a:t>These advancements would make the project </a:t>
              </a:r>
              <a:r>
                <a:rPr lang="en-US" b="true" sz="1784">
                  <a:solidFill>
                    <a:srgbClr val="404040"/>
                  </a:solidFill>
                  <a:latin typeface="ITC Franklin Gothic LT Semi-Bold"/>
                  <a:ea typeface="ITC Franklin Gothic LT Semi-Bold"/>
                  <a:cs typeface="ITC Franklin Gothic LT Semi-Bold"/>
                  <a:sym typeface="ITC Franklin Gothic LT Semi-Bold"/>
                </a:rPr>
                <a:t>more secure, efficient, and user-friendly</a:t>
              </a:r>
              <a:r>
                <a:rPr lang="en-US" sz="1784">
                  <a:solidFill>
                    <a:srgbClr val="404040"/>
                  </a:solidFill>
                  <a:latin typeface="ITC Franklin Gothic LT"/>
                  <a:ea typeface="ITC Franklin Gothic LT"/>
                  <a:cs typeface="ITC Franklin Gothic LT"/>
                  <a:sym typeface="ITC Franklin Gothic LT"/>
                </a:rPr>
                <a:t>, opening up possibilities for </a:t>
              </a:r>
              <a:r>
                <a:rPr lang="en-US" b="true" sz="1784">
                  <a:solidFill>
                    <a:srgbClr val="404040"/>
                  </a:solidFill>
                  <a:latin typeface="ITC Franklin Gothic LT Semi-Bold"/>
                  <a:ea typeface="ITC Franklin Gothic LT Semi-Bold"/>
                  <a:cs typeface="ITC Franklin Gothic LT Semi-Bold"/>
                  <a:sym typeface="ITC Franklin Gothic LT Semi-Bold"/>
                </a:rPr>
                <a:t>broader adoption in real-world applications</a:t>
              </a:r>
              <a:r>
                <a:rPr lang="en-US" sz="1784">
                  <a:solidFill>
                    <a:srgbClr val="404040"/>
                  </a:solidFill>
                  <a:latin typeface="ITC Franklin Gothic LT"/>
                  <a:ea typeface="ITC Franklin Gothic LT"/>
                  <a:cs typeface="ITC Franklin Gothic LT"/>
                  <a:sym typeface="ITC Franklin Gothic LT"/>
                </a:rPr>
                <a:t>.</a:t>
              </a:r>
            </a:p>
            <a:p>
              <a:pPr algn="l" marL="323040" indent="-161520" lvl="1">
                <a:lnSpc>
                  <a:spcPts val="1884"/>
                </a:lnSpc>
              </a:pPr>
            </a:p>
          </p:txBody>
        </p:sp>
      </p:grpSp>
      <p:grpSp>
        <p:nvGrpSpPr>
          <p:cNvPr name="Group 13" id="13"/>
          <p:cNvGrpSpPr/>
          <p:nvPr/>
        </p:nvGrpSpPr>
        <p:grpSpPr>
          <a:xfrm rot="0">
            <a:off x="803505" y="1266988"/>
            <a:ext cx="16544424" cy="795444"/>
            <a:chOff x="0" y="0"/>
            <a:chExt cx="22059232" cy="1060592"/>
          </a:xfrm>
        </p:grpSpPr>
        <p:sp>
          <p:nvSpPr>
            <p:cNvPr name="Freeform 14" id="14"/>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5" id="15"/>
            <p:cNvSpPr txBox="true"/>
            <p:nvPr/>
          </p:nvSpPr>
          <p:spPr>
            <a:xfrm>
              <a:off x="0" y="9525"/>
              <a:ext cx="22059232" cy="1051067"/>
            </a:xfrm>
            <a:prstGeom prst="rect">
              <a:avLst/>
            </a:prstGeom>
          </p:spPr>
          <p:txBody>
            <a:bodyPr anchor="b" rtlCol="false" tIns="0" lIns="0" bIns="0" rIns="0"/>
            <a:lstStyle/>
            <a:p>
              <a:pPr algn="l">
                <a:lnSpc>
                  <a:spcPts val="4752"/>
                </a:lnSpc>
              </a:pPr>
              <a:r>
                <a:rPr lang="en-US" sz="4950" b="true">
                  <a:solidFill>
                    <a:srgbClr val="1CADE4"/>
                  </a:solidFill>
                  <a:latin typeface="Arial Bold"/>
                  <a:ea typeface="Arial Bold"/>
                  <a:cs typeface="Arial Bold"/>
                  <a:sym typeface="Arial Bold"/>
                </a:rPr>
                <a:t>Future scope</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2194562" y="4149327"/>
            <a:ext cx="13948116" cy="1988344"/>
            <a:chOff x="0" y="0"/>
            <a:chExt cx="18597488" cy="2651126"/>
          </a:xfrm>
        </p:grpSpPr>
        <p:sp>
          <p:nvSpPr>
            <p:cNvPr name="Freeform 11" id="11"/>
            <p:cNvSpPr/>
            <p:nvPr/>
          </p:nvSpPr>
          <p:spPr>
            <a:xfrm flipH="false" flipV="false" rot="0">
              <a:off x="0" y="0"/>
              <a:ext cx="18597488" cy="2651126"/>
            </a:xfrm>
            <a:custGeom>
              <a:avLst/>
              <a:gdLst/>
              <a:ahLst/>
              <a:cxnLst/>
              <a:rect r="r" b="b" t="t" l="l"/>
              <a:pathLst>
                <a:path h="2651126" w="18597488">
                  <a:moveTo>
                    <a:pt x="0" y="0"/>
                  </a:moveTo>
                  <a:lnTo>
                    <a:pt x="18597488" y="0"/>
                  </a:lnTo>
                  <a:lnTo>
                    <a:pt x="18597488" y="2651126"/>
                  </a:lnTo>
                  <a:lnTo>
                    <a:pt x="0" y="2651126"/>
                  </a:lnTo>
                  <a:close/>
                </a:path>
              </a:pathLst>
            </a:custGeom>
            <a:solidFill>
              <a:srgbClr val="000000">
                <a:alpha val="0"/>
              </a:srgbClr>
            </a:solidFill>
          </p:spPr>
        </p:sp>
        <p:sp>
          <p:nvSpPr>
            <p:cNvPr name="TextBox 12" id="12"/>
            <p:cNvSpPr txBox="true"/>
            <p:nvPr/>
          </p:nvSpPr>
          <p:spPr>
            <a:xfrm>
              <a:off x="0" y="-85725"/>
              <a:ext cx="18597488" cy="2736851"/>
            </a:xfrm>
            <a:prstGeom prst="rect">
              <a:avLst/>
            </a:prstGeom>
          </p:spPr>
          <p:txBody>
            <a:bodyPr anchor="b" rtlCol="false" tIns="0" lIns="0" bIns="0" rIns="0"/>
            <a:lstStyle/>
            <a:p>
              <a:pPr algn="ctr">
                <a:lnSpc>
                  <a:spcPts val="5040"/>
                </a:lnSpc>
              </a:pPr>
              <a:r>
                <a:rPr lang="en-US" sz="4200" b="true">
                  <a:solidFill>
                    <a:srgbClr val="002060"/>
                  </a:solidFill>
                  <a:latin typeface="Arial Bold"/>
                  <a:ea typeface="Arial Bold"/>
                  <a:cs typeface="Arial Bold"/>
                  <a:sym typeface="Arial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1274360" y="837702"/>
            <a:ext cx="15773400" cy="1988345"/>
            <a:chOff x="0" y="0"/>
            <a:chExt cx="21031200" cy="2651126"/>
          </a:xfrm>
        </p:grpSpPr>
        <p:sp>
          <p:nvSpPr>
            <p:cNvPr name="Freeform 11" id="11"/>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12" id="12"/>
            <p:cNvSpPr txBox="true"/>
            <p:nvPr/>
          </p:nvSpPr>
          <p:spPr>
            <a:xfrm>
              <a:off x="0" y="-85725"/>
              <a:ext cx="21031200" cy="2736851"/>
            </a:xfrm>
            <a:prstGeom prst="rect">
              <a:avLst/>
            </a:prstGeom>
          </p:spPr>
          <p:txBody>
            <a:bodyPr anchor="b" rtlCol="false" tIns="0" lIns="0" bIns="0" rIns="0"/>
            <a:lstStyle/>
            <a:p>
              <a:pPr algn="l">
                <a:lnSpc>
                  <a:spcPts val="5040"/>
                </a:lnSpc>
              </a:pPr>
              <a:r>
                <a:rPr lang="en-US" sz="4200" b="true">
                  <a:solidFill>
                    <a:srgbClr val="002060"/>
                  </a:solidFill>
                  <a:latin typeface="Arial Bold"/>
                  <a:ea typeface="Arial Bold"/>
                  <a:cs typeface="Arial Bold"/>
                  <a:sym typeface="Arial Bold"/>
                </a:rPr>
                <a:t>OUTLINE</a:t>
              </a:r>
            </a:p>
          </p:txBody>
        </p:sp>
      </p:grpSp>
      <p:sp>
        <p:nvSpPr>
          <p:cNvPr name="TextBox 13" id="13"/>
          <p:cNvSpPr txBox="true"/>
          <p:nvPr/>
        </p:nvSpPr>
        <p:spPr>
          <a:xfrm rot="0">
            <a:off x="1348740" y="2378877"/>
            <a:ext cx="16345650" cy="7862403"/>
          </a:xfrm>
          <a:prstGeom prst="rect">
            <a:avLst/>
          </a:prstGeom>
        </p:spPr>
        <p:txBody>
          <a:bodyPr anchor="t" rtlCol="false" tIns="0" lIns="0" bIns="0" rIns="0">
            <a:spAutoFit/>
          </a:bodyPr>
          <a:lstStyle/>
          <a:p>
            <a:pPr algn="l">
              <a:lnSpc>
                <a:spcPts val="3960"/>
              </a:lnSpc>
            </a:pPr>
            <a:r>
              <a:rPr lang="en-US" sz="3000" b="true">
                <a:solidFill>
                  <a:srgbClr val="404040"/>
                </a:solidFill>
                <a:latin typeface="Arial Bold"/>
                <a:ea typeface="Arial Bold"/>
                <a:cs typeface="Arial Bold"/>
                <a:sym typeface="Arial Bold"/>
              </a:rPr>
              <a: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Problem Statement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Technology used</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Wow factor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End users</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Result</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Conclusion</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Git-hub Link</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Future scope</a:t>
            </a:r>
          </a:p>
          <a:p>
            <a:pPr algn="l" marL="542925" indent="-271462" lvl="1">
              <a:lnSpc>
                <a:spcPts val="3960"/>
              </a:lnSpc>
            </a:pPr>
          </a:p>
          <a:p>
            <a:pPr algn="l" marL="542925" indent="-271462" lvl="1">
              <a:lnSpc>
                <a:spcPts val="3960"/>
              </a:lnSpc>
            </a:pPr>
          </a:p>
          <a:p>
            <a:pPr algn="l" marL="542925" indent="-271462" lvl="1">
              <a:lnSpc>
                <a:spcPts val="396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28700"/>
            <a:ext cx="16544424" cy="1219614"/>
            <a:chOff x="0" y="0"/>
            <a:chExt cx="22059232" cy="1626152"/>
          </a:xfrm>
        </p:grpSpPr>
        <p:sp>
          <p:nvSpPr>
            <p:cNvPr name="Freeform 11" id="11"/>
            <p:cNvSpPr/>
            <p:nvPr/>
          </p:nvSpPr>
          <p:spPr>
            <a:xfrm flipH="false" flipV="false" rot="0">
              <a:off x="0" y="0"/>
              <a:ext cx="22059232" cy="1626152"/>
            </a:xfrm>
            <a:custGeom>
              <a:avLst/>
              <a:gdLst/>
              <a:ahLst/>
              <a:cxnLst/>
              <a:rect r="r" b="b" t="t" l="l"/>
              <a:pathLst>
                <a:path h="1626152" w="22059232">
                  <a:moveTo>
                    <a:pt x="0" y="0"/>
                  </a:moveTo>
                  <a:lnTo>
                    <a:pt x="22059232" y="0"/>
                  </a:lnTo>
                  <a:lnTo>
                    <a:pt x="22059232" y="1626152"/>
                  </a:lnTo>
                  <a:lnTo>
                    <a:pt x="0" y="1626152"/>
                  </a:lnTo>
                  <a:close/>
                </a:path>
              </a:pathLst>
            </a:custGeom>
            <a:solidFill>
              <a:srgbClr val="000000">
                <a:alpha val="0"/>
              </a:srgbClr>
            </a:solidFill>
          </p:spPr>
        </p:sp>
        <p:sp>
          <p:nvSpPr>
            <p:cNvPr name="TextBox 12" id="12"/>
            <p:cNvSpPr txBox="true"/>
            <p:nvPr/>
          </p:nvSpPr>
          <p:spPr>
            <a:xfrm>
              <a:off x="0" y="-114300"/>
              <a:ext cx="22059232" cy="1740452"/>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Problem Statement</a:t>
              </a:r>
            </a:p>
          </p:txBody>
        </p:sp>
      </p:grpSp>
      <p:grpSp>
        <p:nvGrpSpPr>
          <p:cNvPr name="Group 13" id="13"/>
          <p:cNvGrpSpPr/>
          <p:nvPr/>
        </p:nvGrpSpPr>
        <p:grpSpPr>
          <a:xfrm rot="0">
            <a:off x="669801" y="2248314"/>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76200"/>
              <a:ext cx="22059230" cy="9422848"/>
            </a:xfrm>
            <a:prstGeom prst="rect">
              <a:avLst/>
            </a:prstGeom>
          </p:spPr>
          <p:txBody>
            <a:bodyPr anchor="ctr" rtlCol="false" tIns="0" lIns="0" bIns="0" rIns="0"/>
            <a:lstStyle/>
            <a:p>
              <a:pPr algn="l">
                <a:lnSpc>
                  <a:spcPts val="3366"/>
                </a:lnSpc>
              </a:pPr>
              <a:r>
                <a:rPr lang="en-US" sz="2550">
                  <a:solidFill>
                    <a:srgbClr val="404040"/>
                  </a:solidFill>
                  <a:latin typeface="ITC Franklin Gothic LT"/>
                  <a:ea typeface="ITC Franklin Gothic LT"/>
                  <a:cs typeface="ITC Franklin Gothic LT"/>
                  <a:sym typeface="ITC Franklin Gothic LT"/>
                </a:rPr>
                <a:t>Traditional data transmission methods are vulnerable to interception, making sensitive information prone to unauthorized access. This project addresses the issue by implementing </a:t>
              </a:r>
              <a:r>
                <a:rPr lang="en-US" sz="2550" b="true">
                  <a:solidFill>
                    <a:srgbClr val="404040"/>
                  </a:solidFill>
                  <a:latin typeface="ITC Franklin Gothic LT Semi-Bold"/>
                  <a:ea typeface="ITC Franklin Gothic LT Semi-Bold"/>
                  <a:cs typeface="ITC Franklin Gothic LT Semi-Bold"/>
                  <a:sym typeface="ITC Franklin Gothic LT Semi-Bold"/>
                </a:rPr>
                <a:t>image steganography using LSB (Least Significant Bit) encoding</a:t>
              </a:r>
              <a:r>
                <a:rPr lang="en-US" sz="2550">
                  <a:solidFill>
                    <a:srgbClr val="404040"/>
                  </a:solidFill>
                  <a:latin typeface="ITC Franklin Gothic LT"/>
                  <a:ea typeface="ITC Franklin Gothic LT"/>
                  <a:cs typeface="ITC Franklin Gothic LT"/>
                  <a:sym typeface="ITC Franklin Gothic LT"/>
                </a:rPr>
                <a:t>, allowing users to embed confidential data within images in a way that is imperceptible to the human eye. Unlike encryption, which makes data transmission obvious, </a:t>
              </a:r>
              <a:r>
                <a:rPr lang="en-US" sz="2550" b="true">
                  <a:solidFill>
                    <a:srgbClr val="404040"/>
                  </a:solidFill>
                  <a:latin typeface="ITC Franklin Gothic LT Semi-Bold"/>
                  <a:ea typeface="ITC Franklin Gothic LT Semi-Bold"/>
                  <a:cs typeface="ITC Franklin Gothic LT Semi-Bold"/>
                  <a:sym typeface="ITC Franklin Gothic LT Semi-Bold"/>
                </a:rPr>
                <a:t>steganography conceals the existence of the data itself</a:t>
              </a:r>
              <a:r>
                <a:rPr lang="en-US" sz="2550">
                  <a:solidFill>
                    <a:srgbClr val="404040"/>
                  </a:solidFill>
                  <a:latin typeface="ITC Franklin Gothic LT"/>
                  <a:ea typeface="ITC Franklin Gothic LT"/>
                  <a:cs typeface="ITC Franklin Gothic LT"/>
                  <a:sym typeface="ITC Franklin Gothic LT"/>
                </a:rPr>
                <a:t>, adding an extra layer of security. By incorporating </a:t>
              </a:r>
              <a:r>
                <a:rPr lang="en-US" sz="2550" b="true">
                  <a:solidFill>
                    <a:srgbClr val="404040"/>
                  </a:solidFill>
                  <a:latin typeface="ITC Franklin Gothic LT Semi-Bold"/>
                  <a:ea typeface="ITC Franklin Gothic LT Semi-Bold"/>
                  <a:cs typeface="ITC Franklin Gothic LT Semi-Bold"/>
                  <a:sym typeface="ITC Franklin Gothic LT Semi-Bold"/>
                </a:rPr>
                <a:t>passcode-based authentication</a:t>
              </a:r>
              <a:r>
                <a:rPr lang="en-US" sz="2550">
                  <a:solidFill>
                    <a:srgbClr val="404040"/>
                  </a:solidFill>
                  <a:latin typeface="ITC Franklin Gothic LT"/>
                  <a:ea typeface="ITC Franklin Gothic LT"/>
                  <a:cs typeface="ITC Franklin Gothic LT"/>
                  <a:sym typeface="ITC Franklin Gothic LT"/>
                </a:rPr>
                <a:t>, the system ensures that only authorized users can retrieve the hidden message, making it an effective solution for </a:t>
              </a:r>
              <a:r>
                <a:rPr lang="en-US" sz="2550" b="true">
                  <a:solidFill>
                    <a:srgbClr val="404040"/>
                  </a:solidFill>
                  <a:latin typeface="ITC Franklin Gothic LT Semi-Bold"/>
                  <a:ea typeface="ITC Franklin Gothic LT Semi-Bold"/>
                  <a:cs typeface="ITC Franklin Gothic LT Semi-Bold"/>
                  <a:sym typeface="ITC Franklin Gothic LT Semi-Bold"/>
                </a:rPr>
                <a:t>secure communication and data privacy</a:t>
              </a:r>
              <a:r>
                <a:rPr lang="en-US" sz="2550">
                  <a:solidFill>
                    <a:srgbClr val="404040"/>
                  </a:solidFill>
                  <a:latin typeface="ITC Franklin Gothic LT"/>
                  <a:ea typeface="ITC Franklin Gothic LT"/>
                  <a:cs typeface="ITC Franklin Gothic LT"/>
                  <a:sym typeface="ITC Franklin Gothic LT"/>
                </a:rPr>
                <a:t>.</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3"/>
              <a:stretch>
                <a:fillRect l="0" t="-141" r="-1" b="-141"/>
              </a:stretch>
            </a:blipFill>
          </p:spPr>
        </p:sp>
      </p:grpSp>
      <p:grpSp>
        <p:nvGrpSpPr>
          <p:cNvPr name="Group 10" id="10"/>
          <p:cNvGrpSpPr/>
          <p:nvPr/>
        </p:nvGrpSpPr>
        <p:grpSpPr>
          <a:xfrm rot="0">
            <a:off x="1028700" y="1348427"/>
            <a:ext cx="16544424" cy="1126573"/>
            <a:chOff x="0" y="0"/>
            <a:chExt cx="22059232" cy="1502098"/>
          </a:xfrm>
        </p:grpSpPr>
        <p:sp>
          <p:nvSpPr>
            <p:cNvPr name="Freeform 11" id="11"/>
            <p:cNvSpPr/>
            <p:nvPr/>
          </p:nvSpPr>
          <p:spPr>
            <a:xfrm flipH="false" flipV="false" rot="0">
              <a:off x="0" y="0"/>
              <a:ext cx="22059232" cy="1502098"/>
            </a:xfrm>
            <a:custGeom>
              <a:avLst/>
              <a:gdLst/>
              <a:ahLst/>
              <a:cxnLst/>
              <a:rect r="r" b="b" t="t" l="l"/>
              <a:pathLst>
                <a:path h="1502098" w="22059232">
                  <a:moveTo>
                    <a:pt x="0" y="0"/>
                  </a:moveTo>
                  <a:lnTo>
                    <a:pt x="22059232" y="0"/>
                  </a:lnTo>
                  <a:lnTo>
                    <a:pt x="22059232" y="1502098"/>
                  </a:lnTo>
                  <a:lnTo>
                    <a:pt x="0" y="1502098"/>
                  </a:lnTo>
                  <a:close/>
                </a:path>
              </a:pathLst>
            </a:custGeom>
            <a:solidFill>
              <a:srgbClr val="000000">
                <a:alpha val="0"/>
              </a:srgbClr>
            </a:solidFill>
          </p:spPr>
        </p:sp>
        <p:sp>
          <p:nvSpPr>
            <p:cNvPr name="TextBox 12" id="12"/>
            <p:cNvSpPr txBox="true"/>
            <p:nvPr/>
          </p:nvSpPr>
          <p:spPr>
            <a:xfrm>
              <a:off x="0" y="-114300"/>
              <a:ext cx="22059232" cy="161639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Technology used</a:t>
              </a:r>
            </a:p>
          </p:txBody>
        </p:sp>
      </p:grpSp>
      <p:grpSp>
        <p:nvGrpSpPr>
          <p:cNvPr name="Group 13" id="13"/>
          <p:cNvGrpSpPr/>
          <p:nvPr/>
        </p:nvGrpSpPr>
        <p:grpSpPr>
          <a:xfrm rot="0">
            <a:off x="669801" y="2077278"/>
            <a:ext cx="17420228" cy="8345960"/>
            <a:chOff x="0" y="0"/>
            <a:chExt cx="23226970" cy="11127946"/>
          </a:xfrm>
        </p:grpSpPr>
        <p:sp>
          <p:nvSpPr>
            <p:cNvPr name="Freeform 14" id="14"/>
            <p:cNvSpPr/>
            <p:nvPr/>
          </p:nvSpPr>
          <p:spPr>
            <a:xfrm flipH="false" flipV="false" rot="0">
              <a:off x="0" y="0"/>
              <a:ext cx="23226970" cy="11127946"/>
            </a:xfrm>
            <a:custGeom>
              <a:avLst/>
              <a:gdLst/>
              <a:ahLst/>
              <a:cxnLst/>
              <a:rect r="r" b="b" t="t" l="l"/>
              <a:pathLst>
                <a:path h="11127946" w="23226970">
                  <a:moveTo>
                    <a:pt x="0" y="0"/>
                  </a:moveTo>
                  <a:lnTo>
                    <a:pt x="23226970" y="0"/>
                  </a:lnTo>
                  <a:lnTo>
                    <a:pt x="23226970" y="11127946"/>
                  </a:lnTo>
                  <a:lnTo>
                    <a:pt x="0" y="11127946"/>
                  </a:lnTo>
                  <a:close/>
                </a:path>
              </a:pathLst>
            </a:custGeom>
            <a:solidFill>
              <a:srgbClr val="000000">
                <a:alpha val="0"/>
              </a:srgbClr>
            </a:solidFill>
          </p:spPr>
        </p:sp>
        <p:sp>
          <p:nvSpPr>
            <p:cNvPr name="TextBox 15" id="15"/>
            <p:cNvSpPr txBox="true"/>
            <p:nvPr/>
          </p:nvSpPr>
          <p:spPr>
            <a:xfrm>
              <a:off x="0" y="-76200"/>
              <a:ext cx="23226970" cy="11204146"/>
            </a:xfrm>
            <a:prstGeom prst="rect">
              <a:avLst/>
            </a:prstGeom>
          </p:spPr>
          <p:txBody>
            <a:bodyPr anchor="ctr" rtlCol="false" tIns="0" lIns="0" bIns="0" rIns="0"/>
            <a:lstStyle/>
            <a:p>
              <a:pPr algn="l" marL="434340" indent="-217170" lvl="1">
                <a:lnSpc>
                  <a:spcPts val="3168"/>
                </a:lnSpc>
                <a:buFont typeface="Arial"/>
                <a:buChar char="•"/>
              </a:pPr>
              <a:r>
                <a:rPr lang="en-US" sz="2400">
                  <a:solidFill>
                    <a:srgbClr val="404040"/>
                  </a:solidFill>
                  <a:latin typeface="ITC Franklin Gothic LT"/>
                  <a:ea typeface="ITC Franklin Gothic LT"/>
                  <a:cs typeface="ITC Franklin Gothic LT"/>
                  <a:sym typeface="ITC Franklin Gothic LT"/>
                </a:rPr>
                <a:t>1️⃣ </a:t>
              </a:r>
              <a:r>
                <a:rPr lang="en-US" b="true" sz="2400">
                  <a:solidFill>
                    <a:srgbClr val="404040"/>
                  </a:solidFill>
                  <a:latin typeface="ITC Franklin Gothic LT Semi-Bold"/>
                  <a:ea typeface="ITC Franklin Gothic LT Semi-Bold"/>
                  <a:cs typeface="ITC Franklin Gothic LT Semi-Bold"/>
                  <a:sym typeface="ITC Franklin Gothic LT Semi-Bold"/>
                </a:rPr>
                <a:t>Programming Language: Python</a:t>
              </a:r>
            </a:p>
            <a:p>
              <a:pPr algn="l" marL="434340" indent="-217170" lvl="1">
                <a:lnSpc>
                  <a:spcPts val="3168"/>
                </a:lnSpc>
              </a:pPr>
              <a:r>
                <a:rPr lang="en-US" sz="2400">
                  <a:solidFill>
                    <a:srgbClr val="404040"/>
                  </a:solidFill>
                  <a:latin typeface="ITC Franklin Gothic LT"/>
                  <a:ea typeface="ITC Franklin Gothic LT"/>
                  <a:cs typeface="ITC Franklin Gothic LT"/>
                  <a:sym typeface="ITC Franklin Gothic LT"/>
                </a:rPr>
                <a:t>Python was chosen for its </a:t>
              </a:r>
              <a:r>
                <a:rPr lang="en-US" b="true" sz="2400">
                  <a:solidFill>
                    <a:srgbClr val="404040"/>
                  </a:solidFill>
                  <a:latin typeface="ITC Franklin Gothic LT Semi-Bold"/>
                  <a:ea typeface="ITC Franklin Gothic LT Semi-Bold"/>
                  <a:cs typeface="ITC Franklin Gothic LT Semi-Bold"/>
                  <a:sym typeface="ITC Franklin Gothic LT Semi-Bold"/>
                </a:rPr>
                <a:t>simplicity, extensive libraries, and flexibility</a:t>
              </a:r>
              <a:r>
                <a:rPr lang="en-US" sz="2400">
                  <a:solidFill>
                    <a:srgbClr val="404040"/>
                  </a:solidFill>
                  <a:latin typeface="ITC Franklin Gothic LT"/>
                  <a:ea typeface="ITC Franklin Gothic LT"/>
                  <a:cs typeface="ITC Franklin Gothic LT"/>
                  <a:sym typeface="ITC Franklin Gothic LT"/>
                </a:rPr>
                <a:t> in handling image processing. It allows for easy implementation of steganography techniques with minimal code complexity while ensuring efficiency.</a:t>
              </a:r>
            </a:p>
            <a:p>
              <a:pPr algn="l" marL="434340" indent="-217170" lvl="1">
                <a:lnSpc>
                  <a:spcPts val="3168"/>
                </a:lnSpc>
                <a:buFont typeface="Arial"/>
                <a:buChar char="•"/>
              </a:pPr>
              <a:r>
                <a:rPr lang="en-US" sz="2400">
                  <a:solidFill>
                    <a:srgbClr val="404040"/>
                  </a:solidFill>
                  <a:latin typeface="ITC Franklin Gothic LT"/>
                  <a:ea typeface="ITC Franklin Gothic LT"/>
                  <a:cs typeface="ITC Franklin Gothic LT"/>
                  <a:sym typeface="ITC Franklin Gothic LT"/>
                </a:rPr>
                <a:t>2️⃣ </a:t>
              </a:r>
              <a:r>
                <a:rPr lang="en-US" b="true" sz="2400">
                  <a:solidFill>
                    <a:srgbClr val="404040"/>
                  </a:solidFill>
                  <a:latin typeface="ITC Franklin Gothic LT Semi-Bold"/>
                  <a:ea typeface="ITC Franklin Gothic LT Semi-Bold"/>
                  <a:cs typeface="ITC Franklin Gothic LT Semi-Bold"/>
                  <a:sym typeface="ITC Franklin Gothic LT Semi-Bold"/>
                </a:rPr>
                <a:t>Libraries Used:</a:t>
              </a:r>
            </a:p>
            <a:p>
              <a:pPr algn="l" marL="434340" indent="-217170" lvl="1">
                <a:lnSpc>
                  <a:spcPts val="3168"/>
                </a:lnSpc>
                <a:buFont typeface="Arial"/>
                <a:buChar char="•"/>
              </a:pPr>
              <a:r>
                <a:rPr lang="en-US" b="true" sz="2400">
                  <a:solidFill>
                    <a:srgbClr val="404040"/>
                  </a:solidFill>
                  <a:latin typeface="ITC Franklin Gothic LT Semi-Bold"/>
                  <a:ea typeface="ITC Franklin Gothic LT Semi-Bold"/>
                  <a:cs typeface="ITC Franklin Gothic LT Semi-Bold"/>
                  <a:sym typeface="ITC Franklin Gothic LT Semi-Bold"/>
                </a:rPr>
                <a:t>OpenCV</a:t>
              </a:r>
              <a:r>
                <a:rPr lang="en-US" sz="2400">
                  <a:solidFill>
                    <a:srgbClr val="404040"/>
                  </a:solidFill>
                  <a:latin typeface="ITC Franklin Gothic LT"/>
                  <a:ea typeface="ITC Franklin Gothic LT"/>
                  <a:cs typeface="ITC Franklin Gothic LT"/>
                  <a:sym typeface="ITC Franklin Gothic LT"/>
                </a:rPr>
                <a:t>: Handles image loading, modification, and saving. It provides efficient pixel manipulation, which is essential for embedding and extracting hidden messages without affecting the overall image quality.</a:t>
              </a:r>
            </a:p>
            <a:p>
              <a:pPr algn="l" marL="434340" indent="-217170" lvl="1">
                <a:lnSpc>
                  <a:spcPts val="3168"/>
                </a:lnSpc>
                <a:buFont typeface="Arial"/>
                <a:buChar char="•"/>
              </a:pPr>
              <a:r>
                <a:rPr lang="en-US" b="true" sz="2400">
                  <a:solidFill>
                    <a:srgbClr val="404040"/>
                  </a:solidFill>
                  <a:latin typeface="ITC Franklin Gothic LT Semi-Bold"/>
                  <a:ea typeface="ITC Franklin Gothic LT Semi-Bold"/>
                  <a:cs typeface="ITC Franklin Gothic LT Semi-Bold"/>
                  <a:sym typeface="ITC Franklin Gothic LT Semi-Bold"/>
                </a:rPr>
                <a:t>OS</a:t>
              </a:r>
              <a:r>
                <a:rPr lang="en-US" sz="2400">
                  <a:solidFill>
                    <a:srgbClr val="404040"/>
                  </a:solidFill>
                  <a:latin typeface="ITC Franklin Gothic LT"/>
                  <a:ea typeface="ITC Franklin Gothic LT"/>
                  <a:cs typeface="ITC Franklin Gothic LT"/>
                  <a:sym typeface="ITC Franklin Gothic LT"/>
                </a:rPr>
                <a:t>: Used for interacting with the operating system, such as executing system commands, handling file paths, and managing directories.</a:t>
              </a:r>
            </a:p>
            <a:p>
              <a:pPr algn="l" marL="434340" indent="-217170" lvl="1">
                <a:lnSpc>
                  <a:spcPts val="3168"/>
                </a:lnSpc>
                <a:buFont typeface="Arial"/>
                <a:buChar char="•"/>
              </a:pPr>
              <a:r>
                <a:rPr lang="en-US" sz="2400">
                  <a:solidFill>
                    <a:srgbClr val="404040"/>
                  </a:solidFill>
                  <a:latin typeface="ITC Franklin Gothic LT"/>
                  <a:ea typeface="ITC Franklin Gothic LT"/>
                  <a:cs typeface="ITC Franklin Gothic LT"/>
                  <a:sym typeface="ITC Franklin Gothic LT"/>
                </a:rPr>
                <a:t>3️⃣ </a:t>
              </a:r>
              <a:r>
                <a:rPr lang="en-US" b="true" sz="2400">
                  <a:solidFill>
                    <a:srgbClr val="404040"/>
                  </a:solidFill>
                  <a:latin typeface="ITC Franklin Gothic LT Semi-Bold"/>
                  <a:ea typeface="ITC Franklin Gothic LT Semi-Bold"/>
                  <a:cs typeface="ITC Franklin Gothic LT Semi-Bold"/>
                  <a:sym typeface="ITC Franklin Gothic LT Semi-Bold"/>
                </a:rPr>
                <a:t>Image Format: PNG (for decryption)</a:t>
              </a:r>
            </a:p>
            <a:p>
              <a:pPr algn="l" marL="434340" indent="-217170" lvl="1">
                <a:lnSpc>
                  <a:spcPts val="3168"/>
                </a:lnSpc>
                <a:buFont typeface="Arial"/>
                <a:buChar char="•"/>
              </a:pPr>
              <a:r>
                <a:rPr lang="en-US" sz="2400">
                  <a:solidFill>
                    <a:srgbClr val="404040"/>
                  </a:solidFill>
                  <a:latin typeface="ITC Franklin Gothic LT"/>
                  <a:ea typeface="ITC Franklin Gothic LT"/>
                  <a:cs typeface="ITC Franklin Gothic LT"/>
                  <a:sym typeface="ITC Franklin Gothic LT"/>
                </a:rPr>
                <a:t>PNG was chosen because it supports </a:t>
              </a:r>
              <a:r>
                <a:rPr lang="en-US" b="true" sz="2400">
                  <a:solidFill>
                    <a:srgbClr val="404040"/>
                  </a:solidFill>
                  <a:latin typeface="ITC Franklin Gothic LT Semi-Bold"/>
                  <a:ea typeface="ITC Franklin Gothic LT Semi-Bold"/>
                  <a:cs typeface="ITC Franklin Gothic LT Semi-Bold"/>
                  <a:sym typeface="ITC Franklin Gothic LT Semi-Bold"/>
                </a:rPr>
                <a:t>lossless compression</a:t>
              </a:r>
              <a:r>
                <a:rPr lang="en-US" sz="2400">
                  <a:solidFill>
                    <a:srgbClr val="404040"/>
                  </a:solidFill>
                  <a:latin typeface="ITC Franklin Gothic LT"/>
                  <a:ea typeface="ITC Franklin Gothic LT"/>
                  <a:cs typeface="ITC Franklin Gothic LT"/>
                  <a:sym typeface="ITC Franklin Gothic LT"/>
                </a:rPr>
                <a:t>, meaning the hidden message remains intact without data loss. Other formats like JPEG use </a:t>
              </a:r>
              <a:r>
                <a:rPr lang="en-US" b="true" sz="2400">
                  <a:solidFill>
                    <a:srgbClr val="404040"/>
                  </a:solidFill>
                  <a:latin typeface="ITC Franklin Gothic LT Semi-Bold"/>
                  <a:ea typeface="ITC Franklin Gothic LT Semi-Bold"/>
                  <a:cs typeface="ITC Franklin Gothic LT Semi-Bold"/>
                  <a:sym typeface="ITC Franklin Gothic LT Semi-Bold"/>
                </a:rPr>
                <a:t>lossy compression</a:t>
              </a:r>
              <a:r>
                <a:rPr lang="en-US" sz="2400">
                  <a:solidFill>
                    <a:srgbClr val="404040"/>
                  </a:solidFill>
                  <a:latin typeface="ITC Franklin Gothic LT"/>
                  <a:ea typeface="ITC Franklin Gothic LT"/>
                  <a:cs typeface="ITC Franklin Gothic LT"/>
                  <a:sym typeface="ITC Franklin Gothic LT"/>
                </a:rPr>
                <a:t>, which alters pixel data and could distort the embedded message.</a:t>
              </a:r>
            </a:p>
            <a:p>
              <a:pPr algn="l" marL="434340" indent="-217170" lvl="1">
                <a:lnSpc>
                  <a:spcPts val="3168"/>
                </a:lnSpc>
                <a:buFont typeface="Arial"/>
                <a:buChar char="•"/>
              </a:pPr>
              <a:r>
                <a:rPr lang="en-US" sz="2400">
                  <a:solidFill>
                    <a:srgbClr val="404040"/>
                  </a:solidFill>
                  <a:latin typeface="ITC Franklin Gothic LT"/>
                  <a:ea typeface="ITC Franklin Gothic LT"/>
                  <a:cs typeface="ITC Franklin Gothic LT"/>
                  <a:sym typeface="ITC Franklin Gothic LT"/>
                </a:rPr>
                <a:t>4️⃣ </a:t>
              </a:r>
              <a:r>
                <a:rPr lang="en-US" b="true" sz="2400">
                  <a:solidFill>
                    <a:srgbClr val="404040"/>
                  </a:solidFill>
                  <a:latin typeface="ITC Franklin Gothic LT Semi-Bold"/>
                  <a:ea typeface="ITC Franklin Gothic LT Semi-Bold"/>
                  <a:cs typeface="ITC Franklin Gothic LT Semi-Bold"/>
                  <a:sym typeface="ITC Franklin Gothic LT Semi-Bold"/>
                </a:rPr>
                <a:t>LSB (Least Significant Bit) Steganography</a:t>
              </a:r>
            </a:p>
            <a:p>
              <a:pPr algn="l" marL="434340" indent="-217170" lvl="1">
                <a:lnSpc>
                  <a:spcPts val="3168"/>
                </a:lnSpc>
                <a:buFont typeface="Arial"/>
                <a:buChar char="•"/>
              </a:pPr>
              <a:r>
                <a:rPr lang="en-US" sz="2400">
                  <a:solidFill>
                    <a:srgbClr val="404040"/>
                  </a:solidFill>
                  <a:latin typeface="ITC Franklin Gothic LT"/>
                  <a:ea typeface="ITC Franklin Gothic LT"/>
                  <a:cs typeface="ITC Franklin Gothic LT"/>
                  <a:sym typeface="ITC Franklin Gothic LT"/>
                </a:rPr>
                <a:t>LSB steganography modifies the </a:t>
              </a:r>
              <a:r>
                <a:rPr lang="en-US" b="true" sz="2400">
                  <a:solidFill>
                    <a:srgbClr val="404040"/>
                  </a:solidFill>
                  <a:latin typeface="ITC Franklin Gothic LT Semi-Bold"/>
                  <a:ea typeface="ITC Franklin Gothic LT Semi-Bold"/>
                  <a:cs typeface="ITC Franklin Gothic LT Semi-Bold"/>
                  <a:sym typeface="ITC Franklin Gothic LT Semi-Bold"/>
                </a:rPr>
                <a:t>least significant bits</a:t>
              </a:r>
              <a:r>
                <a:rPr lang="en-US" sz="2400">
                  <a:solidFill>
                    <a:srgbClr val="404040"/>
                  </a:solidFill>
                  <a:latin typeface="ITC Franklin Gothic LT"/>
                  <a:ea typeface="ITC Franklin Gothic LT"/>
                  <a:cs typeface="ITC Franklin Gothic LT"/>
                  <a:sym typeface="ITC Franklin Gothic LT"/>
                </a:rPr>
                <a:t> of pixel values to embed data. Since these bits contribute the least to color variations, the changes are imperceptible to the human eye.</a:t>
              </a:r>
            </a:p>
            <a:p>
              <a:pPr algn="l" marL="434340" indent="-217170" lvl="1">
                <a:lnSpc>
                  <a:spcPts val="3168"/>
                </a:lnSpc>
                <a:buFont typeface="Arial"/>
                <a:buChar char="•"/>
              </a:pPr>
              <a:r>
                <a:rPr lang="en-US" sz="2400">
                  <a:solidFill>
                    <a:srgbClr val="404040"/>
                  </a:solidFill>
                  <a:latin typeface="ITC Franklin Gothic LT"/>
                  <a:ea typeface="ITC Franklin Gothic LT"/>
                  <a:cs typeface="ITC Franklin Gothic LT"/>
                  <a:sym typeface="ITC Franklin Gothic LT"/>
                </a:rPr>
                <a:t>This method ensures </a:t>
              </a:r>
              <a:r>
                <a:rPr lang="en-US" b="true" sz="2400">
                  <a:solidFill>
                    <a:srgbClr val="404040"/>
                  </a:solidFill>
                  <a:latin typeface="ITC Franklin Gothic LT Semi-Bold"/>
                  <a:ea typeface="ITC Franklin Gothic LT Semi-Bold"/>
                  <a:cs typeface="ITC Franklin Gothic LT Semi-Bold"/>
                  <a:sym typeface="ITC Franklin Gothic LT Semi-Bold"/>
                </a:rPr>
                <a:t>high data security</a:t>
              </a:r>
              <a:r>
                <a:rPr lang="en-US" sz="2400">
                  <a:solidFill>
                    <a:srgbClr val="404040"/>
                  </a:solidFill>
                  <a:latin typeface="ITC Franklin Gothic LT"/>
                  <a:ea typeface="ITC Franklin Gothic LT"/>
                  <a:cs typeface="ITC Franklin Gothic LT"/>
                  <a:sym typeface="ITC Franklin Gothic LT"/>
                </a:rPr>
                <a:t> while maintaining the visual integrity of the image, making it an effective technique for covert communication.</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3"/>
              <a:stretch>
                <a:fillRect l="0" t="-141" r="-1" b="-141"/>
              </a:stretch>
            </a:blipFill>
          </p:spPr>
        </p:sp>
      </p:grpSp>
      <p:grpSp>
        <p:nvGrpSpPr>
          <p:cNvPr name="Group 10" id="10"/>
          <p:cNvGrpSpPr/>
          <p:nvPr/>
        </p:nvGrpSpPr>
        <p:grpSpPr>
          <a:xfrm rot="0">
            <a:off x="871786" y="1157595"/>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95250"/>
              <a:ext cx="22059232" cy="1155842"/>
            </a:xfrm>
            <a:prstGeom prst="rect">
              <a:avLst/>
            </a:prstGeom>
          </p:spPr>
          <p:txBody>
            <a:bodyPr anchor="b" rtlCol="false" tIns="0" lIns="0" bIns="0" rIns="0"/>
            <a:lstStyle/>
            <a:p>
              <a:pPr algn="l">
                <a:lnSpc>
                  <a:spcPts val="5759"/>
                </a:lnSpc>
              </a:pPr>
              <a:r>
                <a:rPr lang="en-US" sz="4800" b="true">
                  <a:solidFill>
                    <a:srgbClr val="1CADE4"/>
                  </a:solidFill>
                  <a:latin typeface="Arial Bold"/>
                  <a:ea typeface="Arial Bold"/>
                  <a:cs typeface="Arial Bold"/>
                  <a:sym typeface="Arial Bold"/>
                </a:rPr>
                <a:t>Wow factors</a:t>
              </a:r>
            </a:p>
          </p:txBody>
        </p:sp>
      </p:grpSp>
      <p:grpSp>
        <p:nvGrpSpPr>
          <p:cNvPr name="Group 13" id="13"/>
          <p:cNvGrpSpPr/>
          <p:nvPr/>
        </p:nvGrpSpPr>
        <p:grpSpPr>
          <a:xfrm rot="0">
            <a:off x="871788" y="1953039"/>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19050"/>
              <a:ext cx="22059230" cy="9365698"/>
            </a:xfrm>
            <a:prstGeom prst="rect">
              <a:avLst/>
            </a:prstGeom>
          </p:spPr>
          <p:txBody>
            <a:bodyPr anchor="ctr" rtlCol="false" tIns="0" lIns="0" bIns="0" rIns="0"/>
            <a:lstStyle/>
            <a:p>
              <a:pPr algn="l" marL="380048" indent="-190024" lvl="1">
                <a:lnSpc>
                  <a:spcPts val="2217"/>
                </a:lnSpc>
                <a:buFont typeface="Arial"/>
                <a:buChar char="•"/>
              </a:pPr>
              <a:r>
                <a:rPr lang="en-US" sz="2100">
                  <a:solidFill>
                    <a:srgbClr val="404040"/>
                  </a:solidFill>
                  <a:latin typeface="ITC Franklin Gothic LT"/>
                  <a:ea typeface="ITC Franklin Gothic LT"/>
                  <a:cs typeface="ITC Franklin Gothic LT"/>
                  <a:sym typeface="ITC Franklin Gothic LT"/>
                </a:rPr>
                <a:t>🔹 </a:t>
              </a:r>
              <a:r>
                <a:rPr lang="en-US" b="true" sz="2100">
                  <a:solidFill>
                    <a:srgbClr val="404040"/>
                  </a:solidFill>
                  <a:latin typeface="ITC Franklin Gothic LT Semi-Bold"/>
                  <a:ea typeface="ITC Franklin Gothic LT Semi-Bold"/>
                  <a:cs typeface="ITC Franklin Gothic LT Semi-Bold"/>
                  <a:sym typeface="ITC Franklin Gothic LT Semi-Bold"/>
                </a:rPr>
                <a:t>Passcode Protection for Enhanced Security</a:t>
              </a:r>
            </a:p>
            <a:p>
              <a:pPr algn="l" marL="380048" indent="-190024" lvl="1">
                <a:lnSpc>
                  <a:spcPts val="2217"/>
                </a:lnSpc>
              </a:pPr>
              <a:r>
                <a:rPr lang="en-US" sz="2100">
                  <a:solidFill>
                    <a:srgbClr val="404040"/>
                  </a:solidFill>
                  <a:latin typeface="ITC Franklin Gothic LT"/>
                  <a:ea typeface="ITC Franklin Gothic LT"/>
                  <a:cs typeface="ITC Franklin Gothic LT"/>
                  <a:sym typeface="ITC Franklin Gothic LT"/>
                </a:rPr>
                <a:t>Unlike traditional steganography methods that simply embed messages in an image, this project incorporates </a:t>
              </a:r>
              <a:r>
                <a:rPr lang="en-US" b="true" sz="2100">
                  <a:solidFill>
                    <a:srgbClr val="404040"/>
                  </a:solidFill>
                  <a:latin typeface="ITC Franklin Gothic LT Semi-Bold"/>
                  <a:ea typeface="ITC Franklin Gothic LT Semi-Bold"/>
                  <a:cs typeface="ITC Franklin Gothic LT Semi-Bold"/>
                  <a:sym typeface="ITC Franklin Gothic LT Semi-Bold"/>
                </a:rPr>
                <a:t>passcode-based authentication</a:t>
              </a:r>
              <a:r>
                <a:rPr lang="en-US" sz="2100">
                  <a:solidFill>
                    <a:srgbClr val="404040"/>
                  </a:solidFill>
                  <a:latin typeface="ITC Franklin Gothic LT"/>
                  <a:ea typeface="ITC Franklin Gothic LT"/>
                  <a:cs typeface="ITC Franklin Gothic LT"/>
                  <a:sym typeface="ITC Franklin Gothic LT"/>
                </a:rPr>
                <a:t>. This means that even if someone gains access to the encrypted image, they </a:t>
              </a:r>
              <a:r>
                <a:rPr lang="en-US" b="true" sz="2100">
                  <a:solidFill>
                    <a:srgbClr val="404040"/>
                  </a:solidFill>
                  <a:latin typeface="ITC Franklin Gothic LT Semi-Bold"/>
                  <a:ea typeface="ITC Franklin Gothic LT Semi-Bold"/>
                  <a:cs typeface="ITC Franklin Gothic LT Semi-Bold"/>
                  <a:sym typeface="ITC Franklin Gothic LT Semi-Bold"/>
                </a:rPr>
                <a:t>cannot retrieve the hidden message without the correct passcode</a:t>
              </a:r>
              <a:r>
                <a:rPr lang="en-US" sz="2100">
                  <a:solidFill>
                    <a:srgbClr val="404040"/>
                  </a:solidFill>
                  <a:latin typeface="ITC Franklin Gothic LT"/>
                  <a:ea typeface="ITC Franklin Gothic LT"/>
                  <a:cs typeface="ITC Franklin Gothic LT"/>
                  <a:sym typeface="ITC Franklin Gothic LT"/>
                </a:rPr>
                <a:t>. This adds an extra layer of security and ensures </a:t>
              </a:r>
              <a:r>
                <a:rPr lang="en-US" b="true" sz="2100">
                  <a:solidFill>
                    <a:srgbClr val="404040"/>
                  </a:solidFill>
                  <a:latin typeface="ITC Franklin Gothic LT Semi-Bold"/>
                  <a:ea typeface="ITC Franklin Gothic LT Semi-Bold"/>
                  <a:cs typeface="ITC Franklin Gothic LT Semi-Bold"/>
                  <a:sym typeface="ITC Franklin Gothic LT Semi-Bold"/>
                </a:rPr>
                <a:t>only authorized users</a:t>
              </a:r>
              <a:r>
                <a:rPr lang="en-US" sz="2100">
                  <a:solidFill>
                    <a:srgbClr val="404040"/>
                  </a:solidFill>
                  <a:latin typeface="ITC Franklin Gothic LT"/>
                  <a:ea typeface="ITC Franklin Gothic LT"/>
                  <a:cs typeface="ITC Franklin Gothic LT"/>
                  <a:sym typeface="ITC Franklin Gothic LT"/>
                </a:rPr>
                <a:t> can decrypt the information.</a:t>
              </a:r>
            </a:p>
            <a:p>
              <a:pPr algn="l" marL="380048" indent="-190024" lvl="1">
                <a:lnSpc>
                  <a:spcPts val="2217"/>
                </a:lnSpc>
                <a:buFont typeface="Arial"/>
                <a:buChar char="•"/>
              </a:pPr>
              <a:r>
                <a:rPr lang="en-US" sz="2100">
                  <a:solidFill>
                    <a:srgbClr val="404040"/>
                  </a:solidFill>
                  <a:latin typeface="ITC Franklin Gothic LT"/>
                  <a:ea typeface="ITC Franklin Gothic LT"/>
                  <a:cs typeface="ITC Franklin Gothic LT"/>
                  <a:sym typeface="ITC Franklin Gothic LT"/>
                </a:rPr>
                <a:t>🔹 </a:t>
              </a:r>
              <a:r>
                <a:rPr lang="en-US" b="true" sz="2100">
                  <a:solidFill>
                    <a:srgbClr val="404040"/>
                  </a:solidFill>
                  <a:latin typeface="ITC Franklin Gothic LT Semi-Bold"/>
                  <a:ea typeface="ITC Franklin Gothic LT Semi-Bold"/>
                  <a:cs typeface="ITC Franklin Gothic LT Semi-Bold"/>
                  <a:sym typeface="ITC Franklin Gothic LT Semi-Bold"/>
                </a:rPr>
                <a:t>Minimal Image Distortion for Undetectable Encryption</a:t>
              </a:r>
            </a:p>
            <a:p>
              <a:pPr algn="l" marL="380048" indent="-190024" lvl="1">
                <a:lnSpc>
                  <a:spcPts val="2217"/>
                </a:lnSpc>
              </a:pPr>
              <a:r>
                <a:rPr lang="en-US" sz="2100">
                  <a:solidFill>
                    <a:srgbClr val="404040"/>
                  </a:solidFill>
                  <a:latin typeface="ITC Franklin Gothic LT"/>
                  <a:ea typeface="ITC Franklin Gothic LT"/>
                  <a:cs typeface="ITC Franklin Gothic LT"/>
                  <a:sym typeface="ITC Franklin Gothic LT"/>
                </a:rPr>
                <a:t>The use of </a:t>
              </a:r>
              <a:r>
                <a:rPr lang="en-US" b="true" sz="2100">
                  <a:solidFill>
                    <a:srgbClr val="404040"/>
                  </a:solidFill>
                  <a:latin typeface="ITC Franklin Gothic LT Semi-Bold"/>
                  <a:ea typeface="ITC Franklin Gothic LT Semi-Bold"/>
                  <a:cs typeface="ITC Franklin Gothic LT Semi-Bold"/>
                  <a:sym typeface="ITC Franklin Gothic LT Semi-Bold"/>
                </a:rPr>
                <a:t>Least Significant Bit (LSB) steganography</a:t>
              </a:r>
              <a:r>
                <a:rPr lang="en-US" sz="2100">
                  <a:solidFill>
                    <a:srgbClr val="404040"/>
                  </a:solidFill>
                  <a:latin typeface="ITC Franklin Gothic LT"/>
                  <a:ea typeface="ITC Franklin Gothic LT"/>
                  <a:cs typeface="ITC Franklin Gothic LT"/>
                  <a:sym typeface="ITC Franklin Gothic LT"/>
                </a:rPr>
                <a:t> ensures that the changes made to the image are </a:t>
              </a:r>
              <a:r>
                <a:rPr lang="en-US" b="true" sz="2100">
                  <a:solidFill>
                    <a:srgbClr val="404040"/>
                  </a:solidFill>
                  <a:latin typeface="ITC Franklin Gothic LT Semi-Bold"/>
                  <a:ea typeface="ITC Franklin Gothic LT Semi-Bold"/>
                  <a:cs typeface="ITC Franklin Gothic LT Semi-Bold"/>
                  <a:sym typeface="ITC Franklin Gothic LT Semi-Bold"/>
                </a:rPr>
                <a:t>imperceptible to the human eye</a:t>
              </a:r>
              <a:r>
                <a:rPr lang="en-US" sz="2100">
                  <a:solidFill>
                    <a:srgbClr val="404040"/>
                  </a:solidFill>
                  <a:latin typeface="ITC Franklin Gothic LT"/>
                  <a:ea typeface="ITC Franklin Gothic LT"/>
                  <a:cs typeface="ITC Franklin Gothic LT"/>
                  <a:sym typeface="ITC Franklin Gothic LT"/>
                </a:rPr>
                <a:t>. By modifying only the </a:t>
              </a:r>
              <a:r>
                <a:rPr lang="en-US" b="true" sz="2100">
                  <a:solidFill>
                    <a:srgbClr val="404040"/>
                  </a:solidFill>
                  <a:latin typeface="ITC Franklin Gothic LT Semi-Bold"/>
                  <a:ea typeface="ITC Franklin Gothic LT Semi-Bold"/>
                  <a:cs typeface="ITC Franklin Gothic LT Semi-Bold"/>
                  <a:sym typeface="ITC Franklin Gothic LT Semi-Bold"/>
                </a:rPr>
                <a:t>least significant bits</a:t>
              </a:r>
              <a:r>
                <a:rPr lang="en-US" sz="2100">
                  <a:solidFill>
                    <a:srgbClr val="404040"/>
                  </a:solidFill>
                  <a:latin typeface="ITC Franklin Gothic LT"/>
                  <a:ea typeface="ITC Franklin Gothic LT"/>
                  <a:cs typeface="ITC Franklin Gothic LT"/>
                  <a:sym typeface="ITC Franklin Gothic LT"/>
                </a:rPr>
                <a:t> of the pixel values, the visual quality of the image remains </a:t>
              </a:r>
              <a:r>
                <a:rPr lang="en-US" b="true" sz="2100">
                  <a:solidFill>
                    <a:srgbClr val="404040"/>
                  </a:solidFill>
                  <a:latin typeface="ITC Franklin Gothic LT Semi-Bold"/>
                  <a:ea typeface="ITC Franklin Gothic LT Semi-Bold"/>
                  <a:cs typeface="ITC Franklin Gothic LT Semi-Bold"/>
                  <a:sym typeface="ITC Franklin Gothic LT Semi-Bold"/>
                </a:rPr>
                <a:t>virtually unchanged</a:t>
              </a:r>
              <a:r>
                <a:rPr lang="en-US" sz="2100">
                  <a:solidFill>
                    <a:srgbClr val="404040"/>
                  </a:solidFill>
                  <a:latin typeface="ITC Franklin Gothic LT"/>
                  <a:ea typeface="ITC Franklin Gothic LT"/>
                  <a:cs typeface="ITC Franklin Gothic LT"/>
                  <a:sym typeface="ITC Franklin Gothic LT"/>
                </a:rPr>
                <a:t>, making the presence of hidden data </a:t>
              </a:r>
              <a:r>
                <a:rPr lang="en-US" b="true" sz="2100">
                  <a:solidFill>
                    <a:srgbClr val="404040"/>
                  </a:solidFill>
                  <a:latin typeface="ITC Franklin Gothic LT Semi-Bold"/>
                  <a:ea typeface="ITC Franklin Gothic LT Semi-Bold"/>
                  <a:cs typeface="ITC Franklin Gothic LT Semi-Bold"/>
                  <a:sym typeface="ITC Franklin Gothic LT Semi-Bold"/>
                </a:rPr>
                <a:t>almost impossible to detect</a:t>
              </a:r>
              <a:r>
                <a:rPr lang="en-US" sz="2100">
                  <a:solidFill>
                    <a:srgbClr val="404040"/>
                  </a:solidFill>
                  <a:latin typeface="ITC Franklin Gothic LT"/>
                  <a:ea typeface="ITC Franklin Gothic LT"/>
                  <a:cs typeface="ITC Franklin Gothic LT"/>
                  <a:sym typeface="ITC Franklin Gothic LT"/>
                </a:rPr>
                <a:t>.</a:t>
              </a:r>
            </a:p>
            <a:p>
              <a:pPr algn="l" marL="380048" indent="-190024" lvl="1">
                <a:lnSpc>
                  <a:spcPts val="2217"/>
                </a:lnSpc>
                <a:buFont typeface="Arial"/>
                <a:buChar char="•"/>
              </a:pPr>
              <a:r>
                <a:rPr lang="en-US" sz="2100">
                  <a:solidFill>
                    <a:srgbClr val="404040"/>
                  </a:solidFill>
                  <a:latin typeface="ITC Franklin Gothic LT"/>
                  <a:ea typeface="ITC Franklin Gothic LT"/>
                  <a:cs typeface="ITC Franklin Gothic LT"/>
                  <a:sym typeface="ITC Franklin Gothic LT"/>
                </a:rPr>
                <a:t>🔹 </a:t>
              </a:r>
              <a:r>
                <a:rPr lang="en-US" b="true" sz="2100">
                  <a:solidFill>
                    <a:srgbClr val="404040"/>
                  </a:solidFill>
                  <a:latin typeface="ITC Franklin Gothic LT Semi-Bold"/>
                  <a:ea typeface="ITC Franklin Gothic LT Semi-Bold"/>
                  <a:cs typeface="ITC Franklin Gothic LT Semi-Bold"/>
                  <a:sym typeface="ITC Franklin Gothic LT Semi-Bold"/>
                </a:rPr>
                <a:t>User-Defined Image Input for Greater Flexibility</a:t>
              </a:r>
            </a:p>
            <a:p>
              <a:pPr algn="l" marL="380048" indent="-190024" lvl="1">
                <a:lnSpc>
                  <a:spcPts val="2217"/>
                </a:lnSpc>
              </a:pPr>
              <a:r>
                <a:rPr lang="en-US" sz="2100">
                  <a:solidFill>
                    <a:srgbClr val="404040"/>
                  </a:solidFill>
                  <a:latin typeface="ITC Franklin Gothic LT"/>
                  <a:ea typeface="ITC Franklin Gothic LT"/>
                  <a:cs typeface="ITC Franklin Gothic LT"/>
                  <a:sym typeface="ITC Franklin Gothic LT"/>
                </a:rPr>
                <a:t>This project allows users to </a:t>
              </a:r>
              <a:r>
                <a:rPr lang="en-US" b="true" sz="2100">
                  <a:solidFill>
                    <a:srgbClr val="404040"/>
                  </a:solidFill>
                  <a:latin typeface="ITC Franklin Gothic LT Semi-Bold"/>
                  <a:ea typeface="ITC Franklin Gothic LT Semi-Bold"/>
                  <a:cs typeface="ITC Franklin Gothic LT Semi-Bold"/>
                  <a:sym typeface="ITC Franklin Gothic LT Semi-Bold"/>
                </a:rPr>
                <a:t>select any image</a:t>
              </a:r>
              <a:r>
                <a:rPr lang="en-US" sz="2100">
                  <a:solidFill>
                    <a:srgbClr val="404040"/>
                  </a:solidFill>
                  <a:latin typeface="ITC Franklin Gothic LT"/>
                  <a:ea typeface="ITC Franklin Gothic LT"/>
                  <a:cs typeface="ITC Franklin Gothic LT"/>
                  <a:sym typeface="ITC Franklin Gothic LT"/>
                </a:rPr>
                <a:t> </a:t>
              </a:r>
              <a:r>
                <a:rPr lang="en-US" b="true" sz="2100">
                  <a:solidFill>
                    <a:srgbClr val="404040"/>
                  </a:solidFill>
                  <a:latin typeface="ITC Franklin Gothic LT Semi-Bold"/>
                  <a:ea typeface="ITC Franklin Gothic LT Semi-Bold"/>
                  <a:cs typeface="ITC Franklin Gothic LT Semi-Bold"/>
                  <a:sym typeface="ITC Franklin Gothic LT Semi-Bold"/>
                </a:rPr>
                <a:t>for encryption </a:t>
              </a:r>
              <a:r>
                <a:rPr lang="en-US" sz="2100">
                  <a:solidFill>
                    <a:srgbClr val="404040"/>
                  </a:solidFill>
                  <a:latin typeface="ITC Franklin Gothic LT"/>
                  <a:ea typeface="ITC Franklin Gothic LT"/>
                  <a:cs typeface="ITC Franklin Gothic LT"/>
                  <a:sym typeface="ITC Franklin Gothic LT"/>
                </a:rPr>
                <a:t>and its </a:t>
              </a:r>
              <a:r>
                <a:rPr lang="en-US" b="true" sz="2100">
                  <a:solidFill>
                    <a:srgbClr val="404040"/>
                  </a:solidFill>
                  <a:latin typeface="ITC Franklin Gothic LT Semi-Bold"/>
                  <a:ea typeface="ITC Franklin Gothic LT Semi-Bold"/>
                  <a:cs typeface="ITC Franklin Gothic LT Semi-Bold"/>
                  <a:sym typeface="ITC Franklin Gothic LT Semi-Bold"/>
                </a:rPr>
                <a:t>corresponding encrypted PNG image for decryption</a:t>
              </a:r>
              <a:r>
                <a:rPr lang="en-US" sz="2100">
                  <a:solidFill>
                    <a:srgbClr val="404040"/>
                  </a:solidFill>
                  <a:latin typeface="ITC Franklin Gothic LT"/>
                  <a:ea typeface="ITC Franklin Gothic LT"/>
                  <a:cs typeface="ITC Franklin Gothic LT"/>
                  <a:sym typeface="ITC Franklin Gothic LT"/>
                </a:rPr>
                <a:t> instead of hardcoding a specific file. This makes it more practical and </a:t>
              </a:r>
              <a:r>
                <a:rPr lang="en-US" b="true" sz="2100">
                  <a:solidFill>
                    <a:srgbClr val="404040"/>
                  </a:solidFill>
                  <a:latin typeface="ITC Franklin Gothic LT Semi-Bold"/>
                  <a:ea typeface="ITC Franklin Gothic LT Semi-Bold"/>
                  <a:cs typeface="ITC Franklin Gothic LT Semi-Bold"/>
                  <a:sym typeface="ITC Franklin Gothic LT Semi-Bold"/>
                </a:rPr>
                <a:t>versatile for real-world applications</a:t>
              </a:r>
              <a:r>
                <a:rPr lang="en-US" sz="2100">
                  <a:solidFill>
                    <a:srgbClr val="404040"/>
                  </a:solidFill>
                  <a:latin typeface="ITC Franklin Gothic LT"/>
                  <a:ea typeface="ITC Franklin Gothic LT"/>
                  <a:cs typeface="ITC Franklin Gothic LT"/>
                  <a:sym typeface="ITC Franklin Gothic LT"/>
                </a:rPr>
                <a:t>, allowing users to work with their own images without modifying the source code.</a:t>
              </a:r>
            </a:p>
            <a:p>
              <a:pPr algn="l" marL="380048" indent="-190024" lvl="1">
                <a:lnSpc>
                  <a:spcPts val="2217"/>
                </a:lnSpc>
                <a:buFont typeface="Arial"/>
                <a:buChar char="•"/>
              </a:pPr>
              <a:r>
                <a:rPr lang="en-US" sz="2100">
                  <a:solidFill>
                    <a:srgbClr val="404040"/>
                  </a:solidFill>
                  <a:latin typeface="ITC Franklin Gothic LT"/>
                  <a:ea typeface="ITC Franklin Gothic LT"/>
                  <a:cs typeface="ITC Franklin Gothic LT"/>
                  <a:sym typeface="ITC Franklin Gothic LT"/>
                </a:rPr>
                <a:t>🔹 </a:t>
              </a:r>
              <a:r>
                <a:rPr lang="en-US" b="true" sz="2100">
                  <a:solidFill>
                    <a:srgbClr val="404040"/>
                  </a:solidFill>
                  <a:latin typeface="ITC Franklin Gothic LT Semi-Bold"/>
                  <a:ea typeface="ITC Franklin Gothic LT Semi-Bold"/>
                  <a:cs typeface="ITC Franklin Gothic LT Semi-Bold"/>
                  <a:sym typeface="ITC Franklin Gothic LT Semi-Bold"/>
                </a:rPr>
                <a:t>Standalone Execution with No External Dependencies</a:t>
              </a:r>
            </a:p>
            <a:p>
              <a:pPr algn="l" marL="380048" indent="-190024" lvl="1">
                <a:lnSpc>
                  <a:spcPts val="2217"/>
                </a:lnSpc>
              </a:pPr>
              <a:r>
                <a:rPr lang="en-US" sz="2100">
                  <a:solidFill>
                    <a:srgbClr val="404040"/>
                  </a:solidFill>
                  <a:latin typeface="ITC Franklin Gothic LT"/>
                  <a:ea typeface="ITC Franklin Gothic LT"/>
                  <a:cs typeface="ITC Franklin Gothic LT"/>
                  <a:sym typeface="ITC Franklin Gothic LT"/>
                </a:rPr>
                <a:t>Unlike cloud-based encryption solutions, this project runs </a:t>
              </a:r>
              <a:r>
                <a:rPr lang="en-US" b="true" sz="2100">
                  <a:solidFill>
                    <a:srgbClr val="404040"/>
                  </a:solidFill>
                  <a:latin typeface="ITC Franklin Gothic LT Semi-Bold"/>
                  <a:ea typeface="ITC Franklin Gothic LT Semi-Bold"/>
                  <a:cs typeface="ITC Franklin Gothic LT Semi-Bold"/>
                  <a:sym typeface="ITC Franklin Gothic LT Semi-Bold"/>
                </a:rPr>
                <a:t>entirely offline</a:t>
              </a:r>
              <a:r>
                <a:rPr lang="en-US" sz="2100">
                  <a:solidFill>
                    <a:srgbClr val="404040"/>
                  </a:solidFill>
                  <a:latin typeface="ITC Franklin Gothic LT"/>
                  <a:ea typeface="ITC Franklin Gothic LT"/>
                  <a:cs typeface="ITC Franklin Gothic LT"/>
                  <a:sym typeface="ITC Franklin Gothic LT"/>
                </a:rPr>
                <a:t>, ensuring that </a:t>
              </a:r>
              <a:r>
                <a:rPr lang="en-US" b="true" sz="2100">
                  <a:solidFill>
                    <a:srgbClr val="404040"/>
                  </a:solidFill>
                  <a:latin typeface="ITC Franklin Gothic LT Semi-Bold"/>
                  <a:ea typeface="ITC Franklin Gothic LT Semi-Bold"/>
                  <a:cs typeface="ITC Franklin Gothic LT Semi-Bold"/>
                  <a:sym typeface="ITC Franklin Gothic LT Semi-Bold"/>
                </a:rPr>
                <a:t>sensitive data remains private</a:t>
              </a:r>
              <a:r>
                <a:rPr lang="en-US" sz="2100">
                  <a:solidFill>
                    <a:srgbClr val="404040"/>
                  </a:solidFill>
                  <a:latin typeface="ITC Franklin Gothic LT"/>
                  <a:ea typeface="ITC Franklin Gothic LT"/>
                  <a:cs typeface="ITC Franklin Gothic LT"/>
                  <a:sym typeface="ITC Franklin Gothic LT"/>
                </a:rPr>
                <a:t>. Users do not need to rely on third-party services or internet connectivity, making it a </a:t>
              </a:r>
              <a:r>
                <a:rPr lang="en-US" b="true" sz="2100">
                  <a:solidFill>
                    <a:srgbClr val="404040"/>
                  </a:solidFill>
                  <a:latin typeface="ITC Franklin Gothic LT Semi-Bold"/>
                  <a:ea typeface="ITC Franklin Gothic LT Semi-Bold"/>
                  <a:cs typeface="ITC Franklin Gothic LT Semi-Bold"/>
                  <a:sym typeface="ITC Franklin Gothic LT Semi-Bold"/>
                </a:rPr>
                <a:t>secure and self-contained solution</a:t>
              </a:r>
              <a:r>
                <a:rPr lang="en-US" sz="2100">
                  <a:solidFill>
                    <a:srgbClr val="404040"/>
                  </a:solidFill>
                  <a:latin typeface="ITC Franklin Gothic LT"/>
                  <a:ea typeface="ITC Franklin Gothic LT"/>
                  <a:cs typeface="ITC Franklin Gothic LT"/>
                  <a:sym typeface="ITC Franklin Gothic LT"/>
                </a:rPr>
                <a:t> for confidential communication. The encryption and decryption codes are kept in separate files to suit the specific needs of the user.</a:t>
              </a:r>
            </a:p>
            <a:p>
              <a:pPr algn="l" marL="380048" indent="-190024" lvl="1">
                <a:lnSpc>
                  <a:spcPts val="2217"/>
                </a:lnSpc>
                <a:buFont typeface="Arial"/>
                <a:buChar char="•"/>
              </a:pPr>
              <a:r>
                <a:rPr lang="en-US" sz="2100">
                  <a:solidFill>
                    <a:srgbClr val="404040"/>
                  </a:solidFill>
                  <a:latin typeface="ITC Franklin Gothic LT"/>
                  <a:ea typeface="ITC Franklin Gothic LT"/>
                  <a:cs typeface="ITC Franklin Gothic LT"/>
                  <a:sym typeface="ITC Franklin Gothic LT"/>
                </a:rPr>
                <a:t>🔹 </a:t>
              </a:r>
              <a:r>
                <a:rPr lang="en-US" b="true" sz="2100">
                  <a:solidFill>
                    <a:srgbClr val="404040"/>
                  </a:solidFill>
                  <a:latin typeface="ITC Franklin Gothic LT Semi-Bold"/>
                  <a:ea typeface="ITC Franklin Gothic LT Semi-Bold"/>
                  <a:cs typeface="ITC Franklin Gothic LT Semi-Bold"/>
                  <a:sym typeface="ITC Franklin Gothic LT Semi-Bold"/>
                </a:rPr>
                <a:t>Lightweight and Efficient Data Hiding Mechanism</a:t>
              </a:r>
            </a:p>
            <a:p>
              <a:pPr algn="l" marL="380048" indent="-190024" lvl="1">
                <a:lnSpc>
                  <a:spcPts val="2217"/>
                </a:lnSpc>
              </a:pPr>
              <a:r>
                <a:rPr lang="en-US" sz="2100">
                  <a:solidFill>
                    <a:srgbClr val="404040"/>
                  </a:solidFill>
                  <a:latin typeface="ITC Franklin Gothic LT"/>
                  <a:ea typeface="ITC Franklin Gothic LT"/>
                  <a:cs typeface="ITC Franklin Gothic LT"/>
                  <a:sym typeface="ITC Franklin Gothic LT"/>
                </a:rPr>
                <a:t>By using </a:t>
              </a:r>
              <a:r>
                <a:rPr lang="en-US" b="true" sz="2100">
                  <a:solidFill>
                    <a:srgbClr val="404040"/>
                  </a:solidFill>
                  <a:latin typeface="ITC Franklin Gothic LT Semi-Bold"/>
                  <a:ea typeface="ITC Franklin Gothic LT Semi-Bold"/>
                  <a:cs typeface="ITC Franklin Gothic LT Semi-Bold"/>
                  <a:sym typeface="ITC Franklin Gothic LT Semi-Bold"/>
                </a:rPr>
                <a:t>Python and NumPy</a:t>
              </a:r>
              <a:r>
                <a:rPr lang="en-US" sz="2100">
                  <a:solidFill>
                    <a:srgbClr val="404040"/>
                  </a:solidFill>
                  <a:latin typeface="ITC Franklin Gothic LT"/>
                  <a:ea typeface="ITC Franklin Gothic LT"/>
                  <a:cs typeface="ITC Franklin Gothic LT"/>
                  <a:sym typeface="ITC Franklin Gothic LT"/>
                </a:rPr>
                <a:t>, the encryption and decryption processes are executed </a:t>
              </a:r>
              <a:r>
                <a:rPr lang="en-US" b="true" sz="2100">
                  <a:solidFill>
                    <a:srgbClr val="404040"/>
                  </a:solidFill>
                  <a:latin typeface="ITC Franklin Gothic LT Semi-Bold"/>
                  <a:ea typeface="ITC Franklin Gothic LT Semi-Bold"/>
                  <a:cs typeface="ITC Franklin Gothic LT Semi-Bold"/>
                  <a:sym typeface="ITC Franklin Gothic LT Semi-Bold"/>
                </a:rPr>
                <a:t>quickly and efficiently</a:t>
              </a:r>
              <a:r>
                <a:rPr lang="en-US" sz="2100">
                  <a:solidFill>
                    <a:srgbClr val="404040"/>
                  </a:solidFill>
                  <a:latin typeface="ITC Franklin Gothic LT"/>
                  <a:ea typeface="ITC Franklin Gothic LT"/>
                  <a:cs typeface="ITC Franklin Gothic LT"/>
                  <a:sym typeface="ITC Franklin Gothic LT"/>
                </a:rPr>
                <a:t>, even for large images. The project is designed to be </a:t>
              </a:r>
              <a:r>
                <a:rPr lang="en-US" b="true" sz="2100">
                  <a:solidFill>
                    <a:srgbClr val="404040"/>
                  </a:solidFill>
                  <a:latin typeface="ITC Franklin Gothic LT Semi-Bold"/>
                  <a:ea typeface="ITC Franklin Gothic LT Semi-Bold"/>
                  <a:cs typeface="ITC Franklin Gothic LT Semi-Bold"/>
                  <a:sym typeface="ITC Franklin Gothic LT Semi-Bold"/>
                </a:rPr>
                <a:t>lightweight</a:t>
              </a:r>
              <a:r>
                <a:rPr lang="en-US" sz="2100">
                  <a:solidFill>
                    <a:srgbClr val="404040"/>
                  </a:solidFill>
                  <a:latin typeface="ITC Franklin Gothic LT"/>
                  <a:ea typeface="ITC Franklin Gothic LT"/>
                  <a:cs typeface="ITC Franklin Gothic LT"/>
                  <a:sym typeface="ITC Franklin Gothic LT"/>
                </a:rPr>
                <a:t>, requiring minimal computing resources while ensuring </a:t>
              </a:r>
              <a:r>
                <a:rPr lang="en-US" b="true" sz="2100">
                  <a:solidFill>
                    <a:srgbClr val="404040"/>
                  </a:solidFill>
                  <a:latin typeface="ITC Franklin Gothic LT Semi-Bold"/>
                  <a:ea typeface="ITC Franklin Gothic LT Semi-Bold"/>
                  <a:cs typeface="ITC Franklin Gothic LT Semi-Bold"/>
                  <a:sym typeface="ITC Franklin Gothic LT Semi-Bold"/>
                </a:rPr>
                <a:t>high performance and accuracy</a:t>
              </a:r>
              <a:r>
                <a:rPr lang="en-US" sz="2100">
                  <a:solidFill>
                    <a:srgbClr val="404040"/>
                  </a:solidFill>
                  <a:latin typeface="ITC Franklin Gothic LT"/>
                  <a:ea typeface="ITC Franklin Gothic LT"/>
                  <a:cs typeface="ITC Franklin Gothic LT"/>
                  <a:sym typeface="ITC Franklin Gothic LT"/>
                </a:rPr>
                <a:t> in data embedding and retrieval.</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340213"/>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End users</a:t>
              </a:r>
            </a:p>
          </p:txBody>
        </p:sp>
      </p:grpSp>
      <p:grpSp>
        <p:nvGrpSpPr>
          <p:cNvPr name="Group 13" id="13"/>
          <p:cNvGrpSpPr/>
          <p:nvPr/>
        </p:nvGrpSpPr>
        <p:grpSpPr>
          <a:xfrm rot="0">
            <a:off x="871788" y="1953039"/>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19050"/>
              <a:ext cx="22059230" cy="9365698"/>
            </a:xfrm>
            <a:prstGeom prst="rect">
              <a:avLst/>
            </a:prstGeom>
          </p:spPr>
          <p:txBody>
            <a:bodyPr anchor="ctr" rtlCol="false" tIns="0" lIns="0" bIns="0" rIns="0"/>
            <a:lstStyle/>
            <a:p>
              <a:pPr algn="l" marL="392263" indent="-196132" lvl="1">
                <a:lnSpc>
                  <a:spcPts val="2288"/>
                </a:lnSpc>
                <a:buFont typeface="Arial"/>
                <a:buChar char="•"/>
              </a:pPr>
              <a:r>
                <a:rPr lang="en-US" sz="2167">
                  <a:solidFill>
                    <a:srgbClr val="404040"/>
                  </a:solidFill>
                  <a:latin typeface="ITC Franklin Gothic LT"/>
                  <a:ea typeface="ITC Franklin Gothic LT"/>
                  <a:cs typeface="ITC Franklin Gothic LT"/>
                  <a:sym typeface="ITC Franklin Gothic LT"/>
                </a:rPr>
                <a:t>🔹 </a:t>
              </a:r>
              <a:r>
                <a:rPr lang="en-US" b="true" sz="2167">
                  <a:solidFill>
                    <a:srgbClr val="404040"/>
                  </a:solidFill>
                  <a:latin typeface="ITC Franklin Gothic LT Semi-Bold"/>
                  <a:ea typeface="ITC Franklin Gothic LT Semi-Bold"/>
                  <a:cs typeface="ITC Franklin Gothic LT Semi-Bold"/>
                  <a:sym typeface="ITC Franklin Gothic LT Semi-Bold"/>
                </a:rPr>
                <a:t>Cybersecurity Professionals and Ethical Hackers</a:t>
              </a:r>
            </a:p>
            <a:p>
              <a:pPr algn="l" marL="392263" indent="-196132" lvl="1">
                <a:lnSpc>
                  <a:spcPts val="2288"/>
                </a:lnSpc>
              </a:pPr>
              <a:r>
                <a:rPr lang="en-US" sz="2167">
                  <a:solidFill>
                    <a:srgbClr val="404040"/>
                  </a:solidFill>
                  <a:latin typeface="ITC Franklin Gothic LT"/>
                  <a:ea typeface="ITC Franklin Gothic LT"/>
                  <a:cs typeface="ITC Franklin Gothic LT"/>
                  <a:sym typeface="ITC Franklin Gothic LT"/>
                </a:rPr>
                <a:t>This project provides a </a:t>
              </a:r>
              <a:r>
                <a:rPr lang="en-US" b="true" sz="2167">
                  <a:solidFill>
                    <a:srgbClr val="404040"/>
                  </a:solidFill>
                  <a:latin typeface="ITC Franklin Gothic LT Semi-Bold"/>
                  <a:ea typeface="ITC Franklin Gothic LT Semi-Bold"/>
                  <a:cs typeface="ITC Franklin Gothic LT Semi-Bold"/>
                  <a:sym typeface="ITC Franklin Gothic LT Semi-Bold"/>
                </a:rPr>
                <a:t>secure method of data transmission</a:t>
              </a:r>
              <a:r>
                <a:rPr lang="en-US" sz="2167">
                  <a:solidFill>
                    <a:srgbClr val="404040"/>
                  </a:solidFill>
                  <a:latin typeface="ITC Franklin Gothic LT"/>
                  <a:ea typeface="ITC Franklin Gothic LT"/>
                  <a:cs typeface="ITC Franklin Gothic LT"/>
                  <a:sym typeface="ITC Franklin Gothic LT"/>
                </a:rPr>
                <a:t>, which is crucial for cybersecurity experts who deal with sensitive information. Ethical hackers and security analysts can use this technique for </a:t>
              </a:r>
              <a:r>
                <a:rPr lang="en-US" b="true" sz="2167">
                  <a:solidFill>
                    <a:srgbClr val="404040"/>
                  </a:solidFill>
                  <a:latin typeface="ITC Franklin Gothic LT Semi-Bold"/>
                  <a:ea typeface="ITC Franklin Gothic LT Semi-Bold"/>
                  <a:cs typeface="ITC Franklin Gothic LT Semi-Bold"/>
                  <a:sym typeface="ITC Franklin Gothic LT Semi-Bold"/>
                </a:rPr>
                <a:t>covert communication and secure data exchange</a:t>
              </a:r>
              <a:r>
                <a:rPr lang="en-US" sz="2167">
                  <a:solidFill>
                    <a:srgbClr val="404040"/>
                  </a:solidFill>
                  <a:latin typeface="ITC Franklin Gothic LT"/>
                  <a:ea typeface="ITC Franklin Gothic LT"/>
                  <a:cs typeface="ITC Franklin Gothic LT"/>
                  <a:sym typeface="ITC Franklin Gothic LT"/>
                </a:rPr>
                <a:t>, ensuring that confidential data remains hidden from unauthorized entities.</a:t>
              </a:r>
            </a:p>
            <a:p>
              <a:pPr algn="l" marL="392263" indent="-196132" lvl="1">
                <a:lnSpc>
                  <a:spcPts val="2288"/>
                </a:lnSpc>
                <a:buFont typeface="Arial"/>
                <a:buChar char="•"/>
              </a:pPr>
              <a:r>
                <a:rPr lang="en-US" sz="2167">
                  <a:solidFill>
                    <a:srgbClr val="404040"/>
                  </a:solidFill>
                  <a:latin typeface="ITC Franklin Gothic LT"/>
                  <a:ea typeface="ITC Franklin Gothic LT"/>
                  <a:cs typeface="ITC Franklin Gothic LT"/>
                  <a:sym typeface="ITC Franklin Gothic LT"/>
                </a:rPr>
                <a:t>🔹 </a:t>
              </a:r>
              <a:r>
                <a:rPr lang="en-US" b="true" sz="2167">
                  <a:solidFill>
                    <a:srgbClr val="404040"/>
                  </a:solidFill>
                  <a:latin typeface="ITC Franklin Gothic LT Semi-Bold"/>
                  <a:ea typeface="ITC Franklin Gothic LT Semi-Bold"/>
                  <a:cs typeface="ITC Franklin Gothic LT Semi-Bold"/>
                  <a:sym typeface="ITC Franklin Gothic LT Semi-Bold"/>
                </a:rPr>
                <a:t>Forensic Experts and Law Enforcement Agencies</a:t>
              </a:r>
            </a:p>
            <a:p>
              <a:pPr algn="l" marL="392263" indent="-196132" lvl="1">
                <a:lnSpc>
                  <a:spcPts val="2288"/>
                </a:lnSpc>
              </a:pPr>
              <a:r>
                <a:rPr lang="en-US" sz="2167">
                  <a:solidFill>
                    <a:srgbClr val="404040"/>
                  </a:solidFill>
                  <a:latin typeface="ITC Franklin Gothic LT"/>
                  <a:ea typeface="ITC Franklin Gothic LT"/>
                  <a:cs typeface="ITC Franklin Gothic LT"/>
                  <a:sym typeface="ITC Franklin Gothic LT"/>
                </a:rPr>
                <a:t>Law enforcement officials and forensic analysts often need to </a:t>
              </a:r>
              <a:r>
                <a:rPr lang="en-US" b="true" sz="2167">
                  <a:solidFill>
                    <a:srgbClr val="404040"/>
                  </a:solidFill>
                  <a:latin typeface="ITC Franklin Gothic LT Semi-Bold"/>
                  <a:ea typeface="ITC Franklin Gothic LT Semi-Bold"/>
                  <a:cs typeface="ITC Franklin Gothic LT Semi-Bold"/>
                  <a:sym typeface="ITC Franklin Gothic LT Semi-Bold"/>
                </a:rPr>
                <a:t>transmit or store sensitive case-related information</a:t>
              </a:r>
              <a:r>
                <a:rPr lang="en-US" sz="2167">
                  <a:solidFill>
                    <a:srgbClr val="404040"/>
                  </a:solidFill>
                  <a:latin typeface="ITC Franklin Gothic LT"/>
                  <a:ea typeface="ITC Franklin Gothic LT"/>
                  <a:cs typeface="ITC Franklin Gothic LT"/>
                  <a:sym typeface="ITC Franklin Gothic LT"/>
                </a:rPr>
                <a:t> without attracting attention. By embedding critical data inside images, investigators can </a:t>
              </a:r>
              <a:r>
                <a:rPr lang="en-US" b="true" sz="2167">
                  <a:solidFill>
                    <a:srgbClr val="404040"/>
                  </a:solidFill>
                  <a:latin typeface="ITC Franklin Gothic LT Semi-Bold"/>
                  <a:ea typeface="ITC Franklin Gothic LT Semi-Bold"/>
                  <a:cs typeface="ITC Franklin Gothic LT Semi-Bold"/>
                  <a:sym typeface="ITC Franklin Gothic LT Semi-Bold"/>
                </a:rPr>
                <a:t>securely share evidence or classified documents</a:t>
              </a:r>
              <a:r>
                <a:rPr lang="en-US" sz="2167">
                  <a:solidFill>
                    <a:srgbClr val="404040"/>
                  </a:solidFill>
                  <a:latin typeface="ITC Franklin Gothic LT"/>
                  <a:ea typeface="ITC Franklin Gothic LT"/>
                  <a:cs typeface="ITC Franklin Gothic LT"/>
                  <a:sym typeface="ITC Franklin Gothic LT"/>
                </a:rPr>
                <a:t> without raising suspicion, reducing the risk of interception.</a:t>
              </a:r>
            </a:p>
            <a:p>
              <a:pPr algn="l" marL="392263" indent="-196132" lvl="1">
                <a:lnSpc>
                  <a:spcPts val="2288"/>
                </a:lnSpc>
                <a:buFont typeface="Arial"/>
                <a:buChar char="•"/>
              </a:pPr>
              <a:r>
                <a:rPr lang="en-US" sz="2167">
                  <a:solidFill>
                    <a:srgbClr val="404040"/>
                  </a:solidFill>
                  <a:latin typeface="ITC Franklin Gothic LT"/>
                  <a:ea typeface="ITC Franklin Gothic LT"/>
                  <a:cs typeface="ITC Franklin Gothic LT"/>
                  <a:sym typeface="ITC Franklin Gothic LT"/>
                </a:rPr>
                <a:t>🔹 </a:t>
              </a:r>
              <a:r>
                <a:rPr lang="en-US" b="true" sz="2167">
                  <a:solidFill>
                    <a:srgbClr val="404040"/>
                  </a:solidFill>
                  <a:latin typeface="ITC Franklin Gothic LT Semi-Bold"/>
                  <a:ea typeface="ITC Franklin Gothic LT Semi-Bold"/>
                  <a:cs typeface="ITC Franklin Gothic LT Semi-Bold"/>
                  <a:sym typeface="ITC Franklin Gothic LT Semi-Bold"/>
                </a:rPr>
                <a:t>Journalists, Activists, and Whistleblowers</a:t>
              </a:r>
            </a:p>
            <a:p>
              <a:pPr algn="l" marL="392263" indent="-196132" lvl="1">
                <a:lnSpc>
                  <a:spcPts val="2288"/>
                </a:lnSpc>
              </a:pPr>
              <a:r>
                <a:rPr lang="en-US" sz="2167">
                  <a:solidFill>
                    <a:srgbClr val="404040"/>
                  </a:solidFill>
                  <a:latin typeface="ITC Franklin Gothic LT"/>
                  <a:ea typeface="ITC Franklin Gothic LT"/>
                  <a:cs typeface="ITC Franklin Gothic LT"/>
                  <a:sym typeface="ITC Franklin Gothic LT"/>
                </a:rPr>
                <a:t>In regions where freedom of speech is restricted, journalists and activists face significant risks when sharing sensitive information. This steganography project allows them to </a:t>
              </a:r>
              <a:r>
                <a:rPr lang="en-US" b="true" sz="2167">
                  <a:solidFill>
                    <a:srgbClr val="404040"/>
                  </a:solidFill>
                  <a:latin typeface="ITC Franklin Gothic LT Semi-Bold"/>
                  <a:ea typeface="ITC Franklin Gothic LT Semi-Bold"/>
                  <a:cs typeface="ITC Franklin Gothic LT Semi-Bold"/>
                  <a:sym typeface="ITC Franklin Gothic LT Semi-Bold"/>
                </a:rPr>
                <a:t>conceal messages inside innocent-looking images</a:t>
              </a:r>
              <a:r>
                <a:rPr lang="en-US" sz="2167">
                  <a:solidFill>
                    <a:srgbClr val="404040"/>
                  </a:solidFill>
                  <a:latin typeface="ITC Franklin Gothic LT"/>
                  <a:ea typeface="ITC Franklin Gothic LT"/>
                  <a:cs typeface="ITC Franklin Gothic LT"/>
                  <a:sym typeface="ITC Franklin Gothic LT"/>
                </a:rPr>
                <a:t>, ensuring </a:t>
              </a:r>
              <a:r>
                <a:rPr lang="en-US" b="true" sz="2167">
                  <a:solidFill>
                    <a:srgbClr val="404040"/>
                  </a:solidFill>
                  <a:latin typeface="ITC Franklin Gothic LT Semi-Bold"/>
                  <a:ea typeface="ITC Franklin Gothic LT Semi-Bold"/>
                  <a:cs typeface="ITC Franklin Gothic LT Semi-Bold"/>
                  <a:sym typeface="ITC Franklin Gothic LT Semi-Bold"/>
                </a:rPr>
                <a:t>safe and discreet communication</a:t>
              </a:r>
              <a:r>
                <a:rPr lang="en-US" sz="2167">
                  <a:solidFill>
                    <a:srgbClr val="404040"/>
                  </a:solidFill>
                  <a:latin typeface="ITC Franklin Gothic LT"/>
                  <a:ea typeface="ITC Franklin Gothic LT"/>
                  <a:cs typeface="ITC Franklin Gothic LT"/>
                  <a:sym typeface="ITC Franklin Gothic LT"/>
                </a:rPr>
                <a:t> while protecting their sources.</a:t>
              </a:r>
            </a:p>
            <a:p>
              <a:pPr algn="l" marL="392263" indent="-196132" lvl="1">
                <a:lnSpc>
                  <a:spcPts val="2288"/>
                </a:lnSpc>
                <a:buFont typeface="Arial"/>
                <a:buChar char="•"/>
              </a:pPr>
              <a:r>
                <a:rPr lang="en-US" sz="2167">
                  <a:solidFill>
                    <a:srgbClr val="404040"/>
                  </a:solidFill>
                  <a:latin typeface="ITC Franklin Gothic LT"/>
                  <a:ea typeface="ITC Franklin Gothic LT"/>
                  <a:cs typeface="ITC Franklin Gothic LT"/>
                  <a:sym typeface="ITC Franklin Gothic LT"/>
                </a:rPr>
                <a:t>🔹 </a:t>
              </a:r>
              <a:r>
                <a:rPr lang="en-US" b="true" sz="2167">
                  <a:solidFill>
                    <a:srgbClr val="404040"/>
                  </a:solidFill>
                  <a:latin typeface="ITC Franklin Gothic LT Semi-Bold"/>
                  <a:ea typeface="ITC Franklin Gothic LT Semi-Bold"/>
                  <a:cs typeface="ITC Franklin Gothic LT Semi-Bold"/>
                  <a:sym typeface="ITC Franklin Gothic LT Semi-Bold"/>
                </a:rPr>
                <a:t>Students and Researchers in Cryptography and Data Security</a:t>
              </a:r>
            </a:p>
            <a:p>
              <a:pPr algn="l" marL="392263" indent="-196132" lvl="1">
                <a:lnSpc>
                  <a:spcPts val="2288"/>
                </a:lnSpc>
              </a:pPr>
              <a:r>
                <a:rPr lang="en-US" sz="2167">
                  <a:solidFill>
                    <a:srgbClr val="404040"/>
                  </a:solidFill>
                  <a:latin typeface="ITC Franklin Gothic LT"/>
                  <a:ea typeface="ITC Franklin Gothic LT"/>
                  <a:cs typeface="ITC Franklin Gothic LT"/>
                  <a:sym typeface="ITC Franklin Gothic LT"/>
                </a:rPr>
                <a:t>This project serves as an </a:t>
              </a:r>
              <a:r>
                <a:rPr lang="en-US" b="true" sz="2167">
                  <a:solidFill>
                    <a:srgbClr val="404040"/>
                  </a:solidFill>
                  <a:latin typeface="ITC Franklin Gothic LT Semi-Bold"/>
                  <a:ea typeface="ITC Franklin Gothic LT Semi-Bold"/>
                  <a:cs typeface="ITC Franklin Gothic LT Semi-Bold"/>
                  <a:sym typeface="ITC Franklin Gothic LT Semi-Bold"/>
                </a:rPr>
                <a:t>educational tool</a:t>
              </a:r>
              <a:r>
                <a:rPr lang="en-US" sz="2167">
                  <a:solidFill>
                    <a:srgbClr val="404040"/>
                  </a:solidFill>
                  <a:latin typeface="ITC Franklin Gothic LT"/>
                  <a:ea typeface="ITC Franklin Gothic LT"/>
                  <a:cs typeface="ITC Franklin Gothic LT"/>
                  <a:sym typeface="ITC Franklin Gothic LT"/>
                </a:rPr>
                <a:t> for students and researchers interested in </a:t>
              </a:r>
              <a:r>
                <a:rPr lang="en-US" b="true" sz="2167">
                  <a:solidFill>
                    <a:srgbClr val="404040"/>
                  </a:solidFill>
                  <a:latin typeface="ITC Franklin Gothic LT Semi-Bold"/>
                  <a:ea typeface="ITC Franklin Gothic LT Semi-Bold"/>
                  <a:cs typeface="ITC Franklin Gothic LT Semi-Bold"/>
                  <a:sym typeface="ITC Franklin Gothic LT Semi-Bold"/>
                </a:rPr>
                <a:t>cryptography, steganography, and information security</a:t>
              </a:r>
              <a:r>
                <a:rPr lang="en-US" sz="2167">
                  <a:solidFill>
                    <a:srgbClr val="404040"/>
                  </a:solidFill>
                  <a:latin typeface="ITC Franklin Gothic LT"/>
                  <a:ea typeface="ITC Franklin Gothic LT"/>
                  <a:cs typeface="ITC Franklin Gothic LT"/>
                  <a:sym typeface="ITC Franklin Gothic LT"/>
                </a:rPr>
                <a:t>. It provides a </a:t>
              </a:r>
              <a:r>
                <a:rPr lang="en-US" b="true" sz="2167">
                  <a:solidFill>
                    <a:srgbClr val="404040"/>
                  </a:solidFill>
                  <a:latin typeface="ITC Franklin Gothic LT Semi-Bold"/>
                  <a:ea typeface="ITC Franklin Gothic LT Semi-Bold"/>
                  <a:cs typeface="ITC Franklin Gothic LT Semi-Bold"/>
                  <a:sym typeface="ITC Franklin Gothic LT Semi-Bold"/>
                </a:rPr>
                <a:t>hands-on approach</a:t>
              </a:r>
              <a:r>
                <a:rPr lang="en-US" sz="2167">
                  <a:solidFill>
                    <a:srgbClr val="404040"/>
                  </a:solidFill>
                  <a:latin typeface="ITC Franklin Gothic LT"/>
                  <a:ea typeface="ITC Franklin Gothic LT"/>
                  <a:cs typeface="ITC Franklin Gothic LT"/>
                  <a:sym typeface="ITC Franklin Gothic LT"/>
                </a:rPr>
                <a:t> to understanding </a:t>
              </a:r>
              <a:r>
                <a:rPr lang="en-US" b="true" sz="2167">
                  <a:solidFill>
                    <a:srgbClr val="404040"/>
                  </a:solidFill>
                  <a:latin typeface="ITC Franklin Gothic LT Semi-Bold"/>
                  <a:ea typeface="ITC Franklin Gothic LT Semi-Bold"/>
                  <a:cs typeface="ITC Franklin Gothic LT Semi-Bold"/>
                  <a:sym typeface="ITC Franklin Gothic LT Semi-Bold"/>
                </a:rPr>
                <a:t>how data can be hidden within digital media</a:t>
              </a:r>
              <a:r>
                <a:rPr lang="en-US" sz="2167">
                  <a:solidFill>
                    <a:srgbClr val="404040"/>
                  </a:solidFill>
                  <a:latin typeface="ITC Franklin Gothic LT"/>
                  <a:ea typeface="ITC Franklin Gothic LT"/>
                  <a:cs typeface="ITC Franklin Gothic LT"/>
                  <a:sym typeface="ITC Franklin Gothic LT"/>
                </a:rPr>
                <a:t>, making it a valuable resource for academic and research purposes.</a:t>
              </a:r>
            </a:p>
            <a:p>
              <a:pPr algn="l" marL="392263" indent="-196132" lvl="1">
                <a:lnSpc>
                  <a:spcPts val="2288"/>
                </a:lnSpc>
                <a:buFont typeface="Arial"/>
                <a:buChar char="•"/>
              </a:pPr>
              <a:r>
                <a:rPr lang="en-US" sz="2167">
                  <a:solidFill>
                    <a:srgbClr val="404040"/>
                  </a:solidFill>
                  <a:latin typeface="ITC Franklin Gothic LT"/>
                  <a:ea typeface="ITC Franklin Gothic LT"/>
                  <a:cs typeface="ITC Franklin Gothic LT"/>
                  <a:sym typeface="ITC Franklin Gothic LT"/>
                </a:rPr>
                <a:t>🔹 </a:t>
              </a:r>
              <a:r>
                <a:rPr lang="en-US" b="true" sz="2167">
                  <a:solidFill>
                    <a:srgbClr val="404040"/>
                  </a:solidFill>
                  <a:latin typeface="ITC Franklin Gothic LT Semi-Bold"/>
                  <a:ea typeface="ITC Franklin Gothic LT Semi-Bold"/>
                  <a:cs typeface="ITC Franklin Gothic LT Semi-Bold"/>
                  <a:sym typeface="ITC Franklin Gothic LT Semi-Bold"/>
                </a:rPr>
                <a:t>General Users Concerned About Privacy</a:t>
              </a:r>
            </a:p>
            <a:p>
              <a:pPr algn="l" marL="392263" indent="-196132" lvl="1">
                <a:lnSpc>
                  <a:spcPts val="2288"/>
                </a:lnSpc>
              </a:pPr>
              <a:r>
                <a:rPr lang="en-US" sz="2167">
                  <a:solidFill>
                    <a:srgbClr val="404040"/>
                  </a:solidFill>
                  <a:latin typeface="ITC Franklin Gothic LT"/>
                  <a:ea typeface="ITC Franklin Gothic LT"/>
                  <a:cs typeface="ITC Franklin Gothic LT"/>
                  <a:sym typeface="ITC Franklin Gothic LT"/>
                </a:rPr>
                <a:t>With increasing concerns over </a:t>
              </a:r>
              <a:r>
                <a:rPr lang="en-US" b="true" sz="2167">
                  <a:solidFill>
                    <a:srgbClr val="404040"/>
                  </a:solidFill>
                  <a:latin typeface="ITC Franklin Gothic LT Semi-Bold"/>
                  <a:ea typeface="ITC Franklin Gothic LT Semi-Bold"/>
                  <a:cs typeface="ITC Franklin Gothic LT Semi-Bold"/>
                  <a:sym typeface="ITC Franklin Gothic LT Semi-Bold"/>
                </a:rPr>
                <a:t>data privacy and surveillance</a:t>
              </a:r>
              <a:r>
                <a:rPr lang="en-US" sz="2167">
                  <a:solidFill>
                    <a:srgbClr val="404040"/>
                  </a:solidFill>
                  <a:latin typeface="ITC Franklin Gothic LT"/>
                  <a:ea typeface="ITC Franklin Gothic LT"/>
                  <a:cs typeface="ITC Franklin Gothic LT"/>
                  <a:sym typeface="ITC Franklin Gothic LT"/>
                </a:rPr>
                <a:t>, everyday users can leverage this tool to </a:t>
              </a:r>
              <a:r>
                <a:rPr lang="en-US" b="true" sz="2167">
                  <a:solidFill>
                    <a:srgbClr val="404040"/>
                  </a:solidFill>
                  <a:latin typeface="ITC Franklin Gothic LT Semi-Bold"/>
                  <a:ea typeface="ITC Franklin Gothic LT Semi-Bold"/>
                  <a:cs typeface="ITC Franklin Gothic LT Semi-Bold"/>
                  <a:sym typeface="ITC Franklin Gothic LT Semi-Bold"/>
                </a:rPr>
                <a:t>securely store personal notes, passwords, or confidential documents inside images</a:t>
              </a:r>
              <a:r>
                <a:rPr lang="en-US" sz="2167">
                  <a:solidFill>
                    <a:srgbClr val="404040"/>
                  </a:solidFill>
                  <a:latin typeface="ITC Franklin Gothic LT"/>
                  <a:ea typeface="ITC Franklin Gothic LT"/>
                  <a:cs typeface="ITC Franklin Gothic LT"/>
                  <a:sym typeface="ITC Franklin Gothic LT"/>
                </a:rPr>
                <a:t>. This adds an extra layer of protection beyond traditional encryption methods, ensuring that private information remains truly hidden.</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3"/>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grpSp>
        <p:nvGrpSpPr>
          <p:cNvPr name="Group 13" id="13"/>
          <p:cNvGrpSpPr>
            <a:grpSpLocks noChangeAspect="true"/>
          </p:cNvGrpSpPr>
          <p:nvPr/>
        </p:nvGrpSpPr>
        <p:grpSpPr>
          <a:xfrm rot="0">
            <a:off x="8396226" y="2134539"/>
            <a:ext cx="8546511" cy="4377090"/>
            <a:chOff x="0" y="0"/>
            <a:chExt cx="11395348" cy="5836120"/>
          </a:xfrm>
        </p:grpSpPr>
        <p:sp>
          <p:nvSpPr>
            <p:cNvPr name="Freeform 14" id="14"/>
            <p:cNvSpPr/>
            <p:nvPr/>
          </p:nvSpPr>
          <p:spPr>
            <a:xfrm flipH="false" flipV="false" rot="0">
              <a:off x="0" y="0"/>
              <a:ext cx="11395329" cy="5836158"/>
            </a:xfrm>
            <a:custGeom>
              <a:avLst/>
              <a:gdLst/>
              <a:ahLst/>
              <a:cxnLst/>
              <a:rect r="r" b="b" t="t" l="l"/>
              <a:pathLst>
                <a:path h="5836158" w="11395329">
                  <a:moveTo>
                    <a:pt x="0" y="0"/>
                  </a:moveTo>
                  <a:lnTo>
                    <a:pt x="11395329" y="0"/>
                  </a:lnTo>
                  <a:lnTo>
                    <a:pt x="11395329" y="5836158"/>
                  </a:lnTo>
                  <a:lnTo>
                    <a:pt x="0" y="5836158"/>
                  </a:lnTo>
                  <a:lnTo>
                    <a:pt x="0" y="0"/>
                  </a:lnTo>
                  <a:close/>
                </a:path>
              </a:pathLst>
            </a:custGeom>
            <a:blipFill>
              <a:blip r:embed="rId4"/>
              <a:stretch>
                <a:fillRect l="0" t="-233" r="0" b="-233"/>
              </a:stretch>
            </a:blipFill>
          </p:spPr>
        </p:sp>
      </p:grpSp>
      <p:sp>
        <p:nvSpPr>
          <p:cNvPr name="TextBox 15" id="15"/>
          <p:cNvSpPr txBox="true"/>
          <p:nvPr/>
        </p:nvSpPr>
        <p:spPr>
          <a:xfrm rot="0">
            <a:off x="3415553" y="1569111"/>
            <a:ext cx="3189644" cy="519708"/>
          </a:xfrm>
          <a:prstGeom prst="rect">
            <a:avLst/>
          </a:prstGeom>
        </p:spPr>
        <p:txBody>
          <a:bodyPr anchor="t" rtlCol="false" tIns="0" lIns="0" bIns="0" rIns="0">
            <a:spAutoFit/>
          </a:bodyPr>
          <a:lstStyle/>
          <a:p>
            <a:pPr algn="l">
              <a:lnSpc>
                <a:spcPts val="3240"/>
              </a:lnSpc>
            </a:pPr>
            <a:r>
              <a:rPr lang="en-US" sz="2700">
                <a:solidFill>
                  <a:srgbClr val="000000"/>
                </a:solidFill>
                <a:latin typeface="ITC Franklin Gothic LT"/>
                <a:ea typeface="ITC Franklin Gothic LT"/>
                <a:cs typeface="ITC Franklin Gothic LT"/>
                <a:sym typeface="ITC Franklin Gothic LT"/>
              </a:rPr>
              <a:t>Original Image</a:t>
            </a:r>
          </a:p>
        </p:txBody>
      </p:sp>
      <p:sp>
        <p:nvSpPr>
          <p:cNvPr name="TextBox 16" id="16"/>
          <p:cNvSpPr txBox="true"/>
          <p:nvPr/>
        </p:nvSpPr>
        <p:spPr>
          <a:xfrm rot="0">
            <a:off x="10720899" y="1522918"/>
            <a:ext cx="4367605" cy="519708"/>
          </a:xfrm>
          <a:prstGeom prst="rect">
            <a:avLst/>
          </a:prstGeom>
        </p:spPr>
        <p:txBody>
          <a:bodyPr anchor="t" rtlCol="false" tIns="0" lIns="0" bIns="0" rIns="0">
            <a:spAutoFit/>
          </a:bodyPr>
          <a:lstStyle/>
          <a:p>
            <a:pPr algn="l">
              <a:lnSpc>
                <a:spcPts val="3240"/>
              </a:lnSpc>
            </a:pPr>
            <a:r>
              <a:rPr lang="en-US" sz="2700">
                <a:solidFill>
                  <a:srgbClr val="000000"/>
                </a:solidFill>
                <a:latin typeface="ITC Franklin Gothic LT"/>
                <a:ea typeface="ITC Franklin Gothic LT"/>
                <a:cs typeface="ITC Franklin Gothic LT"/>
                <a:sym typeface="ITC Franklin Gothic LT"/>
              </a:rPr>
              <a:t>Encrypted Image</a:t>
            </a:r>
          </a:p>
        </p:txBody>
      </p:sp>
      <p:sp>
        <p:nvSpPr>
          <p:cNvPr name="TextBox 17" id="17"/>
          <p:cNvSpPr txBox="true"/>
          <p:nvPr/>
        </p:nvSpPr>
        <p:spPr>
          <a:xfrm rot="0">
            <a:off x="7046258" y="6568238"/>
            <a:ext cx="2838813" cy="519708"/>
          </a:xfrm>
          <a:prstGeom prst="rect">
            <a:avLst/>
          </a:prstGeom>
        </p:spPr>
        <p:txBody>
          <a:bodyPr anchor="t" rtlCol="false" tIns="0" lIns="0" bIns="0" rIns="0">
            <a:spAutoFit/>
          </a:bodyPr>
          <a:lstStyle/>
          <a:p>
            <a:pPr algn="l">
              <a:lnSpc>
                <a:spcPts val="3240"/>
              </a:lnSpc>
            </a:pPr>
            <a:r>
              <a:rPr lang="en-US" sz="2700">
                <a:solidFill>
                  <a:srgbClr val="000000"/>
                </a:solidFill>
                <a:latin typeface="ITC Franklin Gothic LT"/>
                <a:ea typeface="ITC Franklin Gothic LT"/>
                <a:cs typeface="ITC Franklin Gothic LT"/>
                <a:sym typeface="ITC Franklin Gothic LT"/>
              </a:rPr>
              <a:t>Sample Output</a:t>
            </a:r>
          </a:p>
        </p:txBody>
      </p:sp>
      <p:grpSp>
        <p:nvGrpSpPr>
          <p:cNvPr name="Group 18" id="18"/>
          <p:cNvGrpSpPr>
            <a:grpSpLocks noChangeAspect="true"/>
          </p:cNvGrpSpPr>
          <p:nvPr/>
        </p:nvGrpSpPr>
        <p:grpSpPr>
          <a:xfrm rot="0">
            <a:off x="1528490" y="2196494"/>
            <a:ext cx="6479031" cy="4315136"/>
            <a:chOff x="0" y="0"/>
            <a:chExt cx="8638708" cy="5753514"/>
          </a:xfrm>
        </p:grpSpPr>
        <p:sp>
          <p:nvSpPr>
            <p:cNvPr name="Freeform 19" id="19"/>
            <p:cNvSpPr/>
            <p:nvPr/>
          </p:nvSpPr>
          <p:spPr>
            <a:xfrm flipH="false" flipV="false" rot="0">
              <a:off x="0" y="0"/>
              <a:ext cx="8638667" cy="5753481"/>
            </a:xfrm>
            <a:custGeom>
              <a:avLst/>
              <a:gdLst/>
              <a:ahLst/>
              <a:cxnLst/>
              <a:rect r="r" b="b" t="t" l="l"/>
              <a:pathLst>
                <a:path h="5753481" w="8638667">
                  <a:moveTo>
                    <a:pt x="0" y="0"/>
                  </a:moveTo>
                  <a:lnTo>
                    <a:pt x="8638667" y="0"/>
                  </a:lnTo>
                  <a:lnTo>
                    <a:pt x="8638667" y="5753481"/>
                  </a:lnTo>
                  <a:lnTo>
                    <a:pt x="0" y="5753481"/>
                  </a:lnTo>
                  <a:lnTo>
                    <a:pt x="0" y="0"/>
                  </a:lnTo>
                  <a:close/>
                </a:path>
              </a:pathLst>
            </a:custGeom>
            <a:blipFill>
              <a:blip r:embed="rId5"/>
              <a:stretch>
                <a:fillRect l="0" t="-111" r="0" b="-111"/>
              </a:stretch>
            </a:blipFill>
          </p:spPr>
        </p:sp>
      </p:grpSp>
      <p:grpSp>
        <p:nvGrpSpPr>
          <p:cNvPr name="Group 20" id="20"/>
          <p:cNvGrpSpPr>
            <a:grpSpLocks noChangeAspect="true"/>
          </p:cNvGrpSpPr>
          <p:nvPr/>
        </p:nvGrpSpPr>
        <p:grpSpPr>
          <a:xfrm rot="0">
            <a:off x="2887539" y="7201703"/>
            <a:ext cx="11658600" cy="2981684"/>
            <a:chOff x="0" y="0"/>
            <a:chExt cx="15544800" cy="3975578"/>
          </a:xfrm>
        </p:grpSpPr>
        <p:sp>
          <p:nvSpPr>
            <p:cNvPr name="Freeform 21" id="21"/>
            <p:cNvSpPr/>
            <p:nvPr/>
          </p:nvSpPr>
          <p:spPr>
            <a:xfrm flipH="false" flipV="false" rot="0">
              <a:off x="0" y="0"/>
              <a:ext cx="15544800" cy="3975608"/>
            </a:xfrm>
            <a:custGeom>
              <a:avLst/>
              <a:gdLst/>
              <a:ahLst/>
              <a:cxnLst/>
              <a:rect r="r" b="b" t="t" l="l"/>
              <a:pathLst>
                <a:path h="3975608" w="15544800">
                  <a:moveTo>
                    <a:pt x="0" y="0"/>
                  </a:moveTo>
                  <a:lnTo>
                    <a:pt x="15544800" y="0"/>
                  </a:lnTo>
                  <a:lnTo>
                    <a:pt x="15544800" y="3975608"/>
                  </a:lnTo>
                  <a:lnTo>
                    <a:pt x="0" y="3975608"/>
                  </a:lnTo>
                  <a:lnTo>
                    <a:pt x="0" y="0"/>
                  </a:lnTo>
                  <a:close/>
                </a:path>
              </a:pathLst>
            </a:custGeom>
            <a:blipFill>
              <a:blip r:embed="rId6"/>
              <a:stretch>
                <a:fillRect l="0" t="-5473" r="0" b="-5473"/>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sp>
        <p:nvSpPr>
          <p:cNvPr name="TextBox 13" id="13"/>
          <p:cNvSpPr txBox="true"/>
          <p:nvPr/>
        </p:nvSpPr>
        <p:spPr>
          <a:xfrm rot="0">
            <a:off x="3560781" y="1376307"/>
            <a:ext cx="10047642" cy="519708"/>
          </a:xfrm>
          <a:prstGeom prst="rect">
            <a:avLst/>
          </a:prstGeom>
        </p:spPr>
        <p:txBody>
          <a:bodyPr anchor="t" rtlCol="false" tIns="0" lIns="0" bIns="0" rIns="0">
            <a:spAutoFit/>
          </a:bodyPr>
          <a:lstStyle/>
          <a:p>
            <a:pPr algn="l">
              <a:lnSpc>
                <a:spcPts val="3240"/>
              </a:lnSpc>
            </a:pPr>
            <a:r>
              <a:rPr lang="en-US" sz="2700">
                <a:solidFill>
                  <a:srgbClr val="000000"/>
                </a:solidFill>
                <a:latin typeface="ITC Franklin Gothic LT"/>
                <a:ea typeface="ITC Franklin Gothic LT"/>
                <a:cs typeface="ITC Franklin Gothic LT"/>
                <a:sym typeface="ITC Franklin Gothic LT"/>
              </a:rPr>
              <a:t>Encryption Code                                               Decryption Code</a:t>
            </a:r>
          </a:p>
        </p:txBody>
      </p:sp>
      <p:grpSp>
        <p:nvGrpSpPr>
          <p:cNvPr name="Group 14" id="14"/>
          <p:cNvGrpSpPr>
            <a:grpSpLocks noChangeAspect="true"/>
          </p:cNvGrpSpPr>
          <p:nvPr/>
        </p:nvGrpSpPr>
        <p:grpSpPr>
          <a:xfrm rot="0">
            <a:off x="209774" y="1946618"/>
            <a:ext cx="7817958" cy="8178234"/>
            <a:chOff x="0" y="0"/>
            <a:chExt cx="10423944" cy="10904312"/>
          </a:xfrm>
        </p:grpSpPr>
        <p:sp>
          <p:nvSpPr>
            <p:cNvPr name="Freeform 15" id="15"/>
            <p:cNvSpPr/>
            <p:nvPr/>
          </p:nvSpPr>
          <p:spPr>
            <a:xfrm flipH="false" flipV="false" rot="0">
              <a:off x="0" y="0"/>
              <a:ext cx="10423906" cy="10904347"/>
            </a:xfrm>
            <a:custGeom>
              <a:avLst/>
              <a:gdLst/>
              <a:ahLst/>
              <a:cxnLst/>
              <a:rect r="r" b="b" t="t" l="l"/>
              <a:pathLst>
                <a:path h="10904347" w="10423906">
                  <a:moveTo>
                    <a:pt x="0" y="0"/>
                  </a:moveTo>
                  <a:lnTo>
                    <a:pt x="10423906" y="0"/>
                  </a:lnTo>
                  <a:lnTo>
                    <a:pt x="10423906" y="10904347"/>
                  </a:lnTo>
                  <a:lnTo>
                    <a:pt x="0" y="10904347"/>
                  </a:lnTo>
                  <a:lnTo>
                    <a:pt x="0" y="0"/>
                  </a:lnTo>
                  <a:close/>
                </a:path>
              </a:pathLst>
            </a:custGeom>
            <a:blipFill>
              <a:blip r:embed="rId3"/>
              <a:stretch>
                <a:fillRect l="0" t="0" r="0" b="0"/>
              </a:stretch>
            </a:blipFill>
          </p:spPr>
        </p:sp>
      </p:grpSp>
      <p:grpSp>
        <p:nvGrpSpPr>
          <p:cNvPr name="Group 16" id="16"/>
          <p:cNvGrpSpPr>
            <a:grpSpLocks noChangeAspect="true"/>
          </p:cNvGrpSpPr>
          <p:nvPr/>
        </p:nvGrpSpPr>
        <p:grpSpPr>
          <a:xfrm rot="0">
            <a:off x="8737736" y="1960200"/>
            <a:ext cx="6896430" cy="8326800"/>
            <a:chOff x="0" y="0"/>
            <a:chExt cx="9195240" cy="11102400"/>
          </a:xfrm>
        </p:grpSpPr>
        <p:sp>
          <p:nvSpPr>
            <p:cNvPr name="Freeform 17" id="17"/>
            <p:cNvSpPr/>
            <p:nvPr/>
          </p:nvSpPr>
          <p:spPr>
            <a:xfrm flipH="false" flipV="false" rot="0">
              <a:off x="0" y="0"/>
              <a:ext cx="9195181" cy="11102340"/>
            </a:xfrm>
            <a:custGeom>
              <a:avLst/>
              <a:gdLst/>
              <a:ahLst/>
              <a:cxnLst/>
              <a:rect r="r" b="b" t="t" l="l"/>
              <a:pathLst>
                <a:path h="11102340" w="9195181">
                  <a:moveTo>
                    <a:pt x="0" y="0"/>
                  </a:moveTo>
                  <a:lnTo>
                    <a:pt x="9195181" y="0"/>
                  </a:lnTo>
                  <a:lnTo>
                    <a:pt x="9195181" y="11102340"/>
                  </a:lnTo>
                  <a:lnTo>
                    <a:pt x="0" y="11102340"/>
                  </a:lnTo>
                  <a:lnTo>
                    <a:pt x="0" y="0"/>
                  </a:lnTo>
                  <a:close/>
                </a:path>
              </a:pathLst>
            </a:custGeom>
            <a:blipFill>
              <a:blip r:embed="rId4"/>
              <a:stretch>
                <a:fillRect l="0" t="0" r="0" b="0"/>
              </a:stretch>
            </a:blipFill>
          </p:spPr>
        </p:sp>
      </p:grpSp>
      <p:sp>
        <p:nvSpPr>
          <p:cNvPr name="AutoShape 18" id="18"/>
          <p:cNvSpPr/>
          <p:nvPr/>
        </p:nvSpPr>
        <p:spPr>
          <a:xfrm rot="5392421">
            <a:off x="4005752" y="5975868"/>
            <a:ext cx="8641335" cy="0"/>
          </a:xfrm>
          <a:prstGeom prst="line">
            <a:avLst/>
          </a:prstGeom>
          <a:ln cap="rnd" w="9525">
            <a:solidFill>
              <a:srgbClr val="1CADE4"/>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Conclusion</a:t>
              </a:r>
            </a:p>
          </p:txBody>
        </p:sp>
      </p:grpSp>
      <p:grpSp>
        <p:nvGrpSpPr>
          <p:cNvPr name="Group 13" id="13"/>
          <p:cNvGrpSpPr/>
          <p:nvPr/>
        </p:nvGrpSpPr>
        <p:grpSpPr>
          <a:xfrm rot="0">
            <a:off x="871788" y="1953039"/>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47625"/>
              <a:ext cx="22059230" cy="9394273"/>
            </a:xfrm>
            <a:prstGeom prst="rect">
              <a:avLst/>
            </a:prstGeom>
          </p:spPr>
          <p:txBody>
            <a:bodyPr anchor="ctr" rtlCol="false" tIns="0" lIns="0" bIns="0" rIns="0"/>
            <a:lstStyle/>
            <a:p>
              <a:pPr algn="l" marL="461486" indent="-230743" lvl="1">
                <a:lnSpc>
                  <a:spcPts val="3029"/>
                </a:lnSpc>
                <a:buFont typeface="Arial"/>
                <a:buChar char="•"/>
              </a:pPr>
              <a:r>
                <a:rPr lang="en-US" sz="2550">
                  <a:solidFill>
                    <a:srgbClr val="404040"/>
                  </a:solidFill>
                  <a:latin typeface="ITC Franklin Gothic LT"/>
                  <a:ea typeface="ITC Franklin Gothic LT"/>
                  <a:cs typeface="ITC Franklin Gothic LT"/>
                  <a:sym typeface="ITC Franklin Gothic LT"/>
                </a:rPr>
                <a:t>This project successfully implements </a:t>
              </a:r>
              <a:r>
                <a:rPr lang="en-US" b="true" sz="2550">
                  <a:solidFill>
                    <a:srgbClr val="404040"/>
                  </a:solidFill>
                  <a:latin typeface="ITC Franklin Gothic LT Semi-Bold"/>
                  <a:ea typeface="ITC Franklin Gothic LT Semi-Bold"/>
                  <a:cs typeface="ITC Franklin Gothic LT Semi-Bold"/>
                  <a:sym typeface="ITC Franklin Gothic LT Semi-Bold"/>
                </a:rPr>
                <a:t>image steganography using LSB (Least Significant Bit) encoding</a:t>
              </a:r>
              <a:r>
                <a:rPr lang="en-US" sz="2550">
                  <a:solidFill>
                    <a:srgbClr val="404040"/>
                  </a:solidFill>
                  <a:latin typeface="ITC Franklin Gothic LT"/>
                  <a:ea typeface="ITC Franklin Gothic LT"/>
                  <a:cs typeface="ITC Franklin Gothic LT"/>
                  <a:sym typeface="ITC Franklin Gothic LT"/>
                </a:rPr>
                <a:t>, providing a </a:t>
              </a:r>
              <a:r>
                <a:rPr lang="en-US" b="true" sz="2550">
                  <a:solidFill>
                    <a:srgbClr val="404040"/>
                  </a:solidFill>
                  <a:latin typeface="ITC Franklin Gothic LT Semi-Bold"/>
                  <a:ea typeface="ITC Franklin Gothic LT Semi-Bold"/>
                  <a:cs typeface="ITC Franklin Gothic LT Semi-Bold"/>
                  <a:sym typeface="ITC Franklin Gothic LT Semi-Bold"/>
                </a:rPr>
                <a:t>secure and undetectable</a:t>
              </a:r>
              <a:r>
                <a:rPr lang="en-US" sz="2550">
                  <a:solidFill>
                    <a:srgbClr val="404040"/>
                  </a:solidFill>
                  <a:latin typeface="ITC Franklin Gothic LT"/>
                  <a:ea typeface="ITC Franklin Gothic LT"/>
                  <a:cs typeface="ITC Franklin Gothic LT"/>
                  <a:sym typeface="ITC Franklin Gothic LT"/>
                </a:rPr>
                <a:t> method for embedding secret messages inside images. By leveraging </a:t>
              </a:r>
              <a:r>
                <a:rPr lang="en-US" b="true" sz="2550">
                  <a:solidFill>
                    <a:srgbClr val="404040"/>
                  </a:solidFill>
                  <a:latin typeface="ITC Franklin Gothic LT Semi-Bold"/>
                  <a:ea typeface="ITC Franklin Gothic LT Semi-Bold"/>
                  <a:cs typeface="ITC Franklin Gothic LT Semi-Bold"/>
                  <a:sym typeface="ITC Franklin Gothic LT Semi-Bold"/>
                </a:rPr>
                <a:t>Python, OpenCV, and NumPy</a:t>
              </a:r>
              <a:r>
                <a:rPr lang="en-US" sz="2550">
                  <a:solidFill>
                    <a:srgbClr val="404040"/>
                  </a:solidFill>
                  <a:latin typeface="ITC Franklin Gothic LT"/>
                  <a:ea typeface="ITC Franklin Gothic LT"/>
                  <a:cs typeface="ITC Franklin Gothic LT"/>
                  <a:sym typeface="ITC Franklin Gothic LT"/>
                </a:rPr>
                <a:t>, the project ensures efficient </a:t>
              </a:r>
              <a:r>
                <a:rPr lang="en-US" b="true" sz="2550">
                  <a:solidFill>
                    <a:srgbClr val="404040"/>
                  </a:solidFill>
                  <a:latin typeface="ITC Franklin Gothic LT Semi-Bold"/>
                  <a:ea typeface="ITC Franklin Gothic LT Semi-Bold"/>
                  <a:cs typeface="ITC Franklin Gothic LT Semi-Bold"/>
                  <a:sym typeface="ITC Franklin Gothic LT Semi-Bold"/>
                </a:rPr>
                <a:t>message encryption and decryption</a:t>
              </a:r>
              <a:r>
                <a:rPr lang="en-US" sz="2550">
                  <a:solidFill>
                    <a:srgbClr val="404040"/>
                  </a:solidFill>
                  <a:latin typeface="ITC Franklin Gothic LT"/>
                  <a:ea typeface="ITC Franklin Gothic LT"/>
                  <a:cs typeface="ITC Franklin Gothic LT"/>
                  <a:sym typeface="ITC Franklin Gothic LT"/>
                </a:rPr>
                <a:t> while maintaining the </a:t>
              </a:r>
              <a:r>
                <a:rPr lang="en-US" b="true" sz="2550">
                  <a:solidFill>
                    <a:srgbClr val="404040"/>
                  </a:solidFill>
                  <a:latin typeface="ITC Franklin Gothic LT Semi-Bold"/>
                  <a:ea typeface="ITC Franklin Gothic LT Semi-Bold"/>
                  <a:cs typeface="ITC Franklin Gothic LT Semi-Bold"/>
                  <a:sym typeface="ITC Franklin Gothic LT Semi-Bold"/>
                </a:rPr>
                <a:t>visual integrity of the image</a:t>
              </a:r>
              <a:r>
                <a:rPr lang="en-US" sz="2550">
                  <a:solidFill>
                    <a:srgbClr val="404040"/>
                  </a:solidFill>
                  <a:latin typeface="ITC Franklin Gothic LT"/>
                  <a:ea typeface="ITC Franklin Gothic LT"/>
                  <a:cs typeface="ITC Franklin Gothic LT"/>
                  <a:sym typeface="ITC Franklin Gothic LT"/>
                </a:rPr>
                <a:t>. The use of </a:t>
              </a:r>
              <a:r>
                <a:rPr lang="en-US" b="true" sz="2550">
                  <a:solidFill>
                    <a:srgbClr val="404040"/>
                  </a:solidFill>
                  <a:latin typeface="ITC Franklin Gothic LT Semi-Bold"/>
                  <a:ea typeface="ITC Franklin Gothic LT Semi-Bold"/>
                  <a:cs typeface="ITC Franklin Gothic LT Semi-Bold"/>
                  <a:sym typeface="ITC Franklin Gothic LT Semi-Bold"/>
                </a:rPr>
                <a:t>passcode protection</a:t>
              </a:r>
              <a:r>
                <a:rPr lang="en-US" sz="2550">
                  <a:solidFill>
                    <a:srgbClr val="404040"/>
                  </a:solidFill>
                  <a:latin typeface="ITC Franklin Gothic LT"/>
                  <a:ea typeface="ITC Franklin Gothic LT"/>
                  <a:cs typeface="ITC Franklin Gothic LT"/>
                  <a:sym typeface="ITC Franklin Gothic LT"/>
                </a:rPr>
                <a:t> further enhances security, ensuring that only authorized users can access the hidden data.</a:t>
              </a:r>
            </a:p>
            <a:p>
              <a:pPr algn="l" marL="461486" indent="-230743" lvl="1">
                <a:lnSpc>
                  <a:spcPts val="3029"/>
                </a:lnSpc>
                <a:buFont typeface="Arial"/>
                <a:buChar char="•"/>
              </a:pPr>
              <a:r>
                <a:rPr lang="en-US" sz="2550">
                  <a:solidFill>
                    <a:srgbClr val="404040"/>
                  </a:solidFill>
                  <a:latin typeface="ITC Franklin Gothic LT"/>
                  <a:ea typeface="ITC Franklin Gothic LT"/>
                  <a:cs typeface="ITC Franklin Gothic LT"/>
                  <a:sym typeface="ITC Franklin Gothic LT"/>
                </a:rPr>
                <a:t>The project effectively addresses the </a:t>
              </a:r>
              <a:r>
                <a:rPr lang="en-US" b="true" sz="2550">
                  <a:solidFill>
                    <a:srgbClr val="404040"/>
                  </a:solidFill>
                  <a:latin typeface="ITC Franklin Gothic LT Semi-Bold"/>
                  <a:ea typeface="ITC Franklin Gothic LT Semi-Bold"/>
                  <a:cs typeface="ITC Franklin Gothic LT Semi-Bold"/>
                  <a:sym typeface="ITC Franklin Gothic LT Semi-Bold"/>
                </a:rPr>
                <a:t>problem of secure communication</a:t>
              </a:r>
              <a:r>
                <a:rPr lang="en-US" sz="2550">
                  <a:solidFill>
                    <a:srgbClr val="404040"/>
                  </a:solidFill>
                  <a:latin typeface="ITC Franklin Gothic LT"/>
                  <a:ea typeface="ITC Franklin Gothic LT"/>
                  <a:cs typeface="ITC Franklin Gothic LT"/>
                  <a:sym typeface="ITC Franklin Gothic LT"/>
                </a:rPr>
                <a:t> in an era where digital privacy is constantly under threat. Unlike traditional encryption methods that make the presence of confidential data obvious, </a:t>
              </a:r>
              <a:r>
                <a:rPr lang="en-US" b="true" sz="2550">
                  <a:solidFill>
                    <a:srgbClr val="404040"/>
                  </a:solidFill>
                  <a:latin typeface="ITC Franklin Gothic LT Semi-Bold"/>
                  <a:ea typeface="ITC Franklin Gothic LT Semi-Bold"/>
                  <a:cs typeface="ITC Franklin Gothic LT Semi-Bold"/>
                  <a:sym typeface="ITC Franklin Gothic LT Semi-Bold"/>
                </a:rPr>
                <a:t>steganography conceals the existence of data entirely</a:t>
              </a:r>
              <a:r>
                <a:rPr lang="en-US" sz="2550">
                  <a:solidFill>
                    <a:srgbClr val="404040"/>
                  </a:solidFill>
                  <a:latin typeface="ITC Franklin Gothic LT"/>
                  <a:ea typeface="ITC Franklin Gothic LT"/>
                  <a:cs typeface="ITC Franklin Gothic LT"/>
                  <a:sym typeface="ITC Franklin Gothic LT"/>
                </a:rPr>
                <a:t>, making it far more difficult for attackers to detect or intercept.</a:t>
              </a:r>
            </a:p>
            <a:p>
              <a:pPr algn="l" marL="461486" indent="-230743" lvl="1">
                <a:lnSpc>
                  <a:spcPts val="3029"/>
                </a:lnSpc>
                <a:buFont typeface="Arial"/>
                <a:buChar char="•"/>
              </a:pPr>
              <a:r>
                <a:rPr lang="en-US" sz="2550">
                  <a:solidFill>
                    <a:srgbClr val="404040"/>
                  </a:solidFill>
                  <a:latin typeface="ITC Franklin Gothic LT"/>
                  <a:ea typeface="ITC Franklin Gothic LT"/>
                  <a:cs typeface="ITC Franklin Gothic LT"/>
                  <a:sym typeface="ITC Franklin Gothic LT"/>
                </a:rPr>
                <a:t>Furthermore, this implementation is </a:t>
              </a:r>
              <a:r>
                <a:rPr lang="en-US" b="true" sz="2550">
                  <a:solidFill>
                    <a:srgbClr val="404040"/>
                  </a:solidFill>
                  <a:latin typeface="ITC Franklin Gothic LT Semi-Bold"/>
                  <a:ea typeface="ITC Franklin Gothic LT Semi-Bold"/>
                  <a:cs typeface="ITC Franklin Gothic LT Semi-Bold"/>
                  <a:sym typeface="ITC Franklin Gothic LT Semi-Bold"/>
                </a:rPr>
                <a:t>lightweight, offline, and user-friendly</a:t>
              </a:r>
              <a:r>
                <a:rPr lang="en-US" sz="2550">
                  <a:solidFill>
                    <a:srgbClr val="404040"/>
                  </a:solidFill>
                  <a:latin typeface="ITC Franklin Gothic LT"/>
                  <a:ea typeface="ITC Franklin Gothic LT"/>
                  <a:cs typeface="ITC Franklin Gothic LT"/>
                  <a:sym typeface="ITC Franklin Gothic LT"/>
                </a:rPr>
                <a:t>, allowing users to </a:t>
              </a:r>
              <a:r>
                <a:rPr lang="en-US" b="true" sz="2550">
                  <a:solidFill>
                    <a:srgbClr val="404040"/>
                  </a:solidFill>
                  <a:latin typeface="ITC Franklin Gothic LT Semi-Bold"/>
                  <a:ea typeface="ITC Franklin Gothic LT Semi-Bold"/>
                  <a:cs typeface="ITC Franklin Gothic LT Semi-Bold"/>
                  <a:sym typeface="ITC Franklin Gothic LT Semi-Bold"/>
                </a:rPr>
                <a:t>input custom images dynamically</a:t>
              </a:r>
              <a:r>
                <a:rPr lang="en-US" sz="2550">
                  <a:solidFill>
                    <a:srgbClr val="404040"/>
                  </a:solidFill>
                  <a:latin typeface="ITC Franklin Gothic LT"/>
                  <a:ea typeface="ITC Franklin Gothic LT"/>
                  <a:cs typeface="ITC Franklin Gothic LT"/>
                  <a:sym typeface="ITC Franklin Gothic LT"/>
                </a:rPr>
                <a:t> without modifying the source code. By using </a:t>
              </a:r>
              <a:r>
                <a:rPr lang="en-US" b="true" sz="2550">
                  <a:solidFill>
                    <a:srgbClr val="404040"/>
                  </a:solidFill>
                  <a:latin typeface="ITC Franklin Gothic LT Semi-Bold"/>
                  <a:ea typeface="ITC Franklin Gothic LT Semi-Bold"/>
                  <a:cs typeface="ITC Franklin Gothic LT Semi-Bold"/>
                  <a:sym typeface="ITC Franklin Gothic LT Semi-Bold"/>
                </a:rPr>
                <a:t>PNG format</a:t>
              </a:r>
              <a:r>
                <a:rPr lang="en-US" sz="2550">
                  <a:solidFill>
                    <a:srgbClr val="404040"/>
                  </a:solidFill>
                  <a:latin typeface="ITC Franklin Gothic LT"/>
                  <a:ea typeface="ITC Franklin Gothic LT"/>
                  <a:cs typeface="ITC Franklin Gothic LT"/>
                  <a:sym typeface="ITC Franklin Gothic LT"/>
                </a:rPr>
                <a:t>, the project avoids the pitfalls of lossy compression, ensuring that hidden data remains intact.</a:t>
              </a:r>
            </a:p>
            <a:p>
              <a:pPr algn="l" marL="461486" indent="-230743" lvl="1">
                <a:lnSpc>
                  <a:spcPts val="3029"/>
                </a:lnSpc>
                <a:buFont typeface="Arial"/>
                <a:buChar char="•"/>
              </a:pPr>
              <a:r>
                <a:rPr lang="en-US" sz="2550">
                  <a:solidFill>
                    <a:srgbClr val="404040"/>
                  </a:solidFill>
                  <a:latin typeface="ITC Franklin Gothic LT"/>
                  <a:ea typeface="ITC Franklin Gothic LT"/>
                  <a:cs typeface="ITC Franklin Gothic LT"/>
                  <a:sym typeface="ITC Franklin Gothic LT"/>
                </a:rPr>
                <a:t>Overall, this steganography solution provides a </a:t>
              </a:r>
              <a:r>
                <a:rPr lang="en-US" b="true" sz="2550">
                  <a:solidFill>
                    <a:srgbClr val="404040"/>
                  </a:solidFill>
                  <a:latin typeface="ITC Franklin Gothic LT Semi-Bold"/>
                  <a:ea typeface="ITC Franklin Gothic LT Semi-Bold"/>
                  <a:cs typeface="ITC Franklin Gothic LT Semi-Bold"/>
                  <a:sym typeface="ITC Franklin Gothic LT Semi-Bold"/>
                </a:rPr>
                <a:t>practical and efficient</a:t>
              </a:r>
              <a:r>
                <a:rPr lang="en-US" sz="2550">
                  <a:solidFill>
                    <a:srgbClr val="404040"/>
                  </a:solidFill>
                  <a:latin typeface="ITC Franklin Gothic LT"/>
                  <a:ea typeface="ITC Franklin Gothic LT"/>
                  <a:cs typeface="ITC Franklin Gothic LT"/>
                  <a:sym typeface="ITC Franklin Gothic LT"/>
                </a:rPr>
                <a:t> means of securing confidential information, with </a:t>
              </a:r>
              <a:r>
                <a:rPr lang="en-US" b="true" sz="2550">
                  <a:solidFill>
                    <a:srgbClr val="404040"/>
                  </a:solidFill>
                  <a:latin typeface="ITC Franklin Gothic LT Semi-Bold"/>
                  <a:ea typeface="ITC Franklin Gothic LT Semi-Bold"/>
                  <a:cs typeface="ITC Franklin Gothic LT Semi-Bold"/>
                  <a:sym typeface="ITC Franklin Gothic LT Semi-Bold"/>
                </a:rPr>
                <a:t>real-world applications</a:t>
              </a:r>
              <a:r>
                <a:rPr lang="en-US" sz="2550">
                  <a:solidFill>
                    <a:srgbClr val="404040"/>
                  </a:solidFill>
                  <a:latin typeface="ITC Franklin Gothic LT"/>
                  <a:ea typeface="ITC Franklin Gothic LT"/>
                  <a:cs typeface="ITC Franklin Gothic LT"/>
                  <a:sym typeface="ITC Franklin Gothic LT"/>
                </a:rPr>
                <a:t> in cybersecurity, forensics, journalism, and personal privacy. Its ability to </a:t>
              </a:r>
              <a:r>
                <a:rPr lang="en-US" b="true" sz="2550">
                  <a:solidFill>
                    <a:srgbClr val="404040"/>
                  </a:solidFill>
                  <a:latin typeface="ITC Franklin Gothic LT Semi-Bold"/>
                  <a:ea typeface="ITC Franklin Gothic LT Semi-Bold"/>
                  <a:cs typeface="ITC Franklin Gothic LT Semi-Bold"/>
                  <a:sym typeface="ITC Franklin Gothic LT Semi-Bold"/>
                </a:rPr>
                <a:t>embed data in a visually imperceptible manner</a:t>
              </a:r>
              <a:r>
                <a:rPr lang="en-US" sz="2550">
                  <a:solidFill>
                    <a:srgbClr val="404040"/>
                  </a:solidFill>
                  <a:latin typeface="ITC Franklin Gothic LT"/>
                  <a:ea typeface="ITC Franklin Gothic LT"/>
                  <a:cs typeface="ITC Franklin Gothic LT"/>
                  <a:sym typeface="ITC Franklin Gothic LT"/>
                </a:rPr>
                <a:t> makes it a powerful tool for </a:t>
              </a:r>
              <a:r>
                <a:rPr lang="en-US" b="true" sz="2550">
                  <a:solidFill>
                    <a:srgbClr val="404040"/>
                  </a:solidFill>
                  <a:latin typeface="ITC Franklin Gothic LT Semi-Bold"/>
                  <a:ea typeface="ITC Franklin Gothic LT Semi-Bold"/>
                  <a:cs typeface="ITC Franklin Gothic LT Semi-Bold"/>
                  <a:sym typeface="ITC Franklin Gothic LT Semi-Bold"/>
                </a:rPr>
                <a:t>covert communication and secure data storage</a:t>
              </a:r>
              <a:r>
                <a:rPr lang="en-US" sz="2550">
                  <a:solidFill>
                    <a:srgbClr val="404040"/>
                  </a:solidFill>
                  <a:latin typeface="ITC Franklin Gothic LT"/>
                  <a:ea typeface="ITC Franklin Gothic LT"/>
                  <a:cs typeface="ITC Franklin Gothic LT"/>
                  <a:sym typeface="ITC Franklin Gothic LT"/>
                </a:rPr>
                <a:t>.</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DAGqynzNRbI</dc:identifier>
  <dcterms:modified xsi:type="dcterms:W3CDTF">2011-08-01T06:04:30Z</dcterms:modified>
  <cp:revision>1</cp:revision>
  <dc:title>Nithilan Valan Edunet Internship Project.pptx</dc:title>
</cp:coreProperties>
</file>