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11"/>
  </p:notesMasterIdLst>
  <p:sldIdLst>
    <p:sldId id="256" r:id="rId2"/>
    <p:sldId id="304" r:id="rId3"/>
    <p:sldId id="310" r:id="rId4"/>
    <p:sldId id="312" r:id="rId5"/>
    <p:sldId id="314" r:id="rId6"/>
    <p:sldId id="311" r:id="rId7"/>
    <p:sldId id="313" r:id="rId8"/>
    <p:sldId id="315" r:id="rId9"/>
    <p:sldId id="31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56"/>
    <p:restoredTop sz="94705"/>
  </p:normalViewPr>
  <p:slideViewPr>
    <p:cSldViewPr snapToGrid="0" snapToObjects="1">
      <p:cViewPr varScale="1">
        <p:scale>
          <a:sx n="144" d="100"/>
          <a:sy n="144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05/03/2019 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m2-docdb.fnal.gov/cgi-bin/private/RetrieveFile?docid=4571&amp;filename=gain_sipm_Detector_meeting.pdf&amp;version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25780" y="1529596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GB" dirty="0"/>
              <a:t>Independent check of gain corrections based on the E/p ratio 2.5</a:t>
            </a:r>
            <a:br>
              <a:rPr lang="en-GB" dirty="0"/>
            </a:br>
            <a:r>
              <a:rPr lang="en-GB" sz="2400" dirty="0">
                <a:solidFill>
                  <a:schemeClr val="tx1"/>
                </a:solidFill>
              </a:rPr>
              <a:t>Europe </a:t>
            </a:r>
            <a:r>
              <a:rPr lang="en-GB" sz="2400" dirty="0" err="1">
                <a:solidFill>
                  <a:schemeClr val="tx1"/>
                </a:solidFill>
              </a:rPr>
              <a:t>ω</a:t>
            </a:r>
            <a:r>
              <a:rPr lang="en-GB" sz="2400" baseline="-25000" dirty="0" err="1">
                <a:solidFill>
                  <a:schemeClr val="tx1"/>
                </a:solidFill>
              </a:rPr>
              <a:t>a</a:t>
            </a:r>
            <a:r>
              <a:rPr lang="en-GB" sz="2400" baseline="-250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Meeting</a:t>
            </a:r>
            <a:br>
              <a:rPr lang="en-GB" sz="2400" dirty="0">
                <a:solidFill>
                  <a:schemeClr val="tx1"/>
                </a:solidFill>
              </a:rPr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5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April 2019</a:t>
            </a: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EBD4-CBB2-7F47-9287-D089A60762F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29207" y="1173844"/>
            <a:ext cx="8514160" cy="3745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 Using 60 hour data set with the tracker groups latest quality cuts applied (courtesy of Joe Price)</a:t>
            </a:r>
          </a:p>
          <a:p>
            <a:endParaRPr lang="en-US" sz="2400" b="0" dirty="0"/>
          </a:p>
          <a:p>
            <a:r>
              <a:rPr lang="en-US" sz="2400" b="0" dirty="0">
                <a:solidFill>
                  <a:schemeClr val="tx1"/>
                </a:solidFill>
              </a:rPr>
              <a:t> </a:t>
            </a:r>
            <a:r>
              <a:rPr lang="en-US" sz="2400" b="0" dirty="0"/>
              <a:t>Try</a:t>
            </a:r>
            <a:r>
              <a:rPr lang="en-US" sz="2400" b="0" dirty="0">
                <a:solidFill>
                  <a:schemeClr val="tx1"/>
                </a:solidFill>
              </a:rPr>
              <a:t> to fit functions to E/p vs t and E/p vs E </a:t>
            </a:r>
          </a:p>
          <a:p>
            <a:endParaRPr lang="en-US" sz="2400" b="0" dirty="0"/>
          </a:p>
          <a:p>
            <a:r>
              <a:rPr lang="en-US" sz="2400" b="0" dirty="0">
                <a:solidFill>
                  <a:schemeClr val="tx1"/>
                </a:solidFill>
              </a:rPr>
              <a:t> Get fit parameters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C5824-FB2B-B24D-B98C-D7F13B71DDF9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990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ECAD5BD-142D-3249-A82B-9EC2658F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00" y="743810"/>
            <a:ext cx="6986000" cy="340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C2093D-BA61-9244-83E0-A21236C07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38" y="4348887"/>
            <a:ext cx="4129362" cy="38840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87EBCF-B708-DC46-800A-CBAFB6A37958}"/>
              </a:ext>
            </a:extLst>
          </p:cNvPr>
          <p:cNvSpPr/>
          <p:nvPr/>
        </p:nvSpPr>
        <p:spPr>
          <a:xfrm>
            <a:off x="4572000" y="417375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700" dirty="0">
                <a:latin typeface="Menlo" panose="020B0609030804020204" pitchFamily="49" charset="0"/>
              </a:rPr>
              <a:t>  EXT PARAMETER                APPROXIMATE        STEP         FIRST   </a:t>
            </a:r>
          </a:p>
          <a:p>
            <a:r>
              <a:rPr lang="en-GB" sz="700" dirty="0">
                <a:latin typeface="Menlo" panose="020B0609030804020204" pitchFamily="49" charset="0"/>
              </a:rPr>
              <a:t>  NO.   NAME      VALUE            ERROR          SIZE      DERIVATIVE </a:t>
            </a:r>
          </a:p>
          <a:p>
            <a:r>
              <a:rPr lang="en-GB" sz="700" dirty="0">
                <a:latin typeface="Menlo" panose="020B0609030804020204" pitchFamily="49" charset="0"/>
              </a:rPr>
              <a:t>   1  G_0        9.48199e-01   8.39000e-05  -1.86799e-07  -6.16358e+00</a:t>
            </a:r>
          </a:p>
          <a:p>
            <a:r>
              <a:rPr lang="en-GB" sz="700" dirty="0">
                <a:latin typeface="Menlo" panose="020B0609030804020204" pitchFamily="49" charset="0"/>
              </a:rPr>
              <a:t>   2  A          3.60743e-01   8.11206e-01   7.85307e-03  -5.57215e-01</a:t>
            </a:r>
          </a:p>
          <a:p>
            <a:r>
              <a:rPr lang="en-GB" sz="700" dirty="0">
                <a:latin typeface="Menlo" panose="020B0609030804020204" pitchFamily="49" charset="0"/>
              </a:rPr>
              <a:t>   3  </a:t>
            </a:r>
            <a:r>
              <a:rPr lang="en-GB" sz="700" dirty="0" err="1">
                <a:latin typeface="Menlo" panose="020B0609030804020204" pitchFamily="49" charset="0"/>
              </a:rPr>
              <a:t>tau_mu</a:t>
            </a:r>
            <a:r>
              <a:rPr lang="en-GB" sz="700" dirty="0">
                <a:latin typeface="Menlo" panose="020B0609030804020204" pitchFamily="49" charset="0"/>
              </a:rPr>
              <a:t>     5.25772e+00   4.72466e-01  -2.22005e-03  -1.10039e+00</a:t>
            </a:r>
          </a:p>
          <a:p>
            <a:r>
              <a:rPr lang="en-GB" sz="700" dirty="0">
                <a:latin typeface="Menlo" panose="020B0609030804020204" pitchFamily="49" charset="0"/>
              </a:rPr>
              <a:t>   4  </a:t>
            </a:r>
            <a:r>
              <a:rPr lang="en-GB" sz="700" dirty="0" err="1">
                <a:latin typeface="Menlo" panose="020B0609030804020204" pitchFamily="49" charset="0"/>
              </a:rPr>
              <a:t>tau_r</a:t>
            </a:r>
            <a:r>
              <a:rPr lang="en-GB" sz="700" dirty="0">
                <a:latin typeface="Menlo" panose="020B0609030804020204" pitchFamily="49" charset="0"/>
              </a:rPr>
              <a:t>      5.08051e+00   4.67119e-01   1.75206e-03   1.09826e+00</a:t>
            </a:r>
            <a:endParaRPr lang="en-GB" sz="700" dirty="0">
              <a:effectLst/>
              <a:latin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E/p vs t - Fit </a:t>
            </a:r>
          </a:p>
        </p:txBody>
      </p:sp>
    </p:spTree>
    <p:extLst>
      <p:ext uri="{BB962C8B-B14F-4D97-AF65-F5344CB8AC3E}">
        <p14:creationId xmlns:p14="http://schemas.microsoft.com/office/powerpoint/2010/main" val="72575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E/p vs t - Comments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2CDC0C5-5CE6-8E4B-B26A-E246346C8884}"/>
              </a:ext>
            </a:extLst>
          </p:cNvPr>
          <p:cNvSpPr txBox="1">
            <a:spLocks/>
          </p:cNvSpPr>
          <p:nvPr/>
        </p:nvSpPr>
        <p:spPr>
          <a:xfrm>
            <a:off x="429207" y="1173844"/>
            <a:ext cx="8514160" cy="37450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0000" indent="-900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 Fit function borrowed from slide 10 of:</a:t>
            </a:r>
          </a:p>
          <a:p>
            <a:pPr marL="0" indent="0">
              <a:buNone/>
            </a:pPr>
            <a:r>
              <a:rPr lang="en-US" sz="1200" b="0" dirty="0">
                <a:hlinkClick r:id="rId2"/>
              </a:rPr>
              <a:t>https://gm2-docdb.fnal.gov/cgi-bin/private/RetrieveFile?docid=4571&amp;filename=gain_sipm_Detector_meeting.pdf&amp;version=1</a:t>
            </a:r>
            <a:endParaRPr lang="en-US" sz="1200" b="0" dirty="0"/>
          </a:p>
          <a:p>
            <a:pPr marL="0" indent="0">
              <a:buNone/>
            </a:pPr>
            <a:endParaRPr lang="en-US" sz="1200" b="0" dirty="0"/>
          </a:p>
          <a:p>
            <a:r>
              <a:rPr lang="en-US" sz="2400" b="0" dirty="0"/>
              <a:t> </a:t>
            </a:r>
            <a:r>
              <a:rPr lang="en-US" sz="2400" dirty="0"/>
              <a:t>𝛕</a:t>
            </a:r>
            <a:r>
              <a:rPr lang="en-US" sz="2400" baseline="-25000" dirty="0" err="1"/>
              <a:t>μ</a:t>
            </a:r>
            <a:r>
              <a:rPr lang="en-US" sz="2400" baseline="-25000" dirty="0"/>
              <a:t> </a:t>
            </a:r>
            <a:r>
              <a:rPr lang="en-US" sz="2400" dirty="0"/>
              <a:t>= 5.3±0.5 </a:t>
            </a:r>
            <a:r>
              <a:rPr lang="en-US" sz="2400" dirty="0" err="1"/>
              <a:t>μs</a:t>
            </a:r>
            <a:r>
              <a:rPr lang="en-US" sz="2400" dirty="0"/>
              <a:t> &amp; 𝛕</a:t>
            </a:r>
            <a:r>
              <a:rPr lang="en-US" sz="2400" baseline="-25000" dirty="0"/>
              <a:t>r </a:t>
            </a:r>
            <a:r>
              <a:rPr lang="en-US" sz="2400" dirty="0"/>
              <a:t>= 5.1±0.5 </a:t>
            </a:r>
            <a:r>
              <a:rPr lang="en-US" sz="2400" dirty="0" err="1"/>
              <a:t>μs</a:t>
            </a:r>
            <a:endParaRPr lang="en-US" sz="2400" b="0" dirty="0"/>
          </a:p>
          <a:p>
            <a:endParaRPr lang="en-US" sz="2400" b="0" dirty="0"/>
          </a:p>
          <a:p>
            <a:r>
              <a:rPr lang="en-US" sz="2400" b="0" dirty="0"/>
              <a:t> Χ</a:t>
            </a:r>
            <a:r>
              <a:rPr lang="en-US" sz="2400" b="0" baseline="30000" dirty="0"/>
              <a:t>2</a:t>
            </a:r>
            <a:r>
              <a:rPr lang="en-US" sz="2400" b="0" dirty="0"/>
              <a:t>/</a:t>
            </a:r>
            <a:r>
              <a:rPr lang="en-US" sz="2400" b="0" dirty="0" err="1"/>
              <a:t>ndf</a:t>
            </a:r>
            <a:r>
              <a:rPr lang="en-US" sz="2400" b="0" dirty="0"/>
              <a:t> of 2.32 is a bit high</a:t>
            </a:r>
          </a:p>
          <a:p>
            <a:pPr marL="0" indent="0">
              <a:buNone/>
            </a:pPr>
            <a:endParaRPr lang="en-US" sz="2400" b="0" dirty="0"/>
          </a:p>
          <a:p>
            <a:r>
              <a:rPr lang="en-US" sz="2400" b="0" dirty="0"/>
              <a:t> The distribution is clearly oscillating past 20 </a:t>
            </a:r>
            <a:r>
              <a:rPr lang="en-US" sz="2400" b="0" dirty="0" err="1"/>
              <a:t>μs</a:t>
            </a:r>
            <a:r>
              <a:rPr lang="en-US" sz="2400" b="0" dirty="0"/>
              <a:t>, and the fit does not account for this </a:t>
            </a:r>
          </a:p>
          <a:p>
            <a:endParaRPr lang="en-US" sz="2400" b="0" dirty="0"/>
          </a:p>
          <a:p>
            <a:r>
              <a:rPr lang="en-US" sz="2400" b="0" dirty="0"/>
              <a:t> Maybe adding an oscillating part would help </a:t>
            </a:r>
          </a:p>
          <a:p>
            <a:pPr marL="0" indent="0">
              <a:buNone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28854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E/p vs t - Illustration 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4E17631-205F-CC4C-96ED-0CF2B7F4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9" y="870750"/>
            <a:ext cx="6986000" cy="340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52487-2AB0-7E4D-A822-847B006822AB}"/>
              </a:ext>
            </a:extLst>
          </p:cNvPr>
          <p:cNvSpPr txBox="1"/>
          <p:nvPr/>
        </p:nvSpPr>
        <p:spPr>
          <a:xfrm>
            <a:off x="450936" y="4522697"/>
            <a:ext cx="3675356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Rising Green Curve: Dependent on 𝛕</a:t>
            </a:r>
            <a:r>
              <a:rPr lang="en-US" baseline="-25000" dirty="0" err="1"/>
              <a:t>μ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B2B10-A4F5-B740-9E09-F4604B0F0E76}"/>
              </a:ext>
            </a:extLst>
          </p:cNvPr>
          <p:cNvSpPr txBox="1"/>
          <p:nvPr/>
        </p:nvSpPr>
        <p:spPr>
          <a:xfrm>
            <a:off x="5017710" y="4522697"/>
            <a:ext cx="35189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Falling Blue Curve: Dependent on 𝛕</a:t>
            </a:r>
            <a:r>
              <a:rPr lang="en-US" baseline="-25000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3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D8E702FA-D638-A140-A98A-9DDD3FF6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00" y="870750"/>
            <a:ext cx="6985999" cy="34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F8A821-FF15-2D44-ADAA-51A187B4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85" y="4448496"/>
            <a:ext cx="4065314" cy="387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DC6D96-2284-2149-AA44-11E0A1DFC60A}"/>
              </a:ext>
            </a:extLst>
          </p:cNvPr>
          <p:cNvSpPr/>
          <p:nvPr/>
        </p:nvSpPr>
        <p:spPr>
          <a:xfrm>
            <a:off x="4571999" y="426646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700" dirty="0">
                <a:latin typeface="Menlo" panose="020B0609030804020204" pitchFamily="49" charset="0"/>
              </a:rPr>
              <a:t>  EXT PARAMETER                APPROXIMATE        STEP         FIRST   </a:t>
            </a:r>
          </a:p>
          <a:p>
            <a:r>
              <a:rPr lang="en-GB" sz="700" dirty="0">
                <a:latin typeface="Menlo" panose="020B0609030804020204" pitchFamily="49" charset="0"/>
              </a:rPr>
              <a:t>  NO.   NAME      VALUE            ERROR          SIZE      DERIVATIVE </a:t>
            </a:r>
          </a:p>
          <a:p>
            <a:r>
              <a:rPr lang="en-GB" sz="700" dirty="0">
                <a:latin typeface="Menlo" panose="020B0609030804020204" pitchFamily="49" charset="0"/>
              </a:rPr>
              <a:t>   1  p0           4.89951e-01   5.44679e-04   1.16813e-07   1.49051e-03</a:t>
            </a:r>
          </a:p>
          <a:p>
            <a:r>
              <a:rPr lang="en-GB" sz="700" dirty="0">
                <a:latin typeface="Menlo" panose="020B0609030804020204" pitchFamily="49" charset="0"/>
              </a:rPr>
              <a:t>   2  p1           7.58138e-01   4.76039e-04   1.80754e-07  -2.95563e-03</a:t>
            </a:r>
          </a:p>
          <a:p>
            <a:r>
              <a:rPr lang="en-GB" sz="700" dirty="0">
                <a:latin typeface="Menlo" panose="020B0609030804020204" pitchFamily="49" charset="0"/>
              </a:rPr>
              <a:t>   3  p2          -4.30076e-01   2.45102e-04   1.02538e-07  -6.27429e-03</a:t>
            </a:r>
          </a:p>
          <a:p>
            <a:r>
              <a:rPr lang="en-GB" sz="700" dirty="0">
                <a:latin typeface="Menlo" panose="020B0609030804020204" pitchFamily="49" charset="0"/>
              </a:rPr>
              <a:t>   4  p3           8.34415e-02   8.81044e-05   1.98940e-08   1.35465e-02</a:t>
            </a:r>
            <a:endParaRPr lang="en-GB" sz="700" dirty="0"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14682-3140-D245-A959-BBD278B13D68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E/p vs E </a:t>
            </a:r>
          </a:p>
        </p:txBody>
      </p:sp>
    </p:spTree>
    <p:extLst>
      <p:ext uri="{BB962C8B-B14F-4D97-AF65-F5344CB8AC3E}">
        <p14:creationId xmlns:p14="http://schemas.microsoft.com/office/powerpoint/2010/main" val="36214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3104147" y="126940"/>
            <a:ext cx="293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E/p vs t - Comments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2CDC0C5-5CE6-8E4B-B26A-E246346C8884}"/>
              </a:ext>
            </a:extLst>
          </p:cNvPr>
          <p:cNvSpPr txBox="1">
            <a:spLocks/>
          </p:cNvSpPr>
          <p:nvPr/>
        </p:nvSpPr>
        <p:spPr>
          <a:xfrm>
            <a:off x="429207" y="1271498"/>
            <a:ext cx="8514160" cy="3745062"/>
          </a:xfrm>
          <a:prstGeom prst="rect">
            <a:avLst/>
          </a:prstGeom>
        </p:spPr>
        <p:txBody>
          <a:bodyPr>
            <a:normAutofit/>
          </a:bodyPr>
          <a:lstStyle>
            <a:lvl1pPr marL="90000" indent="-900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 Cubic fit is just a guess </a:t>
            </a:r>
          </a:p>
          <a:p>
            <a:endParaRPr lang="en-US" sz="2400" b="0" dirty="0"/>
          </a:p>
          <a:p>
            <a:r>
              <a:rPr lang="en-US" sz="2400" b="0" dirty="0"/>
              <a:t> Χ</a:t>
            </a:r>
            <a:r>
              <a:rPr lang="en-US" sz="2400" b="0" baseline="30000" dirty="0"/>
              <a:t>2</a:t>
            </a:r>
            <a:r>
              <a:rPr lang="en-US" sz="2400" b="0" dirty="0"/>
              <a:t>/</a:t>
            </a:r>
            <a:r>
              <a:rPr lang="en-US" sz="2400" b="0" dirty="0" err="1"/>
              <a:t>ndf</a:t>
            </a:r>
            <a:r>
              <a:rPr lang="en-US" sz="2400" b="0" dirty="0"/>
              <a:t> of 1.87 is also a bit high </a:t>
            </a:r>
          </a:p>
          <a:p>
            <a:endParaRPr lang="en-US" sz="2400" b="0" dirty="0"/>
          </a:p>
          <a:p>
            <a:r>
              <a:rPr lang="en-US" sz="2400" b="0" dirty="0"/>
              <a:t> This distribution is also oscillating if you look closely, the fit does not account for this </a:t>
            </a:r>
          </a:p>
          <a:p>
            <a:endParaRPr lang="en-US" sz="2400" b="0" dirty="0"/>
          </a:p>
          <a:p>
            <a:r>
              <a:rPr lang="en-US" sz="2400" b="0" dirty="0"/>
              <a:t> Again, maybe adding an oscillating part would help</a:t>
            </a:r>
          </a:p>
        </p:txBody>
      </p:sp>
    </p:spTree>
    <p:extLst>
      <p:ext uri="{BB962C8B-B14F-4D97-AF65-F5344CB8AC3E}">
        <p14:creationId xmlns:p14="http://schemas.microsoft.com/office/powerpoint/2010/main" val="85554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2497788" y="126940"/>
            <a:ext cx="414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Backup: E/p vs t (early), 2D 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445D1CD-0F58-0548-800A-20BD1E56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9" y="1134445"/>
            <a:ext cx="6986000" cy="3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9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70EE-3A46-BC40-9471-8A48C1C28D04}"/>
              </a:ext>
            </a:extLst>
          </p:cNvPr>
          <p:cNvSpPr txBox="1"/>
          <p:nvPr/>
        </p:nvSpPr>
        <p:spPr>
          <a:xfrm>
            <a:off x="2497788" y="126940"/>
            <a:ext cx="414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Backup: E/p vs E, 2D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9466897-BC4E-A249-BBBE-D4037BFB3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9" y="1133797"/>
            <a:ext cx="6986000" cy="3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64471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13038</TotalTime>
  <Words>255</Words>
  <Application>Microsoft Macintosh PowerPoint</Application>
  <PresentationFormat>On-screen Show (16:9)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Menlo</vt:lpstr>
      <vt:lpstr>4_Custom Design</vt:lpstr>
      <vt:lpstr> Independent check of gain corrections based on the E/p ratio 2.5 Europe ωa Meeting  Sam Grant 5th April 2019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287</cp:revision>
  <cp:lastPrinted>2019-04-05T12:18:32Z</cp:lastPrinted>
  <dcterms:created xsi:type="dcterms:W3CDTF">2016-12-07T10:36:45Z</dcterms:created>
  <dcterms:modified xsi:type="dcterms:W3CDTF">2019-04-06T13:13:32Z</dcterms:modified>
</cp:coreProperties>
</file>