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1" r:id="rId3"/>
    <p:sldId id="365" r:id="rId4"/>
    <p:sldId id="366" r:id="rId5"/>
    <p:sldId id="367" r:id="rId6"/>
    <p:sldId id="368" r:id="rId7"/>
    <p:sldId id="344" r:id="rId8"/>
    <p:sldId id="369" r:id="rId9"/>
    <p:sldId id="370" r:id="rId10"/>
    <p:sldId id="353" r:id="rId11"/>
    <p:sldId id="372" r:id="rId12"/>
    <p:sldId id="373" r:id="rId13"/>
    <p:sldId id="376" r:id="rId14"/>
    <p:sldId id="371" r:id="rId15"/>
    <p:sldId id="374" r:id="rId16"/>
    <p:sldId id="375" r:id="rId17"/>
    <p:sldId id="37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8D1"/>
    <a:srgbClr val="00B200"/>
    <a:srgbClr val="F8C244"/>
    <a:srgbClr val="49AFEB"/>
    <a:srgbClr val="00FFFF"/>
    <a:srgbClr val="8DB9CA"/>
    <a:srgbClr val="F6BE00"/>
    <a:srgbClr val="D6D2C4"/>
    <a:srgbClr val="B2E2ED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5"/>
    <p:restoredTop sz="94656"/>
  </p:normalViewPr>
  <p:slideViewPr>
    <p:cSldViewPr snapToGrid="0" snapToObjects="1">
      <p:cViewPr varScale="1">
        <p:scale>
          <a:sx n="109" d="100"/>
          <a:sy n="109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ACD3C-3D87-1A4A-8426-423076B7C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C57C8-0A90-3B46-8212-877BCC204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715B-C4C6-FA44-89E6-29CE8E5147AD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3B6B-404B-0744-8FD3-AEAE0B571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D7878-BDFE-B646-9529-AD64CA29AB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3C894-3C7C-CA41-ACC6-AF6D0EB5C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4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60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20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7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7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12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2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F08B2-6B64-FB44-B754-1BE4FEDB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6320-0E3E-BB4D-9390-3F0464456C64}"/>
              </a:ext>
            </a:extLst>
          </p:cNvPr>
          <p:cNvSpPr txBox="1"/>
          <p:nvPr userDrawn="1"/>
        </p:nvSpPr>
        <p:spPr>
          <a:xfrm>
            <a:off x="0" y="0"/>
            <a:ext cx="328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 Grant </a:t>
            </a:r>
            <a:endParaRPr lang="en-GB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7EBD-7673-364B-828F-42BBC349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58EFE-47AF-0C49-BBBF-E1DBB21B9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‹#›</a:t>
            </a:fld>
            <a:r>
              <a:rPr lang="en-US"/>
              <a:t> of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22761-30E1-5642-BB2B-18FE1FD8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5967" y="47575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53F1-911B-F745-BD66-11EC17F59F6C}" type="slidenum">
              <a:rPr lang="en-US" smtClean="0"/>
              <a:t>‹#›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4" r:id="rId3"/>
    <p:sldLayoutId id="2147483813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46844" y="1408488"/>
            <a:ext cx="7886700" cy="332590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In Fill Gain Corrections: E/p vs Laser</a:t>
            </a:r>
            <a:br>
              <a:rPr lang="en-US" dirty="0"/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Sam Grant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UCL Muons Meeting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GB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15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July 2019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Deviation between E/p and laser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8CF4B-617F-CA43-9B23-DB8F0B0711D0}"/>
              </a:ext>
            </a:extLst>
          </p:cNvPr>
          <p:cNvSpPr txBox="1"/>
          <p:nvPr/>
        </p:nvSpPr>
        <p:spPr>
          <a:xfrm>
            <a:off x="341084" y="833331"/>
            <a:ext cx="583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still only get 15 crystals in the end…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826CE9-3AB2-F14E-855B-B7DE4BC5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550" y="1523210"/>
            <a:ext cx="4432592" cy="28800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C86071-17A7-264E-8437-AD276BAB4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33" y="1506765"/>
            <a:ext cx="443259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3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Deviation between E/p and laser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8CF4B-617F-CA43-9B23-DB8F0B0711D0}"/>
              </a:ext>
            </a:extLst>
          </p:cNvPr>
          <p:cNvSpPr txBox="1"/>
          <p:nvPr/>
        </p:nvSpPr>
        <p:spPr>
          <a:xfrm>
            <a:off x="341084" y="833331"/>
            <a:ext cx="583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some odd ones… </a:t>
            </a:r>
            <a:r>
              <a:rPr lang="en-US" dirty="0" err="1">
                <a:solidFill>
                  <a:srgbClr val="FF0000"/>
                </a:solidFill>
              </a:rPr>
              <a:t>calo</a:t>
            </a:r>
            <a:r>
              <a:rPr lang="en-US" dirty="0">
                <a:solidFill>
                  <a:srgbClr val="FF0000"/>
                </a:solidFill>
              </a:rPr>
              <a:t> 13, </a:t>
            </a:r>
            <a:r>
              <a:rPr lang="en-US" dirty="0" err="1">
                <a:solidFill>
                  <a:srgbClr val="FF0000"/>
                </a:solidFill>
              </a:rPr>
              <a:t>xtal</a:t>
            </a:r>
            <a:r>
              <a:rPr lang="en-US" dirty="0">
                <a:solidFill>
                  <a:srgbClr val="FF0000"/>
                </a:solidFill>
              </a:rPr>
              <a:t> 32 </a:t>
            </a:r>
            <a:r>
              <a:rPr lang="en-US" dirty="0"/>
              <a:t>and  </a:t>
            </a:r>
            <a:r>
              <a:rPr lang="en-US" dirty="0" err="1">
                <a:solidFill>
                  <a:srgbClr val="4058D1"/>
                </a:solidFill>
              </a:rPr>
              <a:t>calo</a:t>
            </a:r>
            <a:r>
              <a:rPr lang="en-US" dirty="0">
                <a:solidFill>
                  <a:srgbClr val="4058D1"/>
                </a:solidFill>
              </a:rPr>
              <a:t> 19, </a:t>
            </a:r>
            <a:r>
              <a:rPr lang="en-US" dirty="0" err="1">
                <a:solidFill>
                  <a:srgbClr val="4058D1"/>
                </a:solidFill>
              </a:rPr>
              <a:t>xtal</a:t>
            </a:r>
            <a:r>
              <a:rPr lang="en-US" dirty="0">
                <a:solidFill>
                  <a:srgbClr val="4058D1"/>
                </a:solidFill>
              </a:rPr>
              <a:t> 24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752065-CE08-CD43-B371-1BE310B3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550" y="1523210"/>
            <a:ext cx="4432592" cy="288000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E42016-070F-5F4E-AF30-55F5D5808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33" y="1506765"/>
            <a:ext cx="4432592" cy="2880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5EE8BE-61EF-C046-9E0A-6190F7FD343B}"/>
              </a:ext>
            </a:extLst>
          </p:cNvPr>
          <p:cNvCxnSpPr>
            <a:cxnSpLocks/>
          </p:cNvCxnSpPr>
          <p:nvPr/>
        </p:nvCxnSpPr>
        <p:spPr>
          <a:xfrm>
            <a:off x="5070329" y="1182020"/>
            <a:ext cx="312467" cy="2535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0DF431-9F59-6646-9EED-4AE5FC09E37F}"/>
              </a:ext>
            </a:extLst>
          </p:cNvPr>
          <p:cNvCxnSpPr>
            <a:cxnSpLocks/>
          </p:cNvCxnSpPr>
          <p:nvPr/>
        </p:nvCxnSpPr>
        <p:spPr>
          <a:xfrm flipH="1">
            <a:off x="950204" y="1202663"/>
            <a:ext cx="2309822" cy="228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0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Calo</a:t>
            </a:r>
            <a:r>
              <a:rPr lang="en-US" sz="2400" b="1" dirty="0">
                <a:solidFill>
                  <a:schemeClr val="bg1"/>
                </a:solidFill>
              </a:rPr>
              <a:t> 13 </a:t>
            </a:r>
            <a:r>
              <a:rPr lang="en-US" sz="2400" b="1" dirty="0" err="1">
                <a:solidFill>
                  <a:schemeClr val="bg1"/>
                </a:solidFill>
              </a:rPr>
              <a:t>Xtal</a:t>
            </a:r>
            <a:r>
              <a:rPr lang="en-US" sz="2400" b="1" dirty="0">
                <a:solidFill>
                  <a:schemeClr val="bg1"/>
                </a:solidFill>
              </a:rPr>
              <a:t> 32, never mind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211BDA10-3D05-9B4E-B906-34FDF652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1" y="1017997"/>
            <a:ext cx="5540750" cy="36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36A4FF-8668-274D-A232-D6B5474A856B}"/>
              </a:ext>
            </a:extLst>
          </p:cNvPr>
          <p:cNvSpPr txBox="1"/>
          <p:nvPr/>
        </p:nvSpPr>
        <p:spPr>
          <a:xfrm>
            <a:off x="5964704" y="1573076"/>
            <a:ext cx="275019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lifetime is too long because it’s being pulled by that bin at t ~ 45 </a:t>
            </a:r>
            <a:r>
              <a:rPr lang="en-US" dirty="0" err="1"/>
              <a:t>μs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…The important thing with the pull distribution is that the standard deviation is OK anyway. </a:t>
            </a:r>
          </a:p>
        </p:txBody>
      </p:sp>
    </p:spTree>
    <p:extLst>
      <p:ext uri="{BB962C8B-B14F-4D97-AF65-F5344CB8AC3E}">
        <p14:creationId xmlns:p14="http://schemas.microsoft.com/office/powerpoint/2010/main" val="108623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Calo</a:t>
            </a:r>
            <a:r>
              <a:rPr lang="en-US" sz="2400" b="1" dirty="0">
                <a:solidFill>
                  <a:schemeClr val="bg1"/>
                </a:solidFill>
              </a:rPr>
              <a:t> 19 </a:t>
            </a:r>
            <a:r>
              <a:rPr lang="en-US" sz="2400" b="1" dirty="0" err="1">
                <a:solidFill>
                  <a:schemeClr val="bg1"/>
                </a:solidFill>
              </a:rPr>
              <a:t>Xtal</a:t>
            </a:r>
            <a:r>
              <a:rPr lang="en-US" sz="2400" b="1" dirty="0">
                <a:solidFill>
                  <a:schemeClr val="bg1"/>
                </a:solidFill>
              </a:rPr>
              <a:t> 24, never mind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6A4FF-8668-274D-A232-D6B5474A856B}"/>
              </a:ext>
            </a:extLst>
          </p:cNvPr>
          <p:cNvSpPr txBox="1"/>
          <p:nvPr/>
        </p:nvSpPr>
        <p:spPr>
          <a:xfrm>
            <a:off x="5986272" y="1659862"/>
            <a:ext cx="275019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 think this is due to the amplitude being so small, for both E/p and the laser, that the % uncertainty becomes inflated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440AF01-873C-A94E-AAED-C90B34E4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33" y="1017997"/>
            <a:ext cx="5596148" cy="36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7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Deviation between E/p and laser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8CF4B-617F-CA43-9B23-DB8F0B0711D0}"/>
              </a:ext>
            </a:extLst>
          </p:cNvPr>
          <p:cNvSpPr txBox="1"/>
          <p:nvPr/>
        </p:nvSpPr>
        <p:spPr>
          <a:xfrm>
            <a:off x="406398" y="896249"/>
            <a:ext cx="7154483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So the level of uncertainty on the in fill gain parameters is estimated to be 52+/-7%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0D479F-DFEE-9E45-B5FD-9237C1E1C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436496"/>
            <a:ext cx="4432592" cy="28800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15EEC0-8318-C642-9A4A-7C2EAD568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07" y="1427279"/>
            <a:ext cx="4432592" cy="288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1F55C7-4B2F-374C-B8B6-68080458C379}"/>
              </a:ext>
            </a:extLst>
          </p:cNvPr>
          <p:cNvCxnSpPr>
            <a:stCxn id="7" idx="2"/>
          </p:cNvCxnSpPr>
          <p:nvPr/>
        </p:nvCxnSpPr>
        <p:spPr>
          <a:xfrm>
            <a:off x="3983640" y="1204026"/>
            <a:ext cx="4050017" cy="8389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8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Deviation between E/p and laser,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with energy cut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8CF4B-617F-CA43-9B23-DB8F0B0711D0}"/>
              </a:ext>
            </a:extLst>
          </p:cNvPr>
          <p:cNvSpPr txBox="1"/>
          <p:nvPr/>
        </p:nvSpPr>
        <p:spPr>
          <a:xfrm>
            <a:off x="406398" y="896249"/>
            <a:ext cx="7154483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With the energy cut it’s 60+/-10%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D1B34-BF9A-6E47-8E56-4C45BCB8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226" y="1559398"/>
            <a:ext cx="4432593" cy="28800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CDB725-F9EA-764B-970F-5A5D9A671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20" y="1508128"/>
            <a:ext cx="4432593" cy="288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1F55C7-4B2F-374C-B8B6-68080458C379}"/>
              </a:ext>
            </a:extLst>
          </p:cNvPr>
          <p:cNvCxnSpPr>
            <a:stCxn id="7" idx="2"/>
          </p:cNvCxnSpPr>
          <p:nvPr/>
        </p:nvCxnSpPr>
        <p:spPr>
          <a:xfrm>
            <a:off x="3983640" y="1204026"/>
            <a:ext cx="4050017" cy="8389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97E96F-91C3-DB4C-B5DE-E05FC138F3C6}"/>
              </a:ext>
            </a:extLst>
          </p:cNvPr>
          <p:cNvSpPr txBox="1"/>
          <p:nvPr/>
        </p:nvSpPr>
        <p:spPr>
          <a:xfrm>
            <a:off x="381000" y="4529003"/>
            <a:ext cx="765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improvement in the end, you win 5 extra crystals (only one from </a:t>
            </a:r>
            <a:r>
              <a:rPr lang="en-US" dirty="0" err="1"/>
              <a:t>calo</a:t>
            </a:r>
            <a:r>
              <a:rPr lang="en-US" dirty="0"/>
              <a:t> 19).  </a:t>
            </a:r>
          </a:p>
        </p:txBody>
      </p:sp>
    </p:spTree>
    <p:extLst>
      <p:ext uri="{BB962C8B-B14F-4D97-AF65-F5344CB8AC3E}">
        <p14:creationId xmlns:p14="http://schemas.microsoft.com/office/powerpoint/2010/main" val="51129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7E96F-91C3-DB4C-B5DE-E05FC138F3C6}"/>
              </a:ext>
            </a:extLst>
          </p:cNvPr>
          <p:cNvSpPr txBox="1"/>
          <p:nvPr/>
        </p:nvSpPr>
        <p:spPr>
          <a:xfrm>
            <a:off x="566057" y="938768"/>
            <a:ext cx="76526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results are consistent with the laser, with a standard deviation on the pull of 1.5+/-0.2 </a:t>
            </a:r>
            <a:r>
              <a:rPr lang="en-US" dirty="0" err="1"/>
              <a:t>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estimate the percentage uncertainty on the laser results to be 52+/-7%, but in reality it’s probably much lower than this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really think this is as good as it gets with the E/p method and the 60 hour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going have another look at getting the IFG parameters per breakout board using this method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I’m going to write a note and put it on doc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Scatter Plots! 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FCD761F-2F29-EF4A-8A67-1373BA92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51" y="787327"/>
            <a:ext cx="3324440" cy="2160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DDBC5B-242F-C64C-8DCD-F06BB70BC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00" y="2960153"/>
            <a:ext cx="3324444" cy="2160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6808F-E62E-FE40-819C-9E612BAFE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03" y="787327"/>
            <a:ext cx="3324440" cy="21600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928182-B78D-A146-AFA0-0F8F6EBF9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99" y="2947327"/>
            <a:ext cx="332444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3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Refresher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740485" y="1204854"/>
            <a:ext cx="8122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Derive the in fill recovery times and amplitudes using the E/p ratio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2. Quantify the level of deviation between laser and E/p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CB52A48-042F-9E4B-B34D-0882D1F7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8" y="2571750"/>
            <a:ext cx="2966917" cy="21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BDA493-0B12-1D46-94F6-3FA28000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05541" y="2012359"/>
            <a:ext cx="2176872" cy="34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1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Problem: Statistics Limited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510987" y="514187"/>
            <a:ext cx="8122023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solidFill>
                <a:srgbClr val="7030A0"/>
              </a:solidFill>
            </a:endParaRPr>
          </a:p>
          <a:p>
            <a:r>
              <a:rPr lang="en-US" b="1" dirty="0"/>
              <a:t>Need to win back some stats while maintaining quality of tracks, here are the quality cuts where we lose tracks:</a:t>
            </a:r>
          </a:p>
          <a:p>
            <a:r>
              <a:rPr lang="en-US" sz="1200" b="1" dirty="0">
                <a:solidFill>
                  <a:srgbClr val="7030A0"/>
                </a:solidFill>
              </a:rPr>
              <a:t> </a:t>
            </a:r>
          </a:p>
          <a:p>
            <a:pPr lvl="0"/>
            <a:r>
              <a:rPr lang="en-GB" sz="1050" dirty="0"/>
              <a:t>0.   </a:t>
            </a:r>
            <a:r>
              <a:rPr lang="en-GB" sz="1050" dirty="0">
                <a:solidFill>
                  <a:srgbClr val="7030A0"/>
                </a:solidFill>
              </a:rPr>
              <a:t> Number of hits (total and U/V)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| u - v | hits &lt;= 4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Fraction of missed layers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Drift time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Non failed track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P value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 residuals &lt; 500 um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 entrance x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 entrance y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Non failed vertex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 volumes hit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Vertex uncertainty R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Vertex uncertainty 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Extrapolation distance forwards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Extrapolation distance backwards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Time difference 12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Time difference 18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Radial difference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Energy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Positron log(E/p)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Lost muon log(E/p)</a:t>
            </a:r>
          </a:p>
          <a:p>
            <a:r>
              <a:rPr lang="en-GB" dirty="0"/>
              <a:t> 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90AF960C-2DA6-3142-9586-26639C96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115" y="1463336"/>
            <a:ext cx="443259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2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Problem: Statistics Limited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510987" y="639225"/>
            <a:ext cx="8122023" cy="502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solidFill>
                <a:srgbClr val="7030A0"/>
              </a:solidFill>
            </a:endParaRPr>
          </a:p>
          <a:p>
            <a:r>
              <a:rPr lang="en-US" sz="1200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highlight>
                  <a:srgbClr val="FFFF00"/>
                </a:highlight>
              </a:rPr>
              <a:t>Good track cuts: either quite small or extremely important</a:t>
            </a:r>
            <a:endParaRPr lang="en-US" sz="1200" b="1" dirty="0">
              <a:highlight>
                <a:srgbClr val="FFFF00"/>
              </a:highlight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pPr lvl="0"/>
            <a:r>
              <a:rPr lang="en-GB" sz="1050" dirty="0">
                <a:solidFill>
                  <a:srgbClr val="7030A0"/>
                </a:solidFill>
              </a:rPr>
              <a:t>0.    </a:t>
            </a: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Number of hits (total and U/V)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| u - v | hits &lt;= 4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Fraction of missed layers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Drift time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Non failed track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P value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Track residuals &lt; 500 um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Track entrance x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Track entrance y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Non failed vertex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 volumes hit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Vertex uncertainty R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Vertex uncertainty 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Extrapolation distance forwards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Extrapolation distance backwards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Time difference 12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Time difference 18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Radial difference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Energy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Positron log(E/p)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Lost muon log(E/p)</a:t>
            </a:r>
          </a:p>
          <a:p>
            <a:r>
              <a:rPr lang="en-GB" dirty="0"/>
              <a:t> 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90AF960C-2DA6-3142-9586-26639C96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115" y="1463336"/>
            <a:ext cx="4432592" cy="288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59FE34-793C-DE4D-9EFD-9AEA7B4165D7}"/>
              </a:ext>
            </a:extLst>
          </p:cNvPr>
          <p:cNvSpPr/>
          <p:nvPr/>
        </p:nvSpPr>
        <p:spPr>
          <a:xfrm>
            <a:off x="4201886" y="1730829"/>
            <a:ext cx="1524000" cy="230777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Problem: Statistics Limited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510987" y="639225"/>
            <a:ext cx="8122023" cy="502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solidFill>
                <a:srgbClr val="7030A0"/>
              </a:solidFill>
            </a:endParaRPr>
          </a:p>
          <a:p>
            <a:r>
              <a:rPr lang="en-US" b="1" dirty="0">
                <a:highlight>
                  <a:srgbClr val="FFFF00"/>
                </a:highlight>
              </a:rPr>
              <a:t>Good vertex cuts: never switched on anyway</a:t>
            </a:r>
          </a:p>
          <a:p>
            <a:endParaRPr lang="en-US" sz="1200" b="1" dirty="0">
              <a:solidFill>
                <a:srgbClr val="7030A0"/>
              </a:solidFill>
            </a:endParaRPr>
          </a:p>
          <a:p>
            <a:pPr lvl="0"/>
            <a:r>
              <a:rPr lang="en-GB" sz="1050" dirty="0">
                <a:solidFill>
                  <a:srgbClr val="7030A0"/>
                </a:solidFill>
              </a:rPr>
              <a:t>0.    Number of hits (total and U/V)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| u - v | hits &lt;= 4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Fraction of missed layers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Drift time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Non failed track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P value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 residuals &lt; 500 um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 entrance x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 entrance y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Non failed vertex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No volumes hit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Vertex uncertainty R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Vertex uncertainty 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Extrapolation distance forwards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Extrapolation distance backwards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Time difference 12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Time difference 18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Radial difference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Energy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Positron log(E/p)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Lost muon log(E/p)</a:t>
            </a:r>
          </a:p>
          <a:p>
            <a:r>
              <a:rPr lang="en-GB" dirty="0"/>
              <a:t> 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90AF960C-2DA6-3142-9586-26639C96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115" y="1463336"/>
            <a:ext cx="4432592" cy="28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FD060E-C735-4A4A-A996-2F0F3C9BC45B}"/>
              </a:ext>
            </a:extLst>
          </p:cNvPr>
          <p:cNvSpPr txBox="1"/>
          <p:nvPr/>
        </p:nvSpPr>
        <p:spPr>
          <a:xfrm>
            <a:off x="646812" y="1463336"/>
            <a:ext cx="1487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4E44E7-1B42-3646-A1A8-0F5D676D3ABA}"/>
              </a:ext>
            </a:extLst>
          </p:cNvPr>
          <p:cNvSpPr/>
          <p:nvPr/>
        </p:nvSpPr>
        <p:spPr>
          <a:xfrm>
            <a:off x="5715000" y="1732127"/>
            <a:ext cx="1005870" cy="230777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0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Problem: Statistics Limited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510987" y="639225"/>
            <a:ext cx="8122023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solidFill>
                <a:srgbClr val="7030A0"/>
              </a:solidFill>
            </a:endParaRPr>
          </a:p>
          <a:p>
            <a:r>
              <a:rPr lang="en-US" b="1" dirty="0">
                <a:highlight>
                  <a:srgbClr val="FFFF00"/>
                </a:highlight>
              </a:rPr>
              <a:t>Good track-</a:t>
            </a:r>
            <a:r>
              <a:rPr lang="en-US" b="1" dirty="0" err="1">
                <a:highlight>
                  <a:srgbClr val="FFFF00"/>
                </a:highlight>
              </a:rPr>
              <a:t>calo</a:t>
            </a:r>
            <a:r>
              <a:rPr lang="en-US" b="1" dirty="0">
                <a:highlight>
                  <a:srgbClr val="FFFF00"/>
                </a:highlight>
              </a:rPr>
              <a:t> match cuts: energy window cut the is least important and most aggressive</a:t>
            </a:r>
          </a:p>
          <a:p>
            <a:r>
              <a:rPr lang="en-GB" sz="1050" dirty="0">
                <a:solidFill>
                  <a:srgbClr val="7030A0"/>
                </a:solidFill>
              </a:rPr>
              <a:t>0.    Number of hits (total and U/V)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| u - v | hits &lt;= 4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Fraction of missed layers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Drift time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Non failed track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P value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 residuals &lt; 500 um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 entrance x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Track entrance y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Non failed vertex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No volumes hit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Vertex uncertainty R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Vertex uncertainty 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Extrapolation distance forwards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</a:rPr>
              <a:t>Extrapolation distance backwards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Time difference 12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Time difference 18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Radial difference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0000"/>
                </a:highlight>
              </a:rPr>
              <a:t>Energy window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Positron log(E/p)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50" dirty="0">
                <a:solidFill>
                  <a:srgbClr val="7030A0"/>
                </a:solidFill>
                <a:highlight>
                  <a:srgbClr val="FFFF00"/>
                </a:highlight>
              </a:rPr>
              <a:t>Lost muon log(E/p</a:t>
            </a:r>
            <a:r>
              <a:rPr lang="en-GB" sz="1050" dirty="0">
                <a:solidFill>
                  <a:srgbClr val="7030A0"/>
                </a:solidFill>
              </a:rPr>
              <a:t>)</a:t>
            </a:r>
          </a:p>
          <a:p>
            <a:r>
              <a:rPr lang="en-GB" dirty="0"/>
              <a:t> 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90AF960C-2DA6-3142-9586-26639C96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115" y="1463336"/>
            <a:ext cx="4432592" cy="28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FD060E-C735-4A4A-A996-2F0F3C9BC45B}"/>
              </a:ext>
            </a:extLst>
          </p:cNvPr>
          <p:cNvSpPr txBox="1"/>
          <p:nvPr/>
        </p:nvSpPr>
        <p:spPr>
          <a:xfrm>
            <a:off x="646812" y="1463336"/>
            <a:ext cx="1487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>
              <a:highlight>
                <a:srgbClr val="FFFF00"/>
              </a:highlight>
            </a:endParaRPr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93D7D82E-8766-FB44-A8F0-83D94EBDF28F}"/>
              </a:ext>
            </a:extLst>
          </p:cNvPr>
          <p:cNvSpPr/>
          <p:nvPr/>
        </p:nvSpPr>
        <p:spPr>
          <a:xfrm>
            <a:off x="6981406" y="2416185"/>
            <a:ext cx="637409" cy="565897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FA315D-0D35-4E43-84E1-B5D182B22670}"/>
              </a:ext>
            </a:extLst>
          </p:cNvPr>
          <p:cNvSpPr/>
          <p:nvPr/>
        </p:nvSpPr>
        <p:spPr>
          <a:xfrm>
            <a:off x="6720869" y="1722610"/>
            <a:ext cx="1005870" cy="230777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6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/>
              <a:t>Originally intended to avoid anything weird happening at the extremes, let’s drop it </a:t>
            </a:r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Energy window</a:t>
            </a:r>
          </a:p>
        </p:txBody>
      </p:sp>
      <p:pic>
        <p:nvPicPr>
          <p:cNvPr id="4" name="Picture 3" descr="A pencil and paper&#10;&#10;Description automatically generated">
            <a:extLst>
              <a:ext uri="{FF2B5EF4-FFF2-40B4-BE49-F238E27FC236}">
                <a16:creationId xmlns:a16="http://schemas.microsoft.com/office/drawing/2014/main" id="{B07810B7-7B4E-684D-A14B-4D25F15C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6" y="1814465"/>
            <a:ext cx="3878518" cy="2520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6E27AD7-3758-1B43-AD43-A4373E5E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98" y="1814465"/>
            <a:ext cx="3878518" cy="2520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F952D1-7D69-A24B-A76D-FCB6E00D9CD0}"/>
              </a:ext>
            </a:extLst>
          </p:cNvPr>
          <p:cNvCxnSpPr/>
          <p:nvPr/>
        </p:nvCxnSpPr>
        <p:spPr>
          <a:xfrm>
            <a:off x="3603171" y="1814465"/>
            <a:ext cx="1578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9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8"/>
            <a:ext cx="8742734" cy="6463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Fits per crystal example</a:t>
            </a:r>
          </a:p>
        </p:txBody>
      </p:sp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07C34817-FCF2-1F43-B2F1-6961397D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93" y="1749993"/>
            <a:ext cx="3878518" cy="2520000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1D7899AC-2A02-B34D-9E94-846821206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2" y="1735539"/>
            <a:ext cx="3878518" cy="252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736EDC-2DCB-BC41-AE13-3BBEE5656293}"/>
              </a:ext>
            </a:extLst>
          </p:cNvPr>
          <p:cNvSpPr txBox="1"/>
          <p:nvPr/>
        </p:nvSpPr>
        <p:spPr>
          <a:xfrm>
            <a:off x="569082" y="845437"/>
            <a:ext cx="814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gain between 10,000  and 30,000 tracks per crystal, it has some affect on fits that were causing issues before.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8D6FED-54E4-7A44-B5B2-A1D21743C591}"/>
              </a:ext>
            </a:extLst>
          </p:cNvPr>
          <p:cNvSpPr txBox="1"/>
          <p:nvPr/>
        </p:nvSpPr>
        <p:spPr>
          <a:xfrm>
            <a:off x="1796143" y="4327002"/>
            <a:ext cx="29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A7CEDC-1AA4-714B-BC38-99F0D4197D42}"/>
              </a:ext>
            </a:extLst>
          </p:cNvPr>
          <p:cNvSpPr txBox="1"/>
          <p:nvPr/>
        </p:nvSpPr>
        <p:spPr>
          <a:xfrm>
            <a:off x="6323933" y="4329576"/>
            <a:ext cx="29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96067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8"/>
            <a:ext cx="8742734" cy="6463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One more thing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736EDC-2DCB-BC41-AE13-3BBEE5656293}"/>
              </a:ext>
            </a:extLst>
          </p:cNvPr>
          <p:cNvSpPr txBox="1"/>
          <p:nvPr/>
        </p:nvSpPr>
        <p:spPr>
          <a:xfrm>
            <a:off x="501434" y="856361"/>
            <a:ext cx="81411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reduced the range of the fits from 50 to 12.5 g-2 cycles (52.5 </a:t>
            </a:r>
            <a:r>
              <a:rPr lang="en-US" dirty="0" err="1"/>
              <a:t>μs</a:t>
            </a:r>
            <a:r>
              <a:rPr lang="en-US" dirty="0"/>
              <a:t>), this helps!</a:t>
            </a:r>
          </a:p>
          <a:p>
            <a:endParaRPr lang="en-US" dirty="0"/>
          </a:p>
          <a:p>
            <a:r>
              <a:rPr lang="en-US" dirty="0"/>
              <a:t>I also expanded the quality cuts on the fits slightly:</a:t>
            </a:r>
          </a:p>
          <a:p>
            <a:endParaRPr lang="en-US" dirty="0"/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if (quality)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// Avoid low stats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 (N &lt; 100000) continue;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// Require a reasonable reduced chi square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chiSqrNDF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0.25 ||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chiSqrNDF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4) continue;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// Require low relative error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tau_err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0.5*tau ||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A_err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0.5*A) continue;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// Get rid of infinite errors please!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if(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tau_err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== true ||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A_err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== true ) continue;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// Chop anything a factor of 100 greater than the expectation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if(tau &gt; 100 || A &gt; 1) continue;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5328044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38102</TotalTime>
  <Words>721</Words>
  <Application>Microsoft Macintosh PowerPoint</Application>
  <PresentationFormat>On-screen Show (16:9)</PresentationFormat>
  <Paragraphs>267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4_Custom Design</vt:lpstr>
      <vt:lpstr> In Fill Gain Corrections: E/p vs Laser  Sam Grant UCL Muons Meeting  15th July 2019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Grant, Samuel</cp:lastModifiedBy>
  <cp:revision>517</cp:revision>
  <cp:lastPrinted>2019-06-14T13:45:19Z</cp:lastPrinted>
  <dcterms:created xsi:type="dcterms:W3CDTF">2016-12-07T10:36:45Z</dcterms:created>
  <dcterms:modified xsi:type="dcterms:W3CDTF">2019-07-16T08:14:32Z</dcterms:modified>
</cp:coreProperties>
</file>