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8" r:id="rId3"/>
    <p:sldId id="349" r:id="rId4"/>
    <p:sldId id="316" r:id="rId5"/>
    <p:sldId id="331" r:id="rId6"/>
    <p:sldId id="344" r:id="rId7"/>
    <p:sldId id="342" r:id="rId8"/>
    <p:sldId id="341" r:id="rId9"/>
    <p:sldId id="350" r:id="rId10"/>
    <p:sldId id="345" r:id="rId11"/>
    <p:sldId id="351" r:id="rId12"/>
    <p:sldId id="347" r:id="rId13"/>
    <p:sldId id="34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44"/>
    <a:srgbClr val="49AFEB"/>
    <a:srgbClr val="00FFFF"/>
    <a:srgbClr val="8DB9CA"/>
    <a:srgbClr val="F6BE00"/>
    <a:srgbClr val="D6D2C4"/>
    <a:srgbClr val="B2E2ED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8"/>
    <p:restoredTop sz="94685"/>
  </p:normalViewPr>
  <p:slideViewPr>
    <p:cSldViewPr snapToGrid="0" snapToObjects="1">
      <p:cViewPr varScale="1">
        <p:scale>
          <a:sx n="119" d="100"/>
          <a:sy n="119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UCL Muons 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/>
            </a:br>
            <a:r>
              <a:rPr lang="en-US" sz="2000" dirty="0">
                <a:solidFill>
                  <a:schemeClr val="tx1"/>
                </a:solidFill>
              </a:rPr>
              <a:t>17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June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2" y="887767"/>
            <a:ext cx="5456914" cy="370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52894" y="4668441"/>
            <a:ext cx="800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Looks like the shift (percentage uncertainty) is about 40%, this could be a useful systematic</a:t>
            </a:r>
          </a:p>
        </p:txBody>
      </p:sp>
    </p:spTree>
    <p:extLst>
      <p:ext uri="{BB962C8B-B14F-4D97-AF65-F5344CB8AC3E}">
        <p14:creationId xmlns:p14="http://schemas.microsoft.com/office/powerpoint/2010/main" val="190134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8" y="1934270"/>
            <a:ext cx="3715931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60019" y="1074301"/>
            <a:ext cx="800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Anna gave me a load of new laser data yesterday and it has made things much worse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9CFE44-1DC5-A742-8B4A-18DFB458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86" y="1934270"/>
            <a:ext cx="3715931" cy="252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8B731-C69F-AF44-8697-87E3C3FC4C8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106569" y="3194270"/>
            <a:ext cx="523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11328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418367" y="1098215"/>
            <a:ext cx="8307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very simple thing to do in theory!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I’ve been spending a lot of time going back and forth with cuts: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to retain as many crystals as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cuts to be well motivated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it to work with the new data</a:t>
            </a:r>
          </a:p>
        </p:txBody>
      </p:sp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3E631-9D66-954F-A1AE-996C44D5705D}"/>
              </a:ext>
            </a:extLst>
          </p:cNvPr>
          <p:cNvSpPr txBox="1"/>
          <p:nvPr/>
        </p:nvSpPr>
        <p:spPr>
          <a:xfrm>
            <a:off x="6767982" y="1833086"/>
            <a:ext cx="2650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fractional shift equation does not account for uncertainties…</a:t>
            </a:r>
          </a:p>
        </p:txBody>
      </p:sp>
    </p:spTree>
    <p:extLst>
      <p:ext uri="{BB962C8B-B14F-4D97-AF65-F5344CB8AC3E}">
        <p14:creationId xmlns:p14="http://schemas.microsoft.com/office/powerpoint/2010/main" val="406855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Trackers!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A36A8-9043-484E-8862-A4D95E09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7496" r="5143" b="2801"/>
          <a:stretch/>
        </p:blipFill>
        <p:spPr>
          <a:xfrm>
            <a:off x="0" y="3423937"/>
            <a:ext cx="5186976" cy="173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38F6A-340A-E248-8DAC-94AEB03B5844}"/>
              </a:ext>
            </a:extLst>
          </p:cNvPr>
          <p:cNvSpPr txBox="1"/>
          <p:nvPr/>
        </p:nvSpPr>
        <p:spPr>
          <a:xfrm>
            <a:off x="218042" y="640298"/>
            <a:ext cx="5488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Layers of wire under high voltage, encased in straws filled with an argon-ethane gas mix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information about track momentum and 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sets of 8 modules, in front of calorimeters 13 and 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useful for studying systematics as well!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33009-3D21-BB42-B9AB-CAA6622E291D}"/>
              </a:ext>
            </a:extLst>
          </p:cNvPr>
          <p:cNvSpPr txBox="1"/>
          <p:nvPr/>
        </p:nvSpPr>
        <p:spPr>
          <a:xfrm>
            <a:off x="5553164" y="3828458"/>
            <a:ext cx="298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Ionisation</a:t>
            </a:r>
            <a:r>
              <a:rPr lang="en-US" dirty="0"/>
              <a:t> -&gt; Charges drift to wires -&gt; Read out and reconstruct -&gt; No worries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77E62-80D7-6D45-9368-E33B579D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56" y="1114818"/>
            <a:ext cx="3336828" cy="14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BBF6605D-061F-A343-87CB-8F734F844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01"/>
          <a:stretch/>
        </p:blipFill>
        <p:spPr>
          <a:xfrm>
            <a:off x="5298662" y="3066956"/>
            <a:ext cx="3845338" cy="20765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249029" y="62799"/>
            <a:ext cx="463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Gain sag!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434D-4E56-9645-80E9-92EE3762BDB1}"/>
              </a:ext>
            </a:extLst>
          </p:cNvPr>
          <p:cNvSpPr txBox="1"/>
          <p:nvPr/>
        </p:nvSpPr>
        <p:spPr>
          <a:xfrm>
            <a:off x="348683" y="1399377"/>
            <a:ext cx="4678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 drop and subsequent recovery in gain at early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due to bunching after injection saturating the calorimeters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fitted and corrected in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BFB71ED-6308-3C44-88BC-85C638E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88" y="1612038"/>
            <a:ext cx="2966917" cy="2160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EEB7FB-3278-CD46-BC45-BDDAFB1E1EAA}"/>
              </a:ext>
            </a:extLst>
          </p:cNvPr>
          <p:cNvSpPr txBox="1">
            <a:spLocks/>
          </p:cNvSpPr>
          <p:nvPr/>
        </p:nvSpPr>
        <p:spPr>
          <a:xfrm>
            <a:off x="5323070" y="3232038"/>
            <a:ext cx="3820930" cy="1080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3" indent="-457200"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0" indent="0">
              <a:buNone/>
            </a:pPr>
            <a:r>
              <a:rPr lang="en-US" sz="4000" dirty="0"/>
              <a:t>Amplitude p</a:t>
            </a:r>
            <a:r>
              <a:rPr lang="en-US" sz="4000" baseline="-25000" dirty="0"/>
              <a:t>1</a:t>
            </a:r>
            <a:r>
              <a:rPr lang="en-US" sz="4000" dirty="0"/>
              <a:t> and time constant p</a:t>
            </a:r>
            <a:r>
              <a:rPr lang="en-US" sz="4000" baseline="-25000" dirty="0"/>
              <a:t>2</a:t>
            </a:r>
            <a:r>
              <a:rPr lang="en-US" sz="4000" dirty="0"/>
              <a:t> are used for gain corrections</a:t>
            </a:r>
          </a:p>
        </p:txBody>
      </p:sp>
    </p:spTree>
    <p:extLst>
      <p:ext uri="{BB962C8B-B14F-4D97-AF65-F5344CB8AC3E}">
        <p14:creationId xmlns:p14="http://schemas.microsoft.com/office/powerpoint/2010/main" val="9422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546508-3722-1B4F-A1A2-06632CF4F6F2}"/>
              </a:ext>
            </a:extLst>
          </p:cNvPr>
          <p:cNvSpPr txBox="1">
            <a:spLocks/>
          </p:cNvSpPr>
          <p:nvPr/>
        </p:nvSpPr>
        <p:spPr>
          <a:xfrm>
            <a:off x="110198" y="985421"/>
            <a:ext cx="5614726" cy="4031139"/>
          </a:xfrm>
          <a:prstGeom prst="rect">
            <a:avLst/>
          </a:prstGeom>
        </p:spPr>
        <p:txBody>
          <a:bodyPr>
            <a:normAutofit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/>
              <a:t>Tracker-</a:t>
            </a:r>
            <a:r>
              <a:rPr lang="en-US" sz="1600" b="0" dirty="0" err="1"/>
              <a:t>calo</a:t>
            </a:r>
            <a:r>
              <a:rPr lang="en-US" sz="1600" b="0" dirty="0"/>
              <a:t> matched tracks provide a different way to measure gain, so we can perform an independent cross check of the laser.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measured energy / true energy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/>
              <a:t>E = p, and trackers do not “see” gain sag, so: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cluster energy (</a:t>
            </a:r>
            <a:r>
              <a:rPr lang="en-US" sz="1600" dirty="0" err="1"/>
              <a:t>calo</a:t>
            </a:r>
            <a:r>
              <a:rPr lang="en-US" sz="1600" dirty="0"/>
              <a:t>) / track momentum (tracker)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E/p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334EC-DD2B-6343-82A6-5CDB63DFB49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E/p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C6186-95A6-3644-AFEF-9490C2FF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6026" y="1032428"/>
            <a:ext cx="2176872" cy="3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/>
              <p:nvPr/>
            </p:nvSpPr>
            <p:spPr>
              <a:xfrm>
                <a:off x="2968295" y="4255733"/>
                <a:ext cx="3491340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Fractional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Shift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Laser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Laser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95" y="4255733"/>
                <a:ext cx="3491340" cy="584519"/>
              </a:xfrm>
              <a:prstGeom prst="rect">
                <a:avLst/>
              </a:prstGeom>
              <a:blipFill>
                <a:blip r:embed="rId2"/>
                <a:stretch>
                  <a:fillRect l="-1449" t="-6383" r="-7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677732" y="1017997"/>
            <a:ext cx="8122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Derive the recovery times and amplitudes using E/p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Quantify the level of deviation between laser and E/p: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pull per crystal in units of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well as the fractional shift per crystal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88E33-7EDE-8344-9E0A-262FCF5E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97" y="2450912"/>
            <a:ext cx="3612643" cy="11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on fits per crystal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-838457" y="1891915"/>
            <a:ext cx="28712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  	   //QUALITY CUTS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Require high stats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(N &lt; 100000) continue;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// Require reasonable reduced chi squared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Cut unphysical params as last resort   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if(tau &gt; 25 || A &gt; 0.1) continue;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D0B4F-DB86-A142-89D0-DD94F58B4E03}"/>
              </a:ext>
            </a:extLst>
          </p:cNvPr>
          <p:cNvSpPr txBox="1"/>
          <p:nvPr/>
        </p:nvSpPr>
        <p:spPr>
          <a:xfrm>
            <a:off x="293123" y="914196"/>
            <a:ext cx="983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vital, but I’m not sure about them tuning them. </a:t>
            </a:r>
            <a:r>
              <a:rPr lang="en-US" b="1" dirty="0"/>
              <a:t>Is it OK to cut on the parameters themselves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79873-7484-3543-B529-6F72830E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62" y="810143"/>
            <a:ext cx="3185084" cy="216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EA53E-367C-4941-97CD-0DAD5D44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9" y="763775"/>
            <a:ext cx="3185084" cy="2160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6A6AA-F40D-934B-A82B-9D2BA0B5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2" y="2882898"/>
            <a:ext cx="3185085" cy="216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BC7AE-721B-F340-B65E-1AB14EE7D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697" y="2970143"/>
            <a:ext cx="3185085" cy="216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765671-6FA4-A540-AB96-8B427F92D287}"/>
              </a:ext>
            </a:extLst>
          </p:cNvPr>
          <p:cNvCxnSpPr>
            <a:cxnSpLocks/>
          </p:cNvCxnSpPr>
          <p:nvPr/>
        </p:nvCxnSpPr>
        <p:spPr>
          <a:xfrm>
            <a:off x="3697357" y="2769704"/>
            <a:ext cx="1318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790414" y="183308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C608A-1B75-BF4D-AB80-6714CE88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" y="747180"/>
            <a:ext cx="2919661" cy="19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28122-3157-C541-8D3C-986F76DF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5" y="2931750"/>
            <a:ext cx="2919661" cy="198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2FA5D-C79C-064B-8D84-BFA981A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669" y="740300"/>
            <a:ext cx="2919661" cy="1980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7689F-C96A-5D45-A94C-B03CBCA2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226" y="3019565"/>
            <a:ext cx="291966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564503" y="1725449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  <a:p>
            <a:endParaRPr lang="en-US" dirty="0"/>
          </a:p>
          <a:p>
            <a:r>
              <a:rPr lang="en-US" dirty="0"/>
              <a:t>Total std dev is about 1.5 sigma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9702DA42-17C5-FC4C-92C0-98FF7F57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3" y="947112"/>
            <a:ext cx="5609216" cy="38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6436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27494</TotalTime>
  <Words>410</Words>
  <Application>Microsoft Macintosh PowerPoint</Application>
  <PresentationFormat>On-screen Show (16:9)</PresentationFormat>
  <Paragraphs>154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4_Custom Design</vt:lpstr>
      <vt:lpstr> In Fill Gain Corrections: E/p vs Laser  Sam Grant UCL Muons Meeting  17th June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465</cp:revision>
  <cp:lastPrinted>2019-06-14T13:45:19Z</cp:lastPrinted>
  <dcterms:created xsi:type="dcterms:W3CDTF">2016-12-07T10:36:45Z</dcterms:created>
  <dcterms:modified xsi:type="dcterms:W3CDTF">2019-06-17T15:31:45Z</dcterms:modified>
</cp:coreProperties>
</file>