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1" r:id="rId3"/>
    <p:sldId id="316" r:id="rId4"/>
    <p:sldId id="332" r:id="rId5"/>
    <p:sldId id="333" r:id="rId6"/>
    <p:sldId id="327" r:id="rId7"/>
    <p:sldId id="324" r:id="rId8"/>
    <p:sldId id="328" r:id="rId9"/>
    <p:sldId id="337" r:id="rId10"/>
    <p:sldId id="325" r:id="rId11"/>
    <p:sldId id="322" r:id="rId12"/>
    <p:sldId id="330" r:id="rId13"/>
    <p:sldId id="335" r:id="rId14"/>
    <p:sldId id="334" r:id="rId15"/>
    <p:sldId id="339" r:id="rId16"/>
    <p:sldId id="329" r:id="rId17"/>
    <p:sldId id="338" r:id="rId18"/>
    <p:sldId id="336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5"/>
    <p:restoredTop sz="94705"/>
  </p:normalViewPr>
  <p:slideViewPr>
    <p:cSldViewPr snapToGrid="0" snapToObjects="1">
      <p:cViewPr varScale="1">
        <p:scale>
          <a:sx n="76" d="100"/>
          <a:sy n="76" d="100"/>
        </p:scale>
        <p:origin x="20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(</a:t>
            </a:r>
            <a:r>
              <a:rPr lang="en-GB" sz="1000" dirty="0" err="1">
                <a:solidFill>
                  <a:schemeClr val="bg1"/>
                </a:solidFill>
              </a:rPr>
              <a:t>ω</a:t>
            </a:r>
            <a:r>
              <a:rPr lang="en-GB" sz="1000" baseline="-25000" dirty="0" err="1">
                <a:solidFill>
                  <a:schemeClr val="bg1"/>
                </a:solidFill>
              </a:rPr>
              <a:t>a</a:t>
            </a:r>
            <a:r>
              <a:rPr lang="en-GB" sz="1000" baseline="-25000" dirty="0">
                <a:solidFill>
                  <a:schemeClr val="bg1"/>
                </a:solidFill>
              </a:rPr>
              <a:t> </a:t>
            </a:r>
            <a:r>
              <a:rPr lang="en-GB" sz="1000" dirty="0">
                <a:solidFill>
                  <a:schemeClr val="bg1"/>
                </a:solidFill>
              </a:rPr>
              <a:t>Europa)</a:t>
            </a:r>
          </a:p>
          <a:p>
            <a:r>
              <a:rPr lang="en-US" sz="1000" dirty="0">
                <a:solidFill>
                  <a:schemeClr val="bg1"/>
                </a:solidFill>
              </a:rPr>
              <a:t>30/04/2019 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ur01.safelinks.protection.outlook.com/?url=https%3A%2F%2Fgm2-docdb.fnal.gov%2Fcgi-bin%2Fprivate%2FShowDocument%3Fdocid%3D17009&amp;data=02%7C01%7Csamuel.grant.18%40ucl.ac.uk%7C564cd9f519514e3f31db08d6cd782e15%7C1faf88fea9984c5b93c9210a11d9a5c2%7C0%7C0%7C636922313387210955&amp;sdata=aabmzvcVxCWQt1bUgO2W5BaPUyA%2BWYQlYcwGzaDX%2B00%3D&amp;reserve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gm2-docdb.fnal.gov/cgi-bin/private/ShowDocument?docid=164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m2-docdb.fnal.gov/cgi-bin/private/ShowDocument?docid=12263&amp;version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25780" y="1529596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GB" dirty="0"/>
              <a:t>Independent check of gain corrections based on E/p vs time (ongoing)</a:t>
            </a:r>
            <a:br>
              <a:rPr lang="en-GB" dirty="0"/>
            </a:br>
            <a:r>
              <a:rPr lang="en-GB" sz="2400" dirty="0" err="1">
                <a:solidFill>
                  <a:schemeClr val="tx1"/>
                </a:solidFill>
              </a:rPr>
              <a:t>ω</a:t>
            </a:r>
            <a:r>
              <a:rPr lang="en-GB" sz="2400" baseline="-25000" dirty="0" err="1">
                <a:solidFill>
                  <a:schemeClr val="tx1"/>
                </a:solidFill>
              </a:rPr>
              <a:t>a</a:t>
            </a:r>
            <a:r>
              <a:rPr lang="en-GB" sz="2400" baseline="-250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Meeting</a:t>
            </a:r>
            <a:br>
              <a:rPr lang="en-GB" sz="2400" dirty="0">
                <a:solidFill>
                  <a:schemeClr val="tx1"/>
                </a:solidFill>
              </a:rPr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 (</a:t>
            </a:r>
            <a:r>
              <a:rPr lang="en-GB" sz="2000" dirty="0" err="1">
                <a:solidFill>
                  <a:schemeClr val="tx1"/>
                </a:solidFill>
              </a:rPr>
              <a:t>ω</a:t>
            </a:r>
            <a:r>
              <a:rPr lang="en-GB" sz="2000" baseline="-25000" dirty="0" err="1">
                <a:solidFill>
                  <a:schemeClr val="tx1"/>
                </a:solidFill>
              </a:rPr>
              <a:t>a</a:t>
            </a:r>
            <a:r>
              <a:rPr lang="en-GB" sz="2000" baseline="-25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Europa)</a:t>
            </a:r>
            <a:br>
              <a:rPr lang="en-GB" sz="2000" dirty="0"/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30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April 2019</a:t>
            </a: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1777542" y="177876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Recovery times per station, &gt; 60% fractional energy cut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A4BEB62-D259-074B-BF2E-5A88D417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802776"/>
            <a:ext cx="1790700" cy="241300"/>
          </a:xfrm>
          <a:prstGeom prst="rect">
            <a:avLst/>
          </a:prstGeom>
        </p:spPr>
      </p:pic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DDB8BC-A534-B346-A695-560E401C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7" y="1065105"/>
            <a:ext cx="4065927" cy="1980000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AFA374C-15B6-F745-9157-77D186EBF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74" y="1093824"/>
            <a:ext cx="4065927" cy="198000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17067F7-8CD4-EC47-948A-AADF8BF8B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8" y="3024827"/>
            <a:ext cx="4065926" cy="1980000"/>
          </a:xfrm>
          <a:prstGeom prst="rect">
            <a:avLst/>
          </a:prstGeo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E5FFDCB-CDD6-4341-8492-1BAD9A7B1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875" y="3094853"/>
            <a:ext cx="406592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1945708" y="111328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Tables of recovery times, &gt; 60% fractional energy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7C04F-DF6F-D440-BE0B-AD6CD46B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01" y="728670"/>
            <a:ext cx="6801633" cy="3459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B3CC68-807A-3645-AD34-00BDBBE32940}"/>
              </a:ext>
            </a:extLst>
          </p:cNvPr>
          <p:cNvSpPr txBox="1"/>
          <p:nvPr/>
        </p:nvSpPr>
        <p:spPr>
          <a:xfrm>
            <a:off x="256232" y="4300532"/>
            <a:ext cx="888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increased the fractional energy cut to &gt; 99%. This makes almost no difference, and so I think &gt; 60% is OK, and gives more stats!</a:t>
            </a:r>
          </a:p>
        </p:txBody>
      </p:sp>
    </p:spTree>
    <p:extLst>
      <p:ext uri="{BB962C8B-B14F-4D97-AF65-F5344CB8AC3E}">
        <p14:creationId xmlns:p14="http://schemas.microsoft.com/office/powerpoint/2010/main" val="287750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5F201-98FA-9347-A047-7C403F190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7C6F3F-A324-B84E-B608-768CE321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69" y="2911539"/>
            <a:ext cx="2431579" cy="19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3B89BE-9982-E249-9F6C-F6C60EEC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52" y="2911539"/>
            <a:ext cx="2423077" cy="19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A2F0A5-67EE-D94B-9C7B-DBFF13229BE8}"/>
              </a:ext>
            </a:extLst>
          </p:cNvPr>
          <p:cNvSpPr txBox="1"/>
          <p:nvPr/>
        </p:nvSpPr>
        <p:spPr>
          <a:xfrm>
            <a:off x="1603437" y="51089"/>
            <a:ext cx="55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Results from crystal by crystal fits (top), compared with results from the laser system  (bottom)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8243-B6EC-E04E-8A94-2CFD6B5DD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459" y="766703"/>
            <a:ext cx="2919661" cy="1980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F45F3F-50EE-6B43-AE1C-C4D1FF9C0963}"/>
              </a:ext>
            </a:extLst>
          </p:cNvPr>
          <p:cNvCxnSpPr/>
          <p:nvPr/>
        </p:nvCxnSpPr>
        <p:spPr>
          <a:xfrm>
            <a:off x="4572000" y="1014608"/>
            <a:ext cx="0" cy="3742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150963-A42B-274A-A2AE-4336E4747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798" y="814479"/>
            <a:ext cx="2919661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0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5F201-98FA-9347-A047-7C403F190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2F0A5-67EE-D94B-9C7B-DBFF13229BE8}"/>
              </a:ext>
            </a:extLst>
          </p:cNvPr>
          <p:cNvSpPr txBox="1"/>
          <p:nvPr/>
        </p:nvSpPr>
        <p:spPr>
          <a:xfrm>
            <a:off x="1777542" y="178063"/>
            <a:ext cx="558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194AB-ACE4-FE4E-BF0C-32C580DE2E06}"/>
              </a:ext>
            </a:extLst>
          </p:cNvPr>
          <p:cNvSpPr txBox="1"/>
          <p:nvPr/>
        </p:nvSpPr>
        <p:spPr>
          <a:xfrm>
            <a:off x="703384" y="995119"/>
            <a:ext cx="8440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in progress!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Confirmation that we can see gain sag with the E/p ratio on a subset of crystals for </a:t>
            </a:r>
            <a:r>
              <a:rPr lang="en-GB" dirty="0" err="1"/>
              <a:t>calos</a:t>
            </a:r>
            <a:r>
              <a:rPr lang="en-GB" dirty="0"/>
              <a:t> 13 and 19.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GB" dirty="0" err="1"/>
              <a:t>reliminary</a:t>
            </a:r>
            <a:r>
              <a:rPr lang="en-GB" dirty="0"/>
              <a:t> values of amplitude and recovery time are compatible with those observed with the laser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 on performing a side-by-side analysis with gain corrected </a:t>
            </a:r>
            <a:r>
              <a:rPr lang="en-US" dirty="0" err="1"/>
              <a:t>ntuples</a:t>
            </a:r>
            <a:r>
              <a:rPr lang="en-US" dirty="0"/>
              <a:t> when they become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Nandita </a:t>
            </a:r>
            <a:r>
              <a:rPr lang="en-US" dirty="0" err="1"/>
              <a:t>Raha</a:t>
            </a:r>
            <a:r>
              <a:rPr lang="en-US" dirty="0"/>
              <a:t> to cross check E/p means with MIP peaks.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1941579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BACKUP</a:t>
            </a:r>
            <a:br>
              <a:rPr lang="en-GB" dirty="0"/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77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145A9-BF29-1F4B-94E8-36DB7EB4B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6162-9B4C-7149-AA29-E4115B237476}"/>
              </a:ext>
            </a:extLst>
          </p:cNvPr>
          <p:cNvSpPr txBox="1"/>
          <p:nvPr/>
        </p:nvSpPr>
        <p:spPr>
          <a:xfrm>
            <a:off x="1777542" y="0"/>
            <a:ext cx="55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Demonstration of gaussian fits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St13, short lifetime, &gt; 60% 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E0D2E16-1FA9-2F43-888B-CB6FADDE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70" y="770027"/>
            <a:ext cx="5682860" cy="42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9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1777542" y="177876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Recovery times per station, &gt; 99% fractional energy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A4BEB62-D259-074B-BF2E-5A88D417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12" y="852524"/>
            <a:ext cx="1790700" cy="241300"/>
          </a:xfrm>
          <a:prstGeom prst="rect">
            <a:avLst/>
          </a:prstGeom>
        </p:spPr>
      </p:pic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5EC77DC-6FF1-8546-B74A-8CF6BC05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3" y="1079676"/>
            <a:ext cx="4065925" cy="1980000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BA33837-B1DE-BD4D-815A-AEE6A179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564" y="1093824"/>
            <a:ext cx="4065925" cy="1980000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80A9265-E1C8-FB45-9D6E-61A7D767F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89" y="3073824"/>
            <a:ext cx="4065926" cy="1980000"/>
          </a:xfrm>
          <a:prstGeom prst="rect">
            <a:avLst/>
          </a:prstGeom>
        </p:spPr>
      </p:pic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B879214-4F0F-D54E-A6A1-874C1D7DD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5126" y="3163500"/>
            <a:ext cx="406592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9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1777542" y="111328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Tables of recovery times, &gt; 99% fractional energy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182FC-E111-7148-9015-D2A46C24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37104"/>
            <a:ext cx="6400800" cy="31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7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4B184-D65F-C144-8E25-A4C1416F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7729" y="1353689"/>
            <a:ext cx="2451199" cy="2607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DCBD3-FC2E-D04A-A665-837C82F3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46400" y="1353689"/>
            <a:ext cx="2451199" cy="2607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18670F-BF1C-A544-9209-520523BFE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55071" y="1353690"/>
            <a:ext cx="2451198" cy="26075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FD3737-DB9F-2D4A-83CD-B7FDBF2B0278}"/>
              </a:ext>
            </a:extLst>
          </p:cNvPr>
          <p:cNvSpPr txBox="1"/>
          <p:nvPr/>
        </p:nvSpPr>
        <p:spPr>
          <a:xfrm>
            <a:off x="1777542" y="177876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Time difference (</a:t>
            </a:r>
            <a:r>
              <a:rPr lang="en-US" b="1" dirty="0" err="1">
                <a:solidFill>
                  <a:schemeClr val="bg1"/>
                </a:solidFill>
              </a:rPr>
              <a:t>dt</a:t>
            </a:r>
            <a:r>
              <a:rPr lang="en-US" b="1" dirty="0">
                <a:solidFill>
                  <a:schemeClr val="bg1"/>
                </a:solidFill>
              </a:rPr>
              <a:t>), radial difference (</a:t>
            </a:r>
            <a:r>
              <a:rPr lang="en-US" b="1" dirty="0" err="1">
                <a:solidFill>
                  <a:schemeClr val="bg1"/>
                </a:solidFill>
              </a:rPr>
              <a:t>dR</a:t>
            </a:r>
            <a:r>
              <a:rPr lang="en-US" b="1" dirty="0">
                <a:solidFill>
                  <a:schemeClr val="bg1"/>
                </a:solidFill>
              </a:rPr>
              <a:t>), log(E/p)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0A56A-E55B-6A4C-81C6-9257DAEFF60A}"/>
              </a:ext>
            </a:extLst>
          </p:cNvPr>
          <p:cNvSpPr txBox="1"/>
          <p:nvPr/>
        </p:nvSpPr>
        <p:spPr>
          <a:xfrm>
            <a:off x="459548" y="4388203"/>
            <a:ext cx="328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Gavin </a:t>
            </a:r>
            <a:r>
              <a:rPr lang="en-US" dirty="0" err="1"/>
              <a:t>Hesketh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2253531" y="224594"/>
            <a:ext cx="463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Gain sag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677F8-2884-8C48-B458-B41F5C7C29EA}"/>
              </a:ext>
            </a:extLst>
          </p:cNvPr>
          <p:cNvSpPr/>
          <p:nvPr/>
        </p:nvSpPr>
        <p:spPr>
          <a:xfrm>
            <a:off x="200632" y="4340504"/>
            <a:ext cx="8558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Credit:  </a:t>
            </a:r>
            <a:r>
              <a:rPr lang="en-GB" dirty="0" err="1"/>
              <a:t>ω</a:t>
            </a:r>
            <a:r>
              <a:rPr lang="en-GB" baseline="-25000" dirty="0" err="1"/>
              <a:t>a</a:t>
            </a:r>
            <a:r>
              <a:rPr lang="en-GB" baseline="-25000" dirty="0"/>
              <a:t> </a:t>
            </a:r>
            <a:r>
              <a:rPr lang="en-GB" dirty="0"/>
              <a:t>Europa</a:t>
            </a:r>
            <a:endParaRPr lang="en-GB" u="sng" dirty="0">
              <a:hlinkClick r:id="rId2"/>
            </a:endParaRPr>
          </a:p>
          <a:p>
            <a:r>
              <a:rPr lang="en-GB" dirty="0">
                <a:hlinkClick r:id="rId2"/>
              </a:rPr>
              <a:t>https://gm2-docdb.fnal.gov/cgi-bin/private/ShowDocument?docid=17009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F434D-4E56-9645-80E9-92EE3762BDB1}"/>
              </a:ext>
            </a:extLst>
          </p:cNvPr>
          <p:cNvSpPr txBox="1"/>
          <p:nvPr/>
        </p:nvSpPr>
        <p:spPr>
          <a:xfrm>
            <a:off x="200632" y="1144199"/>
            <a:ext cx="3820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after injection there is a slight drop and subsequent recovery of gain, which must then be  corrected!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double check the results from the laser, and hence the gain corrections, by using tracker-</a:t>
            </a:r>
            <a:r>
              <a:rPr lang="en-US" dirty="0" err="1"/>
              <a:t>calo</a:t>
            </a:r>
            <a:r>
              <a:rPr lang="en-US" dirty="0"/>
              <a:t> matched tracks. </a:t>
            </a:r>
          </a:p>
          <a:p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BFB71ED-6308-3C44-88BC-85C638E2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71" y="1221750"/>
            <a:ext cx="370864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9033802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1" dirty="0"/>
              <a:t>Tracker-</a:t>
            </a:r>
            <a:r>
              <a:rPr lang="en-US" sz="2400" b="0" i="1" dirty="0" err="1"/>
              <a:t>calo</a:t>
            </a:r>
            <a:r>
              <a:rPr lang="en-US" sz="2400" b="0" i="1" dirty="0"/>
              <a:t> matched tracks provide a different way to measure gain. </a:t>
            </a:r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b="0" dirty="0"/>
              <a:t> The trackers measure the track curvature to get momentum, p, which is not affected by the flash</a:t>
            </a:r>
          </a:p>
          <a:p>
            <a:r>
              <a:rPr lang="en-US" sz="2400" b="0" dirty="0"/>
              <a:t> The calorimeter give the cluster energy, E, of the same track</a:t>
            </a:r>
          </a:p>
          <a:p>
            <a:r>
              <a:rPr lang="en-US" sz="2400" b="0" dirty="0"/>
              <a:t> Particles are relativistic, so E=p</a:t>
            </a:r>
          </a:p>
          <a:p>
            <a:r>
              <a:rPr lang="en-US" sz="2400" b="0" dirty="0"/>
              <a:t> E/p is therefore equivalent to gain</a:t>
            </a:r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E/p ratio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1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1112361"/>
            <a:ext cx="866201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Make 2D plots of E/p vs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Fit y-projections of each x-bin with gaussians, and plot the gaussian mean and it’s error (a better alternative to a profile)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Separate tracks according to breaker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Cut on the fractional energy: max crystal energy / total cluster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err="1"/>
              <a:t>Normalise</a:t>
            </a:r>
            <a:r>
              <a:rPr lang="en-US" sz="2000" b="0" dirty="0"/>
              <a:t> E/p according the gaussian mean E/p per crystal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Fit resulting distribution to extract the recovery time and gain sag amplitude</a:t>
            </a:r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5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Details!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6876D01-629D-6B43-A222-C0C0B0F1A0EC}"/>
              </a:ext>
            </a:extLst>
          </p:cNvPr>
          <p:cNvSpPr txBox="1">
            <a:spLocks/>
          </p:cNvSpPr>
          <p:nvPr/>
        </p:nvSpPr>
        <p:spPr>
          <a:xfrm>
            <a:off x="171250" y="593925"/>
            <a:ext cx="8972750" cy="428957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4800" dirty="0"/>
          </a:p>
          <a:p>
            <a:pPr>
              <a:lnSpc>
                <a:spcPct val="120000"/>
              </a:lnSpc>
            </a:pPr>
            <a:r>
              <a:rPr lang="en-US" sz="8000" b="0" dirty="0"/>
              <a:t>Using Europa </a:t>
            </a:r>
            <a:r>
              <a:rPr lang="en-US" sz="8000" b="0" dirty="0" err="1"/>
              <a:t>Ntuples</a:t>
            </a:r>
            <a:r>
              <a:rPr lang="en-US" sz="8000" b="0" dirty="0"/>
              <a:t>, available in: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8000" b="0" dirty="0"/>
              <a:t>	gm2/data/g2be/Production/Trees/v9_17_01/60hr/</a:t>
            </a:r>
          </a:p>
          <a:p>
            <a:pPr>
              <a:lnSpc>
                <a:spcPct val="120000"/>
              </a:lnSpc>
            </a:pPr>
            <a:r>
              <a:rPr lang="en-GB" sz="8000" b="0" dirty="0"/>
              <a:t>Tracker group’s quality flag: “Track quality = true”. See James Mott (2019):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800" b="0" dirty="0">
                <a:hlinkClick r:id="rId2"/>
              </a:rPr>
              <a:t>https://gm2-docdb.fnal.gov/cgi-bin/private/ShowDocument?docid=16444</a:t>
            </a:r>
            <a:endParaRPr lang="en-GB" sz="4800" b="0" dirty="0"/>
          </a:p>
          <a:p>
            <a:pPr>
              <a:lnSpc>
                <a:spcPct val="120000"/>
              </a:lnSpc>
            </a:pPr>
            <a:r>
              <a:rPr lang="en-GB" sz="8000" b="0" dirty="0"/>
              <a:t> </a:t>
            </a:r>
            <a:r>
              <a:rPr lang="en-US" sz="8000" b="0" dirty="0"/>
              <a:t>Cluster track time difference between -8 and +3 ns for station 12, and between -9 and +1 ns for station 18</a:t>
            </a:r>
          </a:p>
          <a:p>
            <a:pPr>
              <a:lnSpc>
                <a:spcPct val="120000"/>
              </a:lnSpc>
            </a:pPr>
            <a:r>
              <a:rPr lang="en-US" sz="8000" b="0" dirty="0"/>
              <a:t> Radial difference, </a:t>
            </a:r>
            <a:r>
              <a:rPr lang="en-US" sz="8000" b="0" dirty="0" err="1"/>
              <a:t>dR</a:t>
            </a:r>
            <a:r>
              <a:rPr lang="en-US" sz="8000" b="0" dirty="0"/>
              <a:t> &lt; 30 mm </a:t>
            </a:r>
          </a:p>
          <a:p>
            <a:pPr>
              <a:lnSpc>
                <a:spcPct val="120000"/>
              </a:lnSpc>
            </a:pPr>
            <a:r>
              <a:rPr lang="en-US" sz="8000" b="0" dirty="0"/>
              <a:t> Positron selection: 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8000" dirty="0"/>
              <a:t>	-0.3 &lt; Log(E/p) &lt; 0.2;</a:t>
            </a:r>
          </a:p>
          <a:p>
            <a:pPr lvl="1">
              <a:lnSpc>
                <a:spcPct val="120000"/>
              </a:lnSpc>
            </a:pPr>
            <a:r>
              <a:rPr lang="en-US" sz="8000" dirty="0"/>
              <a:t> Region of highest flux: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8000" dirty="0"/>
              <a:t>	1.2&lt; E [GeV] &lt; 2.4</a:t>
            </a:r>
          </a:p>
          <a:p>
            <a:pPr lvl="4">
              <a:lnSpc>
                <a:spcPct val="120000"/>
              </a:lnSpc>
            </a:pPr>
            <a:endParaRPr lang="en-US" sz="4200" dirty="0"/>
          </a:p>
          <a:p>
            <a:pPr lvl="2">
              <a:lnSpc>
                <a:spcPct val="120000"/>
              </a:lnSpc>
            </a:pPr>
            <a:br>
              <a:rPr lang="en-GB" sz="600" dirty="0"/>
            </a:br>
            <a:br>
              <a:rPr lang="en-GB" sz="1000" dirty="0"/>
            </a:br>
            <a:r>
              <a:rPr lang="en-GB" sz="1000" dirty="0"/>
              <a:t>  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03D52-22F6-7943-902E-ACB7D585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85410" y="2781687"/>
            <a:ext cx="2108884" cy="22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51F46-B0D7-3449-8495-E6820769DD2C}"/>
              </a:ext>
            </a:extLst>
          </p:cNvPr>
          <p:cNvSpPr txBox="1"/>
          <p:nvPr/>
        </p:nvSpPr>
        <p:spPr>
          <a:xfrm>
            <a:off x="1777542" y="198161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Breaker Boards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9B4ED-DD5C-4D44-A020-1788B311D0F1}"/>
              </a:ext>
            </a:extLst>
          </p:cNvPr>
          <p:cNvSpPr txBox="1"/>
          <p:nvPr/>
        </p:nvSpPr>
        <p:spPr>
          <a:xfrm>
            <a:off x="390294" y="3726678"/>
            <a:ext cx="8553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Life Times (by crystal), </a:t>
            </a:r>
            <a:r>
              <a:rPr lang="en-US" dirty="0" err="1"/>
              <a:t>xtalShort</a:t>
            </a:r>
            <a:r>
              <a:rPr lang="en-US" dirty="0"/>
              <a:t>[22]= {0, 9, 10, 11, 14, 15, 18, 19, 20, 23, 24, 27, 30, 31, 34, 35, 36, 39, 40, 43, 44, 45}</a:t>
            </a:r>
          </a:p>
          <a:p>
            <a:r>
              <a:rPr lang="en-US" dirty="0"/>
              <a:t>See Jason Hempstead (2018):</a:t>
            </a:r>
          </a:p>
          <a:p>
            <a:r>
              <a:rPr lang="en-US" dirty="0">
                <a:hlinkClick r:id="rId2"/>
              </a:rPr>
              <a:t>https://gm2-docdb.fnal.gov/cgi-bin/private/ShowDocument?docid=12263&amp;version=1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ADC99-2EAE-1A48-A8EE-EC2EB60E08EE}"/>
              </a:ext>
            </a:extLst>
          </p:cNvPr>
          <p:cNvSpPr txBox="1"/>
          <p:nvPr/>
        </p:nvSpPr>
        <p:spPr>
          <a:xfrm>
            <a:off x="309571" y="773723"/>
            <a:ext cx="836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breaker boards mean different recovery times, when combining crystals it is important to only combine those connected to the same board</a:t>
            </a:r>
          </a:p>
          <a:p>
            <a:endParaRPr lang="en-US" dirty="0"/>
          </a:p>
        </p:txBody>
      </p:sp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6CC13-547A-F549-BE0A-4A597DDB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2" y="1581750"/>
            <a:ext cx="4065926" cy="1980000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C9596-0591-9244-AC3A-D2AD48405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648" y="1574844"/>
            <a:ext cx="406592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51F46-B0D7-3449-8495-E6820769DD2C}"/>
              </a:ext>
            </a:extLst>
          </p:cNvPr>
          <p:cNvSpPr txBox="1"/>
          <p:nvPr/>
        </p:nvSpPr>
        <p:spPr>
          <a:xfrm>
            <a:off x="1777542" y="198161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Energy fraction cut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01E87-CB3A-5949-BAED-D31ABE1AB4FF}"/>
              </a:ext>
            </a:extLst>
          </p:cNvPr>
          <p:cNvSpPr txBox="1"/>
          <p:nvPr/>
        </p:nvSpPr>
        <p:spPr>
          <a:xfrm>
            <a:off x="652120" y="773515"/>
            <a:ext cx="849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the fractional energy = (max crystal energy) / (total cluster energy)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initial cut at 60%</a:t>
            </a:r>
          </a:p>
          <a:p>
            <a:r>
              <a:rPr lang="en-GB" dirty="0"/>
              <a:t>“Every crystal/</a:t>
            </a:r>
            <a:r>
              <a:rPr lang="en-GB" dirty="0" err="1"/>
              <a:t>SiPM</a:t>
            </a:r>
            <a:r>
              <a:rPr lang="en-GB" dirty="0"/>
              <a:t> has a different recovery function. If you mix together many of them together, the resulting function has no a clear meaning.”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3B879-EC45-F34A-8F9E-133DAD9E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70529" y="1315985"/>
            <a:ext cx="2920920" cy="40994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D1715D-EF62-9042-B9AE-498A5D87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835" y="1315984"/>
            <a:ext cx="2920920" cy="40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3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51F46-B0D7-3449-8495-E6820769DD2C}"/>
              </a:ext>
            </a:extLst>
          </p:cNvPr>
          <p:cNvSpPr txBox="1"/>
          <p:nvPr/>
        </p:nvSpPr>
        <p:spPr>
          <a:xfrm>
            <a:off x="1777542" y="278548"/>
            <a:ext cx="558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E/p </a:t>
            </a:r>
            <a:r>
              <a:rPr lang="en-US" b="1" dirty="0" err="1">
                <a:solidFill>
                  <a:schemeClr val="bg1"/>
                </a:solidFill>
              </a:rPr>
              <a:t>normalisation</a:t>
            </a:r>
            <a:r>
              <a:rPr lang="en-US" b="1" dirty="0">
                <a:solidFill>
                  <a:schemeClr val="bg1"/>
                </a:solidFill>
              </a:rPr>
              <a:t> at time &gt; 60 </a:t>
            </a:r>
            <a:r>
              <a:rPr lang="en-US" b="1" dirty="0" err="1">
                <a:solidFill>
                  <a:schemeClr val="bg1"/>
                </a:solidFill>
              </a:rPr>
              <a:t>μs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ADC99-2EAE-1A48-A8EE-EC2EB60E08EE}"/>
              </a:ext>
            </a:extLst>
          </p:cNvPr>
          <p:cNvSpPr txBox="1"/>
          <p:nvPr/>
        </p:nvSpPr>
        <p:spPr>
          <a:xfrm>
            <a:off x="309571" y="773723"/>
            <a:ext cx="836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Different crystals have different mean values of E/p.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Find the gaussian mean E/p per crystal, after 60 </a:t>
            </a:r>
            <a:r>
              <a:rPr lang="en-US" sz="1200" dirty="0" err="1"/>
              <a:t>μs</a:t>
            </a:r>
            <a:r>
              <a:rPr lang="en-US" sz="1200" dirty="0"/>
              <a:t> (after the flash)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Normalise</a:t>
            </a:r>
            <a:r>
              <a:rPr lang="en-US" sz="1200" dirty="0"/>
              <a:t> E/p crystal by crystal using these values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1DF70-55A2-E443-8E39-B81BC8C3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3" y="1420054"/>
            <a:ext cx="3696297" cy="1800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FC12ABF-CF85-1846-BF46-F46F04FF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66" y="1420054"/>
            <a:ext cx="3696297" cy="18000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4EA7F-DC8F-AC46-96A0-7FF04C0B2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1" y="3220054"/>
            <a:ext cx="3696297" cy="180000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F107A-82B5-2143-B70A-A166F7FA4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365" y="3205514"/>
            <a:ext cx="369629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6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2730578" y="13884"/>
            <a:ext cx="335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Normalised</a:t>
            </a:r>
            <a:r>
              <a:rPr lang="en-US" b="1" dirty="0">
                <a:solidFill>
                  <a:schemeClr val="bg1"/>
                </a:solidFill>
              </a:rPr>
              <a:t> E/p vs time 2D plots, &gt; 60% fractional energy cut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3ECC386-58DE-F547-8D30-A194DA01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2" y="797534"/>
            <a:ext cx="4065926" cy="1980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4F4A3CF-AEF1-C34F-A2C7-7C1E92ECF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93" y="797534"/>
            <a:ext cx="4065926" cy="1980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AFB6BC-E4AF-BB4A-B5F5-1AA6B0A6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35" y="2914853"/>
            <a:ext cx="4065926" cy="198000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6DB27B4-91D4-DD48-9EC6-2FFA08B13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893" y="2914853"/>
            <a:ext cx="406592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21410</TotalTime>
  <Words>589</Words>
  <Application>Microsoft Macintosh PowerPoint</Application>
  <PresentationFormat>On-screen Show (16:9)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4_Custom Design</vt:lpstr>
      <vt:lpstr> Independent check of gain corrections based on E/p vs time (ongoing) ωa Meeting  Sam Grant (ωa Europa)  30th April 2019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BACKUP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392</cp:revision>
  <cp:lastPrinted>2019-04-30T15:24:32Z</cp:lastPrinted>
  <dcterms:created xsi:type="dcterms:W3CDTF">2016-12-07T10:36:45Z</dcterms:created>
  <dcterms:modified xsi:type="dcterms:W3CDTF">2019-05-21T13:02:43Z</dcterms:modified>
</cp:coreProperties>
</file>